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Montserrat"/>
      <p:regular r:id="rId57"/>
      <p:bold r:id="rId58"/>
      <p:italic r:id="rId59"/>
      <p:boldItalic r:id="rId60"/>
    </p:embeddedFont>
    <p:embeddedFont>
      <p:font typeface="Helvetica Neue"/>
      <p:regular r:id="rId61"/>
      <p:bold r:id="rId62"/>
      <p:italic r:id="rId63"/>
      <p:boldItalic r:id="rId64"/>
    </p:embeddedFont>
    <p:embeddedFont>
      <p:font typeface="Roboto Mon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08">
          <p15:clr>
            <a:srgbClr val="9AA0A6"/>
          </p15:clr>
        </p15:guide>
        <p15:guide id="4" orient="horz" pos="2835">
          <p15:clr>
            <a:srgbClr val="9AA0A6"/>
          </p15:clr>
        </p15:guide>
        <p15:guide id="5" orient="horz" pos="952">
          <p15:clr>
            <a:srgbClr val="9AA0A6"/>
          </p15:clr>
        </p15:guide>
      </p15:sldGuideLst>
    </p:ext>
    <p:ext uri="GoogleSlidesCustomDataVersion2">
      <go:slidesCustomData xmlns:go="http://customooxmlschemas.google.com/" r:id="rId69" roundtripDataSignature="AMtx7mhINlSsEECmkOhM87+KPOJZYDjD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08" orient="horz"/>
        <p:guide pos="2835" orient="horz"/>
        <p:guide pos="9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.fntdata"/><Relationship Id="rId21" Type="http://schemas.openxmlformats.org/officeDocument/2006/relationships/slide" Target="slides/slide16.xml"/><Relationship Id="rId65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Mono-italic.fntdata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Para quem já sabe programação é uma aula mais simples, mas são conceitos muito importantes para reforçar de tempos em tempos.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3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800"/>
              <a:buNone/>
              <a:defRPr b="1"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5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7FAD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0" name="Google Shape;50;p6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E7FAD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3" name="Google Shape;53;p6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5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5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7" name="Google Shape;57;p6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6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E7FAD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7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7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6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8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8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9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6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7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E7FAD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4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2332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4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17" name="Google Shape;17;p54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E7FAD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2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2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72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3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3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73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4"/>
          <p:cNvSpPr/>
          <p:nvPr/>
        </p:nvSpPr>
        <p:spPr>
          <a:xfrm rot="10800000">
            <a:off x="5168100" y="-125"/>
            <a:ext cx="39759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4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93" name="Google Shape;93;p74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4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7F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5"/>
          <p:cNvSpPr/>
          <p:nvPr/>
        </p:nvSpPr>
        <p:spPr>
          <a:xfrm rot="10800000">
            <a:off x="4726500" y="-125"/>
            <a:ext cx="44175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5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2000"/>
              <a:buNone/>
              <a:defRPr b="1" sz="12000">
                <a:solidFill>
                  <a:srgbClr val="46535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75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EAEE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E7FAD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22" name="Google Shape;22;p5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7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7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8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8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E7FAD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E7FAD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/>
        </p:nvSpPr>
        <p:spPr>
          <a:xfrm>
            <a:off x="934025" y="2590925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300" u="none" cap="none" strike="noStrike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Obrigado(a)!</a:t>
            </a:r>
            <a:endParaRPr b="0" i="0" sz="2300" u="none" cap="none" strike="noStrike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p61"/>
          <p:cNvSpPr txBox="1"/>
          <p:nvPr/>
        </p:nvSpPr>
        <p:spPr>
          <a:xfrm>
            <a:off x="1993350" y="1925250"/>
            <a:ext cx="51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F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NlO2wLBCY7Pw2V9tN-DifU2NOMSNrNlH/view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Variáveis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idx="1" type="subTitle"/>
          </p:nvPr>
        </p:nvSpPr>
        <p:spPr>
          <a:xfrm>
            <a:off x="311700" y="1103650"/>
            <a:ext cx="81561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000"/>
              <a:t>Javascript é uma das </a:t>
            </a:r>
            <a:r>
              <a:rPr b="1" lang="pt-BR" sz="2000"/>
              <a:t>linguagens de programação mais utilizadas atualmente na Web</a:t>
            </a:r>
            <a:br>
              <a:rPr b="1" lang="pt-BR" sz="2200"/>
            </a:b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78" name="Google Shape;178;p1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Javascript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🎮</a:t>
            </a:r>
            <a:endParaRPr sz="3400">
              <a:solidFill>
                <a:srgbClr val="46535B"/>
              </a:solidFill>
            </a:endParaRPr>
          </a:p>
        </p:txBody>
      </p:sp>
      <p:pic>
        <p:nvPicPr>
          <p:cNvPr id="179" name="Google Shape;179;p10" title="Points scored"/>
          <p:cNvPicPr preferRelativeResize="0"/>
          <p:nvPr/>
        </p:nvPicPr>
        <p:blipFill rotWithShape="1">
          <a:blip r:embed="rId3">
            <a:alphaModFix/>
          </a:blip>
          <a:srcRect b="0" l="0" r="0" t="6164"/>
          <a:stretch/>
        </p:blipFill>
        <p:spPr>
          <a:xfrm>
            <a:off x="238375" y="1987625"/>
            <a:ext cx="5361399" cy="31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3625" y="1933802"/>
            <a:ext cx="1978650" cy="66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8800" y="2700500"/>
            <a:ext cx="1863475" cy="50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6025" y="4140000"/>
            <a:ext cx="1863485" cy="10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457200" y="457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1066800" y="1066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7">
            <a:alphaModFix/>
          </a:blip>
          <a:srcRect b="0" l="0" r="0" t="29012"/>
          <a:stretch/>
        </p:blipFill>
        <p:spPr>
          <a:xfrm>
            <a:off x="6078800" y="3380547"/>
            <a:ext cx="1863475" cy="13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1371600" y="1371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1676400" y="1676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1981200" y="198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438400" y="24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2743200" y="2743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idx="1" type="subTitle"/>
          </p:nvPr>
        </p:nvSpPr>
        <p:spPr>
          <a:xfrm>
            <a:off x="311700" y="798850"/>
            <a:ext cx="81561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É uma linguagem moderna e aceita por todos os </a:t>
            </a:r>
            <a:r>
              <a:rPr b="1" lang="pt-BR" sz="2200"/>
              <a:t>navegadores</a:t>
            </a:r>
            <a:r>
              <a:rPr lang="pt-BR" sz="2200"/>
              <a:t> mais usados hoje em dia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99" name="Google Shape;199;p1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Javascript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🎮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1025225" y="2301550"/>
            <a:ext cx="23346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pt-BR" sz="37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JAVA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2526830" y="2204200"/>
            <a:ext cx="21540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rgbClr val="EB5757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b="0" i="0" lang="pt-BR" sz="4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3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b="0" i="0" lang="pt-BR" sz="4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3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4340301" y="2301550"/>
            <a:ext cx="33549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pt-BR" sz="35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b="1" i="0" lang="pt-BR" sz="3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3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220" y="3165725"/>
            <a:ext cx="959607" cy="1755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9981" y="3352776"/>
            <a:ext cx="1381200" cy="1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Usaremos, agora no início do curso, o nosso navegador (indicamos </a:t>
            </a:r>
            <a:r>
              <a:rPr b="1" lang="pt-BR" sz="2200"/>
              <a:t>Chrome</a:t>
            </a:r>
            <a:r>
              <a:rPr lang="pt-BR" sz="2200"/>
              <a:t> ou </a:t>
            </a:r>
            <a:r>
              <a:rPr b="1" lang="pt-BR" sz="2200"/>
              <a:t>Firefox</a:t>
            </a:r>
            <a:r>
              <a:rPr lang="pt-BR" sz="2200"/>
              <a:t>) para ver os códigos que criamos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Um navegador precisa de uma </a:t>
            </a:r>
            <a:r>
              <a:rPr b="1" lang="pt-BR" sz="2200"/>
              <a:t>página HTML</a:t>
            </a:r>
            <a:r>
              <a:rPr lang="pt-BR" sz="2200"/>
              <a:t> para rodar o seu código, então veremos agora de maneira muito simples como criar uma página</a:t>
            </a:r>
            <a:endParaRPr sz="2200"/>
          </a:p>
        </p:txBody>
      </p:sp>
      <p:sp>
        <p:nvSpPr>
          <p:cNvPr id="210" name="Google Shape;210;p1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Javascript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🎮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Começando um Projeto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idx="1" type="subTitle"/>
          </p:nvPr>
        </p:nvSpPr>
        <p:spPr>
          <a:xfrm>
            <a:off x="311700" y="1103650"/>
            <a:ext cx="82608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Vamos rodar nossos sites em um navegador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Precisamos ter a extensão </a:t>
            </a:r>
            <a:r>
              <a:rPr b="1" lang="pt-BR" sz="2200"/>
              <a:t>live server </a:t>
            </a:r>
            <a:r>
              <a:rPr lang="pt-BR" sz="2200"/>
              <a:t>instalada no VSCode e criar uma pasta com dois arquivos:</a:t>
            </a:r>
            <a:endParaRPr sz="22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lang="pt-BR" sz="2000">
                <a:solidFill>
                  <a:srgbClr val="46535B"/>
                </a:solidFill>
              </a:rPr>
              <a:t>index.html</a:t>
            </a:r>
            <a:r>
              <a:rPr lang="pt-BR" sz="2000">
                <a:solidFill>
                  <a:srgbClr val="46535B"/>
                </a:solidFill>
              </a:rPr>
              <a:t> ⇒ </a:t>
            </a:r>
            <a:r>
              <a:rPr lang="pt-BR" sz="2000">
                <a:solidFill>
                  <a:srgbClr val="FE7E02"/>
                </a:solidFill>
              </a:rPr>
              <a:t>Primeiro arquivo que o navegador olha</a:t>
            </a:r>
            <a:endParaRPr sz="2000">
              <a:solidFill>
                <a:srgbClr val="FE7E0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lang="pt-BR" sz="2000">
                <a:solidFill>
                  <a:srgbClr val="46535B"/>
                </a:solidFill>
              </a:rPr>
              <a:t>index.js</a:t>
            </a:r>
            <a:r>
              <a:rPr lang="pt-BR" sz="2000">
                <a:solidFill>
                  <a:srgbClr val="46535B"/>
                </a:solidFill>
              </a:rPr>
              <a:t> ⇒ </a:t>
            </a:r>
            <a:r>
              <a:rPr lang="pt-BR" sz="2000">
                <a:solidFill>
                  <a:srgbClr val="FE7E02"/>
                </a:solidFill>
              </a:rPr>
              <a:t>Arquivo onde escreveremos nosso código JS</a:t>
            </a:r>
            <a:endParaRPr sz="2000">
              <a:solidFill>
                <a:srgbClr val="FE7E0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46535B"/>
                </a:solidFill>
              </a:rPr>
              <a:t>Obs: os dois arquivos devem estar na </a:t>
            </a:r>
            <a:r>
              <a:rPr b="1" lang="pt-BR" sz="2000">
                <a:solidFill>
                  <a:srgbClr val="46535B"/>
                </a:solidFill>
              </a:rPr>
              <a:t>mesma pasta</a:t>
            </a:r>
            <a:r>
              <a:rPr lang="pt-BR" sz="2000">
                <a:solidFill>
                  <a:srgbClr val="46535B"/>
                </a:solidFill>
              </a:rPr>
              <a:t>!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221" name="Google Shape;221;p1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Começando um Projeto</a:t>
            </a:r>
            <a:r>
              <a:rPr lang="pt-BR" sz="3400">
                <a:solidFill>
                  <a:srgbClr val="FE7E02"/>
                </a:solidFill>
              </a:rPr>
              <a:t> 🎁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idx="1" type="subTitle"/>
          </p:nvPr>
        </p:nvSpPr>
        <p:spPr>
          <a:xfrm>
            <a:off x="311700" y="1103650"/>
            <a:ext cx="82608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Começamos colocando o código padrão do HTML (se você apertar os botões </a:t>
            </a:r>
            <a:r>
              <a:rPr b="1" lang="pt-BR" sz="2200">
                <a:solidFill>
                  <a:srgbClr val="46535B"/>
                </a:solidFill>
              </a:rPr>
              <a:t>!</a:t>
            </a:r>
            <a:r>
              <a:rPr lang="pt-BR" sz="2200">
                <a:solidFill>
                  <a:srgbClr val="46535B"/>
                </a:solidFill>
              </a:rPr>
              <a:t> + </a:t>
            </a:r>
            <a:r>
              <a:rPr b="1" lang="pt-BR" sz="2200">
                <a:solidFill>
                  <a:srgbClr val="46535B"/>
                </a:solidFill>
              </a:rPr>
              <a:t>enter</a:t>
            </a:r>
            <a:r>
              <a:rPr lang="pt-BR" sz="2200">
                <a:solidFill>
                  <a:srgbClr val="46535B"/>
                </a:solidFill>
              </a:rPr>
              <a:t> o VSCode faz esse código pra você!)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Adicionamos uma linha de código, dentro da tag head, que vai ligar nosso arquivo </a:t>
            </a:r>
            <a:r>
              <a:rPr b="1" lang="pt-BR" sz="2200">
                <a:solidFill>
                  <a:srgbClr val="46535B"/>
                </a:solidFill>
              </a:rPr>
              <a:t>index.js</a:t>
            </a:r>
            <a:r>
              <a:rPr lang="pt-BR" sz="2200">
                <a:solidFill>
                  <a:srgbClr val="46535B"/>
                </a:solidFill>
              </a:rPr>
              <a:t> ao HTML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27" name="Google Shape;227;p1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index.html</a:t>
            </a:r>
            <a:r>
              <a:rPr lang="pt-BR" sz="3400">
                <a:solidFill>
                  <a:srgbClr val="FE7E02"/>
                </a:solidFill>
              </a:rPr>
              <a:t> 🎁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1853649" y="3754200"/>
            <a:ext cx="5123700" cy="512400"/>
          </a:xfrm>
          <a:prstGeom prst="roundRect">
            <a:avLst>
              <a:gd fmla="val 16667" name="adj"/>
            </a:avLst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1318850" y="3744400"/>
            <a:ext cx="616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pt-BR" sz="17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pt-BR" sz="1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7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pt-BR" sz="17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7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"index.js" defer</a:t>
            </a:r>
            <a:r>
              <a:rPr b="0" i="0" lang="pt-BR" sz="17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pt-BR" sz="17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pt-BR" sz="17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15" title="page-flip-01a.m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198825" y="942725"/>
            <a:ext cx="7729200" cy="3806400"/>
          </a:xfrm>
          <a:prstGeom prst="roundRect">
            <a:avLst>
              <a:gd fmla="val 2657" name="adj"/>
            </a:avLst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202625" y="88775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index.html - como ele fica</a:t>
            </a:r>
            <a:r>
              <a:rPr lang="pt-BR" sz="3400">
                <a:solidFill>
                  <a:srgbClr val="FE7E02"/>
                </a:solidFill>
              </a:rPr>
              <a:t> 🎁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378718" y="1016851"/>
            <a:ext cx="7480200" cy="3686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pt-BR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pt-BR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"index.js" defer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pt-BR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pt-BR" sz="13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3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8" name="Google Shape;238;p16"/>
          <p:cNvGrpSpPr/>
          <p:nvPr/>
        </p:nvGrpSpPr>
        <p:grpSpPr>
          <a:xfrm>
            <a:off x="4100257" y="3533541"/>
            <a:ext cx="3450235" cy="804954"/>
            <a:chOff x="4419600" y="3169550"/>
            <a:chExt cx="3446100" cy="811200"/>
          </a:xfrm>
        </p:grpSpPr>
        <p:sp>
          <p:nvSpPr>
            <p:cNvPr id="239" name="Google Shape;239;p16"/>
            <p:cNvSpPr txBox="1"/>
            <p:nvPr/>
          </p:nvSpPr>
          <p:spPr>
            <a:xfrm>
              <a:off x="4419600" y="3169550"/>
              <a:ext cx="3446100" cy="811200"/>
            </a:xfrm>
            <a:prstGeom prst="rect">
              <a:avLst/>
            </a:prstGeom>
            <a:solidFill>
              <a:srgbClr val="EAEEF0"/>
            </a:solidFill>
            <a:ln cap="flat" cmpd="sng" w="9525">
              <a:solidFill>
                <a:srgbClr val="4653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Caso queira, você pode    </a:t>
              </a:r>
              <a:b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  copiar e colar esse código!</a:t>
              </a:r>
              <a:endParaRPr b="1" i="0" sz="2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4459010" y="3291043"/>
              <a:ext cx="41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💡</a:t>
              </a:r>
              <a:endPara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Para abrir o html com o Live Server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4467585" y="3837568"/>
            <a:ext cx="41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7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950" y="1142150"/>
            <a:ext cx="3461908" cy="37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4572000" y="1142150"/>
            <a:ext cx="3895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100"/>
              <a:buFont typeface="Montserrat"/>
              <a:buChar char="●"/>
            </a:pPr>
            <a:r>
              <a:rPr b="0" i="0" lang="pt-BR" sz="2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Clique com o botão direito em cima do arquivo </a:t>
            </a:r>
            <a:r>
              <a:rPr b="1" i="0" lang="pt-BR" sz="2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endParaRPr b="1" i="0" sz="2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100"/>
              <a:buFont typeface="Montserrat"/>
              <a:buChar char="●"/>
            </a:pPr>
            <a:r>
              <a:rPr b="0" i="0" lang="pt-BR" sz="2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Depois clique em </a:t>
            </a:r>
            <a:r>
              <a:rPr b="1" i="0" lang="pt-BR" sz="2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Open with Live Server</a:t>
            </a:r>
            <a:r>
              <a:rPr b="0" i="0" lang="pt-BR" sz="2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i="0" lang="pt-BR" sz="2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Abrir com Live Server</a:t>
            </a:r>
            <a:endParaRPr b="1" i="0" sz="2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idx="1" type="subTitle"/>
          </p:nvPr>
        </p:nvSpPr>
        <p:spPr>
          <a:xfrm>
            <a:off x="311700" y="1103650"/>
            <a:ext cx="82608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Prontinho! Agora podemos começar a escrever nossos programas em javascript no arquivo </a:t>
            </a:r>
            <a:r>
              <a:rPr b="1" lang="pt-BR" sz="2200"/>
              <a:t>index.js</a:t>
            </a:r>
            <a:endParaRPr b="1" sz="2000">
              <a:solidFill>
                <a:srgbClr val="46535B"/>
              </a:solidFill>
            </a:endParaRPr>
          </a:p>
        </p:txBody>
      </p:sp>
      <p:sp>
        <p:nvSpPr>
          <p:cNvPr id="254" name="Google Shape;254;p1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Começando um Projeto</a:t>
            </a:r>
            <a:r>
              <a:rPr lang="pt-BR" sz="3400">
                <a:solidFill>
                  <a:srgbClr val="FE7E02"/>
                </a:solidFill>
              </a:rPr>
              <a:t> 🎁</a:t>
            </a:r>
            <a:endParaRPr sz="3400">
              <a:solidFill>
                <a:srgbClr val="46535B"/>
              </a:solidFill>
            </a:endParaRPr>
          </a:p>
        </p:txBody>
      </p:sp>
      <p:pic>
        <p:nvPicPr>
          <p:cNvPr descr="excited celebration GIF"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725" y="2202575"/>
            <a:ext cx="3297075" cy="2453025"/>
          </a:xfrm>
          <a:prstGeom prst="rect">
            <a:avLst/>
          </a:prstGeom>
          <a:noFill/>
          <a:ln cap="flat" cmpd="sng" w="28575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Sintaxes Básicas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/>
        </p:nvSpPr>
        <p:spPr>
          <a:xfrm>
            <a:off x="4749625" y="509725"/>
            <a:ext cx="42399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Linguagens de Programação</a:t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Javascript!</a:t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que são Variáveis</a:t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Tipos de Variáveis</a:t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Conversão entre Tipos</a:t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40850" y="1760850"/>
            <a:ext cx="386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que vamos ver hoje?</a:t>
            </a:r>
            <a:endParaRPr b="1" i="0" sz="3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Comentários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São estruturas que permitem escrevermos textos que </a:t>
            </a:r>
            <a:r>
              <a:rPr b="1" lang="pt-BR" sz="2200">
                <a:solidFill>
                  <a:srgbClr val="FE7E02"/>
                </a:solidFill>
              </a:rPr>
              <a:t>serão ignorados</a:t>
            </a:r>
            <a:r>
              <a:rPr lang="pt-BR" sz="2200">
                <a:solidFill>
                  <a:srgbClr val="46535B"/>
                </a:solidFill>
              </a:rPr>
              <a:t> para executar o programa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Eles devem começar </a:t>
            </a: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com  </a:t>
            </a:r>
            <a:r>
              <a:rPr b="1" lang="pt-BR" sz="2200">
                <a:solidFill>
                  <a:srgbClr val="46535B"/>
                </a:solidFill>
              </a:rPr>
              <a:t>//</a:t>
            </a:r>
            <a:r>
              <a:rPr lang="pt-BR" sz="2200">
                <a:solidFill>
                  <a:srgbClr val="46535B"/>
                </a:solidFill>
              </a:rPr>
              <a:t>  ou estarem </a:t>
            </a: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entre </a:t>
            </a:r>
            <a:r>
              <a:rPr b="1" lang="pt-BR" sz="2200">
                <a:solidFill>
                  <a:srgbClr val="46535B"/>
                </a:solidFill>
              </a:rPr>
              <a:t>/* */</a:t>
            </a:r>
            <a:endParaRPr sz="2200"/>
          </a:p>
        </p:txBody>
      </p:sp>
      <p:sp>
        <p:nvSpPr>
          <p:cNvPr id="266" name="Google Shape;266;p2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Javascript - Sintaxe Básica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🎮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4831775" y="2613925"/>
            <a:ext cx="268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ISSO É UM COMENTÁRIO</a:t>
            </a:r>
            <a:endParaRPr b="0" i="0" sz="13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/*</a:t>
            </a:r>
            <a:endParaRPr b="0" i="0" sz="13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  Um comentário é ignorado no momento em que o programa é rodado</a:t>
            </a:r>
            <a:br>
              <a:rPr b="0" i="0" lang="pt-BR" sz="13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3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0" i="0" sz="13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b="0" i="0" sz="13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Imprimindo no console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O JS possui uma sintaxe específica para </a:t>
            </a:r>
            <a:r>
              <a:rPr b="1" lang="pt-BR" sz="2200">
                <a:solidFill>
                  <a:srgbClr val="FE7E02"/>
                </a:solidFill>
              </a:rPr>
              <a:t>imprimir informações no console</a:t>
            </a:r>
            <a:r>
              <a:rPr lang="pt-BR" sz="2200">
                <a:solidFill>
                  <a:srgbClr val="46535B"/>
                </a:solidFill>
              </a:rPr>
              <a:t> do navegador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74" name="Google Shape;274;p2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Javascript - Sintaxe Básica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🎮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2539950" y="3165575"/>
            <a:ext cx="39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"Olá Mundo!"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Pedindo informações para o usuário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Em </a:t>
            </a:r>
            <a:r>
              <a:rPr b="1" lang="pt-BR" sz="2200">
                <a:solidFill>
                  <a:srgbClr val="46535B"/>
                </a:solidFill>
              </a:rPr>
              <a:t>aplicações</a:t>
            </a:r>
            <a:r>
              <a:rPr lang="pt-BR" sz="2200">
                <a:solidFill>
                  <a:srgbClr val="46535B"/>
                </a:solidFill>
              </a:rPr>
              <a:t> Web, conseguimos </a:t>
            </a:r>
            <a:r>
              <a:rPr b="1" lang="pt-BR" sz="2200">
                <a:solidFill>
                  <a:srgbClr val="FE7E02"/>
                </a:solidFill>
              </a:rPr>
              <a:t>pedir </a:t>
            </a:r>
            <a:r>
              <a:rPr lang="pt-BR" sz="2200">
                <a:solidFill>
                  <a:srgbClr val="46535B"/>
                </a:solidFill>
              </a:rPr>
              <a:t>que o </a:t>
            </a:r>
            <a:r>
              <a:rPr b="1" lang="pt-BR" sz="2200">
                <a:solidFill>
                  <a:srgbClr val="FE7E02"/>
                </a:solidFill>
              </a:rPr>
              <a:t>usuário</a:t>
            </a:r>
            <a:r>
              <a:rPr lang="pt-BR" sz="2200">
                <a:solidFill>
                  <a:srgbClr val="46535B"/>
                </a:solidFill>
              </a:rPr>
              <a:t> nos passe alguma informação, assim: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82" name="Google Shape;282;p2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Javascript - Sintaxe Básica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🎮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1763850" y="3037475"/>
            <a:ext cx="5251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prompt</a:t>
            </a:r>
            <a:r>
              <a:rPr b="0" i="0" lang="pt-BR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"Qual é o seu nome?"</a:t>
            </a:r>
            <a:r>
              <a:rPr b="0" i="0" lang="pt-BR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/>
        </p:nvSpPr>
        <p:spPr>
          <a:xfrm>
            <a:off x="2813925" y="256650"/>
            <a:ext cx="6018300" cy="4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Pausa para relaxar</a:t>
            </a: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2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😴</a:t>
            </a:r>
            <a:endParaRPr b="0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Para trabalhar com JS, vamos usar um arquivo </a:t>
            </a: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index.html </a:t>
            </a: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 um</a:t>
            </a: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index.js</a:t>
            </a:r>
            <a:endParaRPr b="1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Os dois arquivos devem estar na </a:t>
            </a: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mesma pasta</a:t>
            </a:r>
            <a:endParaRPr b="1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Para linkar o arquivo JS ao HTML, usamos a tag </a:t>
            </a:r>
            <a:r>
              <a:rPr b="1" i="0" lang="pt-BR" sz="1800" u="none" cap="none" strike="noStrike">
                <a:solidFill>
                  <a:srgbClr val="3D881F"/>
                </a:solidFill>
                <a:latin typeface="Montserrat"/>
                <a:ea typeface="Montserrat"/>
                <a:cs typeface="Montserrat"/>
                <a:sym typeface="Montserrat"/>
              </a:rPr>
              <a:t>&lt;script src="./index.js" defer&gt;&lt;/script&gt;</a:t>
            </a: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Comentários: de linha </a:t>
            </a: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//</a:t>
            </a: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de bloco </a:t>
            </a: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/* */</a:t>
            </a:r>
            <a:endParaRPr b="0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1" i="0" lang="pt-BR" sz="18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imprimir</a:t>
            </a: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uma info: </a:t>
            </a: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console.log()</a:t>
            </a:r>
            <a:endParaRPr b="1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600"/>
              <a:buFont typeface="Montserrat"/>
              <a:buChar char="●"/>
            </a:pPr>
            <a:r>
              <a:rPr b="1" i="0" lang="pt-BR" sz="18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solicitar </a:t>
            </a: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uma info do usuário: </a:t>
            </a: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prompt()</a:t>
            </a:r>
            <a:endParaRPr b="1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7955025" y="373262"/>
            <a:ext cx="877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10 min</a:t>
            </a:r>
            <a:endParaRPr b="1" i="0" sz="3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Variáveis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idx="1" type="subTitle"/>
          </p:nvPr>
        </p:nvSpPr>
        <p:spPr>
          <a:xfrm>
            <a:off x="311700" y="1103650"/>
            <a:ext cx="7914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Variáveis são estruturas que permitem </a:t>
            </a:r>
            <a:r>
              <a:rPr b="1" lang="pt-BR" sz="2200"/>
              <a:t>guardar</a:t>
            </a:r>
            <a:r>
              <a:rPr lang="pt-BR" sz="2200"/>
              <a:t> e </a:t>
            </a:r>
            <a:r>
              <a:rPr b="1" lang="pt-BR" sz="2200"/>
              <a:t>acessar</a:t>
            </a:r>
            <a:r>
              <a:rPr lang="pt-BR" sz="2200"/>
              <a:t> quaisquer informações no nosso código</a:t>
            </a:r>
            <a:endParaRPr sz="22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Variáveis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📥</a:t>
            </a:r>
            <a:endParaRPr sz="3800">
              <a:solidFill>
                <a:srgbClr val="46535B"/>
              </a:solidFill>
            </a:endParaRPr>
          </a:p>
        </p:txBody>
      </p:sp>
      <p:pic>
        <p:nvPicPr>
          <p:cNvPr id="302" name="Google Shape;3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700" y="2057300"/>
            <a:ext cx="2923124" cy="2923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5"/>
          <p:cNvCxnSpPr/>
          <p:nvPr/>
        </p:nvCxnSpPr>
        <p:spPr>
          <a:xfrm flipH="1" rot="10800000">
            <a:off x="2486425" y="2807275"/>
            <a:ext cx="1815300" cy="633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4" name="Google Shape;304;p25"/>
          <p:cNvSpPr txBox="1"/>
          <p:nvPr/>
        </p:nvSpPr>
        <p:spPr>
          <a:xfrm>
            <a:off x="3673500" y="2495550"/>
            <a:ext cx="4544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Funcionam como </a:t>
            </a: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gavetas </a:t>
            </a:r>
            <a:r>
              <a:rPr b="0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(guardar e acessar)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4667675" y="3653125"/>
            <a:ext cx="322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Gaveta B recebe o </a:t>
            </a: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arquivo A, </a:t>
            </a:r>
            <a:r>
              <a:rPr b="1" i="0" lang="pt-BR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mas o</a:t>
            </a: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 Arquivo A</a:t>
            </a:r>
            <a:r>
              <a:rPr b="1" i="0" lang="pt-BR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não é a gaveta B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idx="1" type="subTitle"/>
          </p:nvPr>
        </p:nvSpPr>
        <p:spPr>
          <a:xfrm>
            <a:off x="311700" y="1103650"/>
            <a:ext cx="81561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Antes de usarmos estas variáveis, nós precisamos </a:t>
            </a:r>
            <a:r>
              <a:rPr b="1" lang="pt-BR" sz="2200"/>
              <a:t>declará-las</a:t>
            </a:r>
            <a:r>
              <a:rPr lang="pt-BR" sz="2200"/>
              <a:t> (criá-las)</a:t>
            </a:r>
            <a:endParaRPr sz="2200"/>
          </a:p>
        </p:txBody>
      </p:sp>
      <p:sp>
        <p:nvSpPr>
          <p:cNvPr id="311" name="Google Shape;311;p2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Variáveis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📥</a:t>
            </a:r>
            <a:endParaRPr sz="3800">
              <a:solidFill>
                <a:srgbClr val="46535B"/>
              </a:solidFill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1734150" y="2861750"/>
            <a:ext cx="5675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novaVariavel</a:t>
            </a:r>
            <a:r>
              <a:rPr b="0" i="0" lang="pt-BR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=      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br>
              <a:rPr b="0" i="0" lang="pt-BR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   ^         ^           ^        ^</a:t>
            </a:r>
            <a:b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declaração  nome     atribuição  valor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const: </a:t>
            </a:r>
            <a:r>
              <a:rPr lang="pt-BR" sz="2200"/>
              <a:t>q</a:t>
            </a:r>
            <a:r>
              <a:rPr lang="pt-BR" sz="2200">
                <a:solidFill>
                  <a:srgbClr val="46535B"/>
                </a:solidFill>
              </a:rPr>
              <a:t>uando uma variável é declarada usando </a:t>
            </a:r>
            <a:r>
              <a:rPr lang="pt-BR" sz="22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2200">
                <a:solidFill>
                  <a:srgbClr val="46535B"/>
                </a:solidFill>
              </a:rPr>
              <a:t>, nós dizemos que ela é </a:t>
            </a:r>
            <a:r>
              <a:rPr b="1" lang="pt-BR" sz="2200">
                <a:solidFill>
                  <a:srgbClr val="46535B"/>
                </a:solidFill>
              </a:rPr>
              <a:t>constante</a:t>
            </a:r>
            <a:br>
              <a:rPr lang="pt-BR" sz="2200"/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</a:t>
            </a:r>
            <a:r>
              <a:rPr lang="pt-BR" sz="2200">
                <a:solidFill>
                  <a:srgbClr val="46535B"/>
                </a:solidFill>
              </a:rPr>
              <a:t> seu valor </a:t>
            </a:r>
            <a:r>
              <a:rPr b="1" lang="pt-BR" sz="2600">
                <a:solidFill>
                  <a:srgbClr val="EB5757"/>
                </a:solidFill>
              </a:rPr>
              <a:t>NÃO</a:t>
            </a:r>
            <a:r>
              <a:rPr b="1" lang="pt-BR" sz="2200">
                <a:solidFill>
                  <a:srgbClr val="46535B"/>
                </a:solidFill>
              </a:rPr>
              <a:t> </a:t>
            </a:r>
            <a:r>
              <a:rPr lang="pt-BR" sz="2200">
                <a:solidFill>
                  <a:srgbClr val="46535B"/>
                </a:solidFill>
              </a:rPr>
              <a:t>pode mudar ao longo do programa</a:t>
            </a:r>
            <a:br>
              <a:rPr lang="pt-BR" sz="2200">
                <a:solidFill>
                  <a:srgbClr val="46535B"/>
                </a:solidFill>
              </a:rPr>
            </a:br>
            <a:br>
              <a:rPr lang="pt-BR" sz="2200">
                <a:solidFill>
                  <a:srgbClr val="46535B"/>
                </a:solidFill>
              </a:rPr>
            </a:br>
            <a:endParaRPr sz="2200"/>
          </a:p>
        </p:txBody>
      </p:sp>
      <p:sp>
        <p:nvSpPr>
          <p:cNvPr id="318" name="Google Shape;318;p2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Variáveis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📥</a:t>
            </a:r>
            <a:endParaRPr sz="3800">
              <a:solidFill>
                <a:srgbClr val="46535B"/>
              </a:solidFill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5531581" y="3850190"/>
            <a:ext cx="789900" cy="798600"/>
          </a:xfrm>
          <a:prstGeom prst="mathMultiply">
            <a:avLst>
              <a:gd fmla="val 23520" name="adj1"/>
            </a:avLst>
          </a:prstGeom>
          <a:solidFill>
            <a:srgbClr val="EB5757"/>
          </a:solidFill>
          <a:ln cap="flat" cmpd="sng" w="9525">
            <a:solidFill>
              <a:srgbClr val="EB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E7E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2809550" y="3697800"/>
            <a:ext cx="2473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b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b="0" i="0" sz="18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let: </a:t>
            </a:r>
            <a:r>
              <a:rPr lang="pt-BR" sz="2200"/>
              <a:t>quando </a:t>
            </a:r>
            <a:r>
              <a:rPr lang="pt-BR" sz="2200">
                <a:solidFill>
                  <a:srgbClr val="46535B"/>
                </a:solidFill>
              </a:rPr>
              <a:t>uma variável é declarada usando </a:t>
            </a:r>
            <a:r>
              <a:rPr lang="pt-BR" sz="22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2200"/>
              <a:t>, ela</a:t>
            </a:r>
            <a:r>
              <a:rPr lang="pt-BR" sz="2200">
                <a:solidFill>
                  <a:srgbClr val="46535B"/>
                </a:solidFill>
              </a:rPr>
              <a:t> </a:t>
            </a:r>
            <a:r>
              <a:rPr b="1" lang="pt-BR" sz="2400">
                <a:solidFill>
                  <a:srgbClr val="6AA84F"/>
                </a:solidFill>
              </a:rPr>
              <a:t>PODE</a:t>
            </a:r>
            <a:r>
              <a:rPr lang="pt-BR" sz="2200">
                <a:solidFill>
                  <a:srgbClr val="6AA84F"/>
                </a:solidFill>
              </a:rPr>
              <a:t> </a:t>
            </a:r>
            <a:r>
              <a:rPr lang="pt-BR" sz="2200">
                <a:solidFill>
                  <a:srgbClr val="46535B"/>
                </a:solidFill>
              </a:rPr>
              <a:t>ter </a:t>
            </a:r>
            <a:r>
              <a:rPr lang="pt-BR" sz="2200"/>
              <a:t>seu valor alterado</a:t>
            </a:r>
            <a:endParaRPr sz="2200"/>
          </a:p>
        </p:txBody>
      </p:sp>
      <p:sp>
        <p:nvSpPr>
          <p:cNvPr id="326" name="Google Shape;326;p2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Variáveis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📥</a:t>
            </a:r>
            <a:endParaRPr sz="3800">
              <a:solidFill>
                <a:srgbClr val="46535B"/>
              </a:solidFill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3071900" y="2562600"/>
            <a:ext cx="2473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b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b="0" i="0" sz="18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Devemos escolher </a:t>
            </a:r>
            <a:r>
              <a:rPr b="1" lang="pt-BR" sz="2200">
                <a:solidFill>
                  <a:srgbClr val="46535B"/>
                </a:solidFill>
              </a:rPr>
              <a:t>nomes significativos</a:t>
            </a:r>
            <a:br>
              <a:rPr b="1" lang="pt-BR" sz="2200">
                <a:solidFill>
                  <a:srgbClr val="46535B"/>
                </a:solidFill>
              </a:rPr>
            </a:br>
            <a:endParaRPr b="1" sz="16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Nomes </a:t>
            </a:r>
            <a:r>
              <a:rPr b="1" lang="pt-BR" sz="2200">
                <a:solidFill>
                  <a:srgbClr val="46535B"/>
                </a:solidFill>
              </a:rPr>
              <a:t>não podem</a:t>
            </a:r>
            <a:r>
              <a:rPr lang="pt-BR" sz="2200">
                <a:solidFill>
                  <a:srgbClr val="46535B"/>
                </a:solidFill>
              </a:rPr>
              <a:t> começar com números</a:t>
            </a:r>
            <a:r>
              <a:rPr lang="pt-BR" sz="2200"/>
              <a:t> ou</a:t>
            </a:r>
            <a:r>
              <a:rPr lang="pt-BR" sz="2200">
                <a:solidFill>
                  <a:srgbClr val="46535B"/>
                </a:solidFill>
              </a:rPr>
              <a:t> caracteres especiais</a:t>
            </a:r>
            <a:br>
              <a:rPr lang="pt-BR" sz="2200">
                <a:solidFill>
                  <a:srgbClr val="46535B"/>
                </a:solidFill>
              </a:rPr>
            </a:br>
            <a:endParaRPr sz="13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Utilizamos o padrão </a:t>
            </a:r>
            <a:r>
              <a:rPr b="1" lang="pt-BR" sz="2200"/>
              <a:t>c</a:t>
            </a:r>
            <a:r>
              <a:rPr b="1" lang="pt-BR" sz="2200">
                <a:solidFill>
                  <a:srgbClr val="46535B"/>
                </a:solidFill>
              </a:rPr>
              <a:t>amelCase </a:t>
            </a:r>
            <a:r>
              <a:rPr b="1" lang="pt-BR" sz="2700">
                <a:solidFill>
                  <a:srgbClr val="46535B"/>
                </a:solidFill>
              </a:rPr>
              <a:t>🐫</a:t>
            </a:r>
            <a:endParaRPr b="1" sz="27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46535B"/>
                </a:solidFill>
              </a:rPr>
              <a:t>primeira letra minúscula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46535B"/>
                </a:solidFill>
              </a:rPr>
              <a:t>primeira letra entre uma palavra e outra é maiúscula</a:t>
            </a:r>
            <a:endParaRPr b="1" sz="2000">
              <a:solidFill>
                <a:srgbClr val="46535B"/>
              </a:solidFill>
            </a:endParaRPr>
          </a:p>
        </p:txBody>
      </p:sp>
      <p:sp>
        <p:nvSpPr>
          <p:cNvPr id="334" name="Google Shape;334;p2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Variáveis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📥</a:t>
            </a:r>
            <a:endParaRPr sz="3800">
              <a:solidFill>
                <a:srgbClr val="46535B"/>
              </a:solidFill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3069450" y="4456475"/>
            <a:ext cx="27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nomeCompleto</a:t>
            </a:r>
            <a:endParaRPr b="0" i="0" sz="18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Linguagens de Programação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Podemos imprimir mais de uma coisa no console separando elas por vírgula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Será adicionado um espaço entre as palavras</a:t>
            </a:r>
            <a:endParaRPr sz="2200"/>
          </a:p>
        </p:txBody>
      </p:sp>
      <p:sp>
        <p:nvSpPr>
          <p:cNvPr id="341" name="Google Shape;341;p3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Dica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⭐</a:t>
            </a:r>
            <a:endParaRPr sz="3800">
              <a:solidFill>
                <a:srgbClr val="46535B"/>
              </a:solidFill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484800" y="2983100"/>
            <a:ext cx="8079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5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 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"Fulana"</a:t>
            </a:r>
            <a:endParaRPr b="0" i="0" sz="1500" u="none" cap="none" strike="noStrike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 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endParaRPr b="0" i="0" sz="15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5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"Olá!"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"Meu nome é "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"e eu tenho"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idade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"anos"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5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Olá! Meu nome é Fulana e eu tenho 21 anos</a:t>
            </a:r>
            <a:endParaRPr b="0" i="0" sz="15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Tipos de Variáveis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idx="1" type="subTitle"/>
          </p:nvPr>
        </p:nvSpPr>
        <p:spPr>
          <a:xfrm>
            <a:off x="311700" y="1103650"/>
            <a:ext cx="81561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Os valores que as variáveis do </a:t>
            </a:r>
            <a:r>
              <a:rPr b="1" lang="pt-BR" sz="2200"/>
              <a:t>JS</a:t>
            </a:r>
            <a:r>
              <a:rPr lang="pt-BR" sz="2200"/>
              <a:t> assumem possuem </a:t>
            </a:r>
            <a:r>
              <a:rPr b="1" lang="pt-BR" sz="2200"/>
              <a:t>tipos</a:t>
            </a:r>
            <a:r>
              <a:rPr lang="pt-BR" sz="2200"/>
              <a:t>. Hoje apresentaremos três deles:</a:t>
            </a:r>
            <a:endParaRPr b="1" sz="2200"/>
          </a:p>
        </p:txBody>
      </p:sp>
      <p:sp>
        <p:nvSpPr>
          <p:cNvPr id="354" name="Google Shape;354;p3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⌨️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749525" y="2255850"/>
            <a:ext cx="2241000" cy="2142000"/>
          </a:xfrm>
          <a:prstGeom prst="ellipse">
            <a:avLst/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3326312" y="2255850"/>
            <a:ext cx="2241000" cy="2142000"/>
          </a:xfrm>
          <a:prstGeom prst="ellipse">
            <a:avLst/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5903099" y="2255850"/>
            <a:ext cx="2241000" cy="2142000"/>
          </a:xfrm>
          <a:prstGeom prst="ellipse">
            <a:avLst/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1077875" y="2339100"/>
            <a:ext cx="1584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4.50 </a:t>
            </a: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-300 </a:t>
            </a: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56089</a:t>
            </a:r>
            <a:endParaRPr b="1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3445200" y="2426400"/>
            <a:ext cx="1969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“Marina”</a:t>
            </a: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“Abobrinha”</a:t>
            </a: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“31”</a:t>
            </a: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6231425" y="2738550"/>
            <a:ext cx="1584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b="1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966050" y="4474025"/>
            <a:ext cx="17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3606000" y="4518950"/>
            <a:ext cx="17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6161375" y="4442750"/>
            <a:ext cx="17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Numbers:</a:t>
            </a:r>
            <a:r>
              <a:rPr lang="pt-BR" sz="2200"/>
              <a:t> s</a:t>
            </a:r>
            <a:r>
              <a:rPr lang="pt-BR" sz="2200">
                <a:solidFill>
                  <a:srgbClr val="46535B"/>
                </a:solidFill>
              </a:rPr>
              <a:t>ão os tipos que representam </a:t>
            </a:r>
            <a:r>
              <a:rPr lang="pt-BR" sz="2200"/>
              <a:t>números</a:t>
            </a:r>
            <a:br>
              <a:rPr lang="pt-BR" sz="2200">
                <a:solidFill>
                  <a:srgbClr val="46535B"/>
                </a:solidFill>
              </a:rPr>
            </a:br>
            <a:br>
              <a:rPr lang="pt-BR" sz="2200">
                <a:solidFill>
                  <a:srgbClr val="46535B"/>
                </a:solidFill>
              </a:rPr>
            </a:br>
            <a:br>
              <a:rPr lang="pt-BR" sz="2200">
                <a:solidFill>
                  <a:srgbClr val="46535B"/>
                </a:solidFill>
              </a:rPr>
            </a:br>
            <a:br>
              <a:rPr lang="pt-BR" sz="2200">
                <a:solidFill>
                  <a:srgbClr val="46535B"/>
                </a:solidFill>
              </a:rPr>
            </a:br>
            <a:br>
              <a:rPr lang="pt-BR" sz="2200">
                <a:solidFill>
                  <a:srgbClr val="46535B"/>
                </a:solidFill>
              </a:rPr>
            </a:br>
            <a:endParaRPr sz="8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/>
              <a:t>Strings:</a:t>
            </a:r>
            <a:r>
              <a:rPr lang="pt-BR" sz="2200"/>
              <a:t> são os tipos que representam conjunto de caracteres (texto) </a:t>
            </a:r>
            <a:endParaRPr sz="2200"/>
          </a:p>
        </p:txBody>
      </p:sp>
      <p:sp>
        <p:nvSpPr>
          <p:cNvPr id="369" name="Google Shape;369;p3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- Strings e Numbers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⌨️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2488950" y="1734200"/>
            <a:ext cx="3477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b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altura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1.79</a:t>
            </a:r>
            <a:b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temperatura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-20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2556650" y="362985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"Yuzo"</a:t>
            </a:r>
            <a:b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"23"</a:t>
            </a:r>
            <a:endParaRPr b="0" i="0" sz="1400" u="none" cap="none" strike="noStrike">
              <a:solidFill>
                <a:srgbClr val="A424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idx="1" type="subTitle"/>
          </p:nvPr>
        </p:nvSpPr>
        <p:spPr>
          <a:xfrm>
            <a:off x="3884675" y="1103650"/>
            <a:ext cx="47478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rgbClr val="46535B"/>
                </a:solidFill>
              </a:rPr>
              <a:t>Foi o inventor do que chamamos de </a:t>
            </a:r>
            <a:r>
              <a:rPr b="1" lang="pt-BR" sz="2100">
                <a:solidFill>
                  <a:srgbClr val="46535B"/>
                </a:solidFill>
              </a:rPr>
              <a:t>álgebra booleana</a:t>
            </a:r>
            <a:endParaRPr b="1" sz="21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rgbClr val="46535B"/>
                </a:solidFill>
              </a:rPr>
              <a:t>Esta álgebra leva em consideração que os valores assumidos são somente:</a:t>
            </a:r>
            <a:r>
              <a:rPr lang="pt-BR" sz="2000"/>
              <a:t> </a:t>
            </a:r>
            <a:endParaRPr sz="2000"/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b="1" lang="pt-BR" sz="20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pt-BR" sz="2200">
                <a:solidFill>
                  <a:srgbClr val="46535B"/>
                </a:solidFill>
              </a:rPr>
              <a:t> ou</a:t>
            </a:r>
            <a:r>
              <a:rPr b="1" lang="pt-BR" sz="2200">
                <a:solidFill>
                  <a:srgbClr val="46535B"/>
                </a:solidFill>
              </a:rPr>
              <a:t> 1</a:t>
            </a:r>
            <a:endParaRPr b="1"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■"/>
            </a:pPr>
            <a:r>
              <a:rPr b="1" lang="pt-BR" sz="20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pt-BR" sz="2200">
                <a:solidFill>
                  <a:srgbClr val="46535B"/>
                </a:solidFill>
              </a:rPr>
              <a:t> ou </a:t>
            </a:r>
            <a:r>
              <a:rPr b="1" lang="pt-BR" sz="2200">
                <a:solidFill>
                  <a:srgbClr val="46535B"/>
                </a:solidFill>
              </a:rPr>
              <a:t>0</a:t>
            </a:r>
            <a:endParaRPr b="1" sz="2200"/>
          </a:p>
        </p:txBody>
      </p:sp>
      <p:sp>
        <p:nvSpPr>
          <p:cNvPr id="377" name="Google Shape;377;p3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- Booleans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⌨️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866575" y="1240100"/>
            <a:ext cx="2245200" cy="22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4"/>
          <p:cNvPicPr preferRelativeResize="0"/>
          <p:nvPr/>
        </p:nvPicPr>
        <p:blipFill rotWithShape="1">
          <a:blip r:embed="rId3">
            <a:alphaModFix amt="90000"/>
          </a:blip>
          <a:srcRect b="0" l="18016" r="12529" t="0"/>
          <a:stretch/>
        </p:blipFill>
        <p:spPr>
          <a:xfrm>
            <a:off x="1050100" y="1398925"/>
            <a:ext cx="1877949" cy="19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 txBox="1"/>
          <p:nvPr/>
        </p:nvSpPr>
        <p:spPr>
          <a:xfrm>
            <a:off x="489175" y="3550975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George Boole: </a:t>
            </a: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matemático e filósofo britânico, 1864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idx="1" type="subTitle"/>
          </p:nvPr>
        </p:nvSpPr>
        <p:spPr>
          <a:xfrm>
            <a:off x="311700" y="1103650"/>
            <a:ext cx="83199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Variáveis Booleanas: </a:t>
            </a:r>
            <a:r>
              <a:rPr lang="pt-BR" sz="2200"/>
              <a:t>s</a:t>
            </a:r>
            <a:r>
              <a:rPr lang="pt-BR" sz="2200">
                <a:solidFill>
                  <a:srgbClr val="46535B"/>
                </a:solidFill>
              </a:rPr>
              <a:t>ão variáveis que só assumem os valores </a:t>
            </a:r>
            <a:r>
              <a:rPr b="1" lang="pt-BR" sz="2200">
                <a:solidFill>
                  <a:srgbClr val="46535B"/>
                </a:solidFill>
              </a:rPr>
              <a:t>true</a:t>
            </a:r>
            <a:r>
              <a:rPr lang="pt-BR" sz="2200">
                <a:solidFill>
                  <a:srgbClr val="46535B"/>
                </a:solidFill>
              </a:rPr>
              <a:t> ou</a:t>
            </a:r>
            <a:r>
              <a:rPr b="1" lang="pt-BR" sz="2200">
                <a:solidFill>
                  <a:srgbClr val="46535B"/>
                </a:solidFill>
              </a:rPr>
              <a:t> false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386" name="Google Shape;386;p3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- Booleans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⌨️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2545825" y="2886375"/>
            <a:ext cx="3585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souUmBoolean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800" u="none" cap="none" strike="noStrike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souUmBoolean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800" u="none" cap="none" strike="noStrike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Faça os seguintes itens: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AutoNum type="arabicPeriod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variável e atribua seu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primeiro nome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AutoNum type="arabicPeriod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variável e atribua seu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sobrenome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AutoNum type="arabicPeriod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variável e atribua sua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idade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AutoNum type="arabicPeriod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variável que diga se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você é ou não estudante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AutoNum type="arabicPeriod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Imprima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o seu nome, sobrenome, idade e status de estudante no console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6"/>
          <p:cNvSpPr txBox="1"/>
          <p:nvPr>
            <p:ph type="title"/>
          </p:nvPr>
        </p:nvSpPr>
        <p:spPr>
          <a:xfrm>
            <a:off x="311650" y="112500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</a:t>
            </a:r>
            <a:r>
              <a:rPr lang="pt-BR"/>
              <a:t>emplo</a:t>
            </a:r>
            <a:r>
              <a:rPr lang="pt-BR" sz="3000">
                <a:solidFill>
                  <a:srgbClr val="46535B"/>
                </a:solidFill>
              </a:rPr>
              <a:t> 1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Pausa para relaxar</a:t>
            </a: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2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😴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Usamos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para declarar variáveis que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podem ter seu valor alterado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no decorrer do programa 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para variáveis que terão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valores constantes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representam textos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representam números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Booleanos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são tipos que recebem apenas dois valores: verdadeiro (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 ou falso (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7"/>
          <p:cNvSpPr txBox="1"/>
          <p:nvPr/>
        </p:nvSpPr>
        <p:spPr>
          <a:xfrm>
            <a:off x="7955025" y="373262"/>
            <a:ext cx="877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10 min</a:t>
            </a:r>
            <a:endParaRPr b="1" i="0" sz="3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idx="1" type="subTitle"/>
          </p:nvPr>
        </p:nvSpPr>
        <p:spPr>
          <a:xfrm>
            <a:off x="311700" y="1103650"/>
            <a:ext cx="83199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typeof: </a:t>
            </a:r>
            <a:r>
              <a:rPr lang="pt-BR" sz="2200"/>
              <a:t>c</a:t>
            </a:r>
            <a:r>
              <a:rPr lang="pt-BR" sz="2200">
                <a:solidFill>
                  <a:srgbClr val="46535B"/>
                </a:solidFill>
              </a:rPr>
              <a:t>omando que permite ver o tipo do valor da variável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405" name="Google Shape;405;p3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- Descobrir o tipo da variável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⌨️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2572250" y="2461400"/>
            <a:ext cx="3624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got</a:t>
            </a:r>
            <a:r>
              <a:rPr b="0" i="0" lang="pt-BR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4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"Game Of Thrones"</a:t>
            </a:r>
            <a:endParaRPr b="0" i="0" sz="14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 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temporadasDeGot</a:t>
            </a: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0" i="0" sz="14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 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got</a:t>
            </a: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//string</a:t>
            </a:r>
            <a:endParaRPr b="0" i="0" sz="14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 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temporadasDeGot</a:t>
            </a: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//number</a:t>
            </a:r>
            <a:endParaRPr b="0" i="0" sz="14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idx="1" type="subTitle"/>
          </p:nvPr>
        </p:nvSpPr>
        <p:spPr>
          <a:xfrm>
            <a:off x="311700" y="1103650"/>
            <a:ext cx="83199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undefined: </a:t>
            </a:r>
            <a:r>
              <a:rPr lang="pt-BR" sz="2200"/>
              <a:t>t</a:t>
            </a:r>
            <a:r>
              <a:rPr lang="pt-BR" sz="2200">
                <a:solidFill>
                  <a:srgbClr val="46535B"/>
                </a:solidFill>
              </a:rPr>
              <a:t>ipo que representa </a:t>
            </a:r>
            <a:r>
              <a:rPr b="1" lang="pt-BR" sz="2200">
                <a:solidFill>
                  <a:srgbClr val="46535B"/>
                </a:solidFill>
              </a:rPr>
              <a:t>a</a:t>
            </a:r>
            <a:r>
              <a:rPr lang="pt-BR" sz="2200">
                <a:solidFill>
                  <a:srgbClr val="46535B"/>
                </a:solidFill>
              </a:rPr>
              <a:t> </a:t>
            </a:r>
            <a:r>
              <a:rPr b="1" lang="pt-BR" sz="2200">
                <a:solidFill>
                  <a:srgbClr val="46535B"/>
                </a:solidFill>
              </a:rPr>
              <a:t>falta</a:t>
            </a:r>
            <a:r>
              <a:rPr lang="pt-BR" sz="2200">
                <a:solidFill>
                  <a:srgbClr val="46535B"/>
                </a:solidFill>
              </a:rPr>
              <a:t> de valor de uma variável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- undefined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⌨️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2473225" y="2171650"/>
            <a:ext cx="3848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novaVariavel</a:t>
            </a:r>
            <a:endParaRPr b="0" i="0" sz="14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 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novaVariavel</a:t>
            </a: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//undefined</a:t>
            </a:r>
            <a:endParaRPr b="0" i="0" sz="14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novaVariavel </a:t>
            </a:r>
            <a:r>
              <a:rPr b="0" i="0" lang="pt-BR" sz="1400" u="none" cap="none" strike="noStrike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b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 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novaVariavel</a:t>
            </a: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//number</a:t>
            </a:r>
            <a:b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novaVariavel </a:t>
            </a:r>
            <a:r>
              <a:rPr b="0" i="0" lang="pt-BR" sz="1400" u="none" cap="none" strike="noStrike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b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 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novaVariavel</a:t>
            </a: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//undefined</a:t>
            </a:r>
            <a:endParaRPr b="0" i="0" sz="14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Nós, enquanto pessoas desenvolvedoras, daremos algumas </a:t>
            </a:r>
            <a:r>
              <a:rPr b="1" lang="pt-BR" sz="2200"/>
              <a:t>instruções para o computador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Mas o computador não entende nossa </a:t>
            </a:r>
            <a:r>
              <a:rPr b="1" lang="pt-BR" sz="2200"/>
              <a:t>linguagem natural!</a:t>
            </a:r>
            <a:r>
              <a:rPr lang="pt-BR" sz="2200"/>
              <a:t> (português, inglês…)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Para isso existem as </a:t>
            </a:r>
            <a:r>
              <a:rPr b="1" lang="pt-BR" sz="2200"/>
              <a:t>Linguagens de Programação</a:t>
            </a:r>
            <a:r>
              <a:rPr lang="pt-BR" sz="2200"/>
              <a:t>, que são um meio termo entre a nossa língua e a língua do computador</a:t>
            </a:r>
            <a:endParaRPr sz="2200"/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são?</a:t>
            </a:r>
            <a:r>
              <a:rPr lang="pt-BR">
                <a:solidFill>
                  <a:srgbClr val="46535B"/>
                </a:solidFill>
              </a:rPr>
              <a:t> Onde vivem</a:t>
            </a:r>
            <a:r>
              <a:rPr lang="pt-BR"/>
              <a:t>?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idx="1" type="subTitle"/>
          </p:nvPr>
        </p:nvSpPr>
        <p:spPr>
          <a:xfrm>
            <a:off x="311700" y="1103650"/>
            <a:ext cx="83199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null: </a:t>
            </a:r>
            <a:r>
              <a:rPr lang="pt-BR" sz="2200"/>
              <a:t>também representa </a:t>
            </a:r>
            <a:r>
              <a:rPr b="1" lang="pt-BR" sz="2200"/>
              <a:t>a</a:t>
            </a:r>
            <a:r>
              <a:rPr lang="pt-BR" sz="2200"/>
              <a:t> </a:t>
            </a:r>
            <a:r>
              <a:rPr b="1" lang="pt-BR" sz="2200"/>
              <a:t>falta</a:t>
            </a:r>
            <a:r>
              <a:rPr lang="pt-BR" sz="2200"/>
              <a:t> de valor da variável</a:t>
            </a:r>
            <a:br>
              <a:rPr lang="pt-BR" sz="2200"/>
            </a:br>
            <a:endParaRPr sz="13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Existem </a:t>
            </a:r>
            <a:r>
              <a:rPr b="1" lang="pt-BR" sz="2200"/>
              <a:t>algumas</a:t>
            </a:r>
            <a:r>
              <a:rPr lang="pt-BR" sz="2200"/>
              <a:t> </a:t>
            </a:r>
            <a:r>
              <a:rPr b="1" lang="pt-BR" sz="2200"/>
              <a:t>diferenças</a:t>
            </a:r>
            <a:r>
              <a:rPr lang="pt-BR" sz="2200"/>
              <a:t> entre undefined e null, e uma delas é que o </a:t>
            </a:r>
            <a:r>
              <a:rPr b="1" lang="pt-BR" sz="2200"/>
              <a:t>null</a:t>
            </a:r>
            <a:r>
              <a:rPr lang="pt-BR" sz="2200"/>
              <a:t> precisa ser </a:t>
            </a:r>
            <a:r>
              <a:rPr b="1" lang="pt-BR" sz="2200"/>
              <a:t>atribuído</a:t>
            </a:r>
            <a:r>
              <a:rPr lang="pt-BR" sz="2200"/>
              <a:t> </a:t>
            </a:r>
            <a:r>
              <a:rPr b="1" lang="pt-BR" sz="2200"/>
              <a:t>diretamente</a:t>
            </a:r>
            <a:r>
              <a:rPr lang="pt-BR" sz="2200"/>
              <a:t> a uma variável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421" name="Google Shape;421;p4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- null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⌨️</a:t>
            </a:r>
            <a:endParaRPr sz="4200">
              <a:solidFill>
                <a:srgbClr val="46535B"/>
              </a:solidFill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2402925" y="3296300"/>
            <a:ext cx="40707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pt-BR" sz="13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3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minhaVariavel</a:t>
            </a:r>
            <a:endParaRPr b="0" i="0" sz="1300" u="none" cap="none" strike="noStrike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3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3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3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3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minhaVariavel</a:t>
            </a:r>
            <a:r>
              <a:rPr b="0" i="0" lang="pt-BR" sz="13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pt-BR" sz="13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//undefined</a:t>
            </a:r>
            <a:br>
              <a:rPr b="0" i="0" lang="pt-BR" sz="13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3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minhaVariavel</a:t>
            </a:r>
            <a:r>
              <a:rPr b="0" i="0" lang="pt-BR" sz="13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3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b="0" i="0" sz="1300" u="none" cap="none" strike="noStrike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3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3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3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3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minhaVariavel</a:t>
            </a:r>
            <a:r>
              <a:rPr b="0" i="0" lang="pt-BR" sz="13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pt-BR" sz="13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//null</a:t>
            </a:r>
            <a:endParaRPr b="0" i="0" sz="13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AutoNum type="arabicPeriod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Peça o nome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do usuário através do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prompt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guarde em uma variável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AutoNum type="arabicPeriod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Peça a idade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do usuário através do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prompt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guarde em uma variável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AutoNum type="arabicPeriod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Veja qual é 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tipo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das variáveis de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nome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idade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41"/>
          <p:cNvSpPr txBox="1"/>
          <p:nvPr>
            <p:ph type="title"/>
          </p:nvPr>
        </p:nvSpPr>
        <p:spPr>
          <a:xfrm>
            <a:off x="311650" y="119975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Exercício 2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Conversão entre Tipos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Como vimos no exercício anterior, tudo o que o usuário insere em um prompt é uma string!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Podemos fazer a conversão entre esses dois tipos usando métodos fornecidas pelo Javascript!</a:t>
            </a:r>
            <a:endParaRPr sz="22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lang="pt-BR" sz="2000">
                <a:solidFill>
                  <a:srgbClr val="46535B"/>
                </a:solidFill>
              </a:rPr>
              <a:t>Número ⇒ String:</a:t>
            </a:r>
            <a:r>
              <a:rPr lang="pt-BR" sz="2000">
                <a:solidFill>
                  <a:srgbClr val="46535B"/>
                </a:solidFill>
              </a:rPr>
              <a:t> 	</a:t>
            </a:r>
            <a:r>
              <a:rPr lang="pt-BR" sz="20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toString()</a:t>
            </a:r>
            <a:endParaRPr sz="2000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lang="pt-BR" sz="2000">
                <a:solidFill>
                  <a:srgbClr val="46535B"/>
                </a:solidFill>
              </a:rPr>
              <a:t>String ⇒ Número:</a:t>
            </a:r>
            <a:r>
              <a:rPr lang="pt-BR" sz="2000">
                <a:solidFill>
                  <a:srgbClr val="46535B"/>
                </a:solidFill>
              </a:rPr>
              <a:t>	</a:t>
            </a:r>
            <a:r>
              <a:rPr lang="pt-BR" sz="20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Number()</a:t>
            </a:r>
            <a:r>
              <a:rPr lang="pt-BR" sz="2000">
                <a:solidFill>
                  <a:srgbClr val="46535B"/>
                </a:solidFill>
              </a:rPr>
              <a:t> </a:t>
            </a:r>
            <a:endParaRPr sz="2000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4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Conversões de Tipos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🔄</a:t>
            </a:r>
            <a:endParaRPr sz="38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Utilizamos o método </a:t>
            </a:r>
            <a:r>
              <a:rPr lang="pt-BR" sz="20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toString()</a:t>
            </a:r>
            <a:endParaRPr sz="2000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4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Conversão: Número para String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🔢</a:t>
            </a:r>
            <a:endParaRPr sz="3800">
              <a:solidFill>
                <a:srgbClr val="46535B"/>
              </a:solidFill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1264200" y="2120850"/>
            <a:ext cx="63210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idadeNumero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23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idadeTexto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idadeNumero</a:t>
            </a:r>
            <a:r>
              <a:rPr b="0" i="0" lang="pt-BR" sz="1800" u="none" cap="none" strike="noStrike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0" i="0" sz="18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idadeNumero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idadeTexto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8" name="Google Shape;448;p44"/>
          <p:cNvCxnSpPr/>
          <p:nvPr/>
        </p:nvCxnSpPr>
        <p:spPr>
          <a:xfrm>
            <a:off x="4660700" y="1625707"/>
            <a:ext cx="1192200" cy="8574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9" name="Google Shape;449;p44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44"/>
          <p:cNvSpPr/>
          <p:nvPr/>
        </p:nvSpPr>
        <p:spPr>
          <a:xfrm>
            <a:off x="5613195" y="2502875"/>
            <a:ext cx="1377000" cy="315300"/>
          </a:xfrm>
          <a:prstGeom prst="rect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idx="1" type="subTitle"/>
          </p:nvPr>
        </p:nvSpPr>
        <p:spPr>
          <a:xfrm>
            <a:off x="311700" y="1103650"/>
            <a:ext cx="81561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Utilizamos o método </a:t>
            </a:r>
            <a:r>
              <a:rPr lang="pt-BR" sz="22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Number()</a:t>
            </a:r>
            <a:endParaRPr sz="2200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4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Conversão: String para Número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🔡</a:t>
            </a:r>
            <a:endParaRPr sz="3800">
              <a:solidFill>
                <a:srgbClr val="46535B"/>
              </a:solidFill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1645200" y="2120850"/>
            <a:ext cx="63210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idadeTexto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"23"</a:t>
            </a:r>
            <a:endParaRPr b="0" i="0" sz="18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idadeNumero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idadeTexto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idadeTexto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idadeNumero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800" u="none" cap="none" strike="noStrike">
              <a:solidFill>
                <a:srgbClr val="569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45"/>
          <p:cNvSpPr/>
          <p:nvPr/>
        </p:nvSpPr>
        <p:spPr>
          <a:xfrm>
            <a:off x="4418265" y="2463451"/>
            <a:ext cx="2571900" cy="315300"/>
          </a:xfrm>
          <a:prstGeom prst="rect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45"/>
          <p:cNvCxnSpPr>
            <a:endCxn id="458" idx="0"/>
          </p:cNvCxnSpPr>
          <p:nvPr/>
        </p:nvCxnSpPr>
        <p:spPr>
          <a:xfrm>
            <a:off x="4508115" y="1596451"/>
            <a:ext cx="1196100" cy="867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0" name="Google Shape;460;p45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Resumo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Java </a:t>
            </a:r>
            <a:r>
              <a:rPr b="1" lang="pt-BR" sz="2000">
                <a:solidFill>
                  <a:srgbClr val="46535B"/>
                </a:solidFill>
              </a:rPr>
              <a:t>não </a:t>
            </a:r>
            <a:r>
              <a:rPr lang="pt-BR" sz="2000">
                <a:solidFill>
                  <a:srgbClr val="46535B"/>
                </a:solidFill>
              </a:rPr>
              <a:t>é Javascript</a:t>
            </a:r>
            <a:endParaRPr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Conseguimos criar comentários usando </a:t>
            </a:r>
            <a:r>
              <a:rPr b="1" lang="pt-BR" sz="2000">
                <a:solidFill>
                  <a:srgbClr val="46535B"/>
                </a:solidFill>
              </a:rPr>
              <a:t>//</a:t>
            </a:r>
            <a:r>
              <a:rPr lang="pt-BR" sz="2000">
                <a:solidFill>
                  <a:srgbClr val="46535B"/>
                </a:solidFill>
              </a:rPr>
              <a:t> ou </a:t>
            </a:r>
            <a:r>
              <a:rPr b="1" lang="pt-BR" sz="2000">
                <a:solidFill>
                  <a:srgbClr val="46535B"/>
                </a:solidFill>
              </a:rPr>
              <a:t>/**/</a:t>
            </a:r>
            <a:endParaRPr b="1"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console.log(mensagem)</a:t>
            </a:r>
            <a:r>
              <a:rPr lang="pt-BR" sz="2000">
                <a:solidFill>
                  <a:srgbClr val="46535B"/>
                </a:solidFill>
              </a:rPr>
              <a:t> gera uma mensagem no console. </a:t>
            </a:r>
            <a:r>
              <a:rPr b="1" lang="pt-BR" sz="2000">
                <a:solidFill>
                  <a:srgbClr val="46535B"/>
                </a:solidFill>
              </a:rPr>
              <a:t>prompt()</a:t>
            </a:r>
            <a:r>
              <a:rPr lang="pt-BR" sz="2000">
                <a:solidFill>
                  <a:srgbClr val="46535B"/>
                </a:solidFill>
              </a:rPr>
              <a:t> solicita ao usuário que insira uma informação</a:t>
            </a:r>
            <a:endParaRPr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Variáveis declaradas com </a:t>
            </a:r>
            <a:r>
              <a:rPr b="1" lang="pt-BR" sz="2000">
                <a:solidFill>
                  <a:srgbClr val="46535B"/>
                </a:solidFill>
              </a:rPr>
              <a:t>const</a:t>
            </a:r>
            <a:r>
              <a:rPr lang="pt-BR" sz="2000">
                <a:solidFill>
                  <a:srgbClr val="46535B"/>
                </a:solidFill>
              </a:rPr>
              <a:t> </a:t>
            </a:r>
            <a:r>
              <a:rPr lang="pt-BR" sz="2000"/>
              <a:t>não mudam enquanto as criadas com </a:t>
            </a:r>
            <a:r>
              <a:rPr b="1" lang="pt-BR" sz="2000">
                <a:solidFill>
                  <a:srgbClr val="46535B"/>
                </a:solidFill>
              </a:rPr>
              <a:t>let</a:t>
            </a:r>
            <a:r>
              <a:rPr lang="pt-BR" sz="2000"/>
              <a:t> </a:t>
            </a:r>
            <a:r>
              <a:rPr lang="pt-BR" sz="2000">
                <a:solidFill>
                  <a:srgbClr val="46535B"/>
                </a:solidFill>
              </a:rPr>
              <a:t>podem mudar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471" name="Google Shape;471;p4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Numbers</a:t>
            </a:r>
            <a:r>
              <a:rPr b="1" lang="pt-BR" sz="2000"/>
              <a:t>: </a:t>
            </a:r>
            <a:r>
              <a:rPr lang="pt-BR" sz="2000"/>
              <a:t>representam números</a:t>
            </a:r>
            <a:br>
              <a:rPr lang="pt-BR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●"/>
            </a:pPr>
            <a:r>
              <a:rPr b="1" lang="pt-BR" sz="2000"/>
              <a:t>Strings: </a:t>
            </a:r>
            <a:r>
              <a:rPr lang="pt-BR" sz="2000"/>
              <a:t>representam texto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/>
              <a:t>Boolean</a:t>
            </a:r>
            <a:r>
              <a:rPr lang="pt-BR" sz="2000"/>
              <a:t>: são tipos que recebem apenas dois valores: verdadeiro (</a:t>
            </a:r>
            <a:r>
              <a:rPr b="1" lang="pt-BR" sz="2000"/>
              <a:t>true</a:t>
            </a:r>
            <a:r>
              <a:rPr lang="pt-BR" sz="2000"/>
              <a:t>) ou falso (</a:t>
            </a:r>
            <a:r>
              <a:rPr b="1" lang="pt-BR" sz="2000"/>
              <a:t>false</a:t>
            </a:r>
            <a:r>
              <a:rPr lang="pt-BR" sz="2000"/>
              <a:t>)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/>
              <a:t>typeof</a:t>
            </a:r>
            <a:r>
              <a:rPr lang="pt-BR" sz="2000"/>
              <a:t>: p</a:t>
            </a:r>
            <a:r>
              <a:rPr lang="pt-BR" sz="2000">
                <a:solidFill>
                  <a:srgbClr val="46535B"/>
                </a:solidFill>
              </a:rPr>
              <a:t>ermite ver o </a:t>
            </a:r>
            <a:r>
              <a:rPr b="1" lang="pt-BR" sz="2000">
                <a:solidFill>
                  <a:srgbClr val="46535B"/>
                </a:solidFill>
              </a:rPr>
              <a:t>tipo</a:t>
            </a:r>
            <a:r>
              <a:rPr lang="pt-BR" sz="2000">
                <a:solidFill>
                  <a:srgbClr val="46535B"/>
                </a:solidFill>
              </a:rPr>
              <a:t> do </a:t>
            </a:r>
            <a:r>
              <a:rPr b="1" lang="pt-BR" sz="2000">
                <a:solidFill>
                  <a:srgbClr val="46535B"/>
                </a:solidFill>
              </a:rPr>
              <a:t>valor</a:t>
            </a:r>
            <a:r>
              <a:rPr lang="pt-BR" sz="2000">
                <a:solidFill>
                  <a:srgbClr val="46535B"/>
                </a:solidFill>
              </a:rPr>
              <a:t> de uma variável</a:t>
            </a:r>
            <a:endParaRPr b="1" sz="2000"/>
          </a:p>
        </p:txBody>
      </p:sp>
      <p:sp>
        <p:nvSpPr>
          <p:cNvPr id="477" name="Google Shape;477;p4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Conversões entre tipos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lang="pt-BR" sz="2000">
                <a:solidFill>
                  <a:srgbClr val="46535B"/>
                </a:solidFill>
              </a:rPr>
              <a:t>Número ⇒ String:</a:t>
            </a:r>
            <a:r>
              <a:rPr lang="pt-BR" sz="2000">
                <a:solidFill>
                  <a:srgbClr val="46535B"/>
                </a:solidFill>
              </a:rPr>
              <a:t> 	</a:t>
            </a:r>
            <a:r>
              <a:rPr lang="pt-BR" sz="20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toString()</a:t>
            </a:r>
            <a:endParaRPr sz="2000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lang="pt-BR" sz="2000">
                <a:solidFill>
                  <a:srgbClr val="46535B"/>
                </a:solidFill>
              </a:rPr>
              <a:t>String ⇒ Número:</a:t>
            </a:r>
            <a:r>
              <a:rPr lang="pt-BR" sz="2000">
                <a:solidFill>
                  <a:srgbClr val="46535B"/>
                </a:solidFill>
              </a:rPr>
              <a:t>	</a:t>
            </a:r>
            <a:r>
              <a:rPr lang="pt-BR" sz="20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Number()</a:t>
            </a:r>
            <a:r>
              <a:rPr lang="pt-BR" sz="2000">
                <a:solidFill>
                  <a:srgbClr val="46535B"/>
                </a:solidFill>
              </a:rPr>
              <a:t> </a:t>
            </a:r>
            <a:endParaRPr b="1" sz="2000"/>
          </a:p>
        </p:txBody>
      </p:sp>
      <p:sp>
        <p:nvSpPr>
          <p:cNvPr id="483" name="Google Shape;483;p4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Linguagem, o que é?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769675" y="3363250"/>
            <a:ext cx="1311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Hello!</a:t>
            </a:r>
            <a:endParaRPr b="0" i="0" sz="27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069825" y="3662800"/>
            <a:ext cx="131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¡Hola!</a:t>
            </a:r>
            <a:endParaRPr b="0" i="0" sz="27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840000" y="3388350"/>
            <a:ext cx="1311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Olá!</a:t>
            </a:r>
            <a:endParaRPr b="0" i="0" sz="27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50" y="1921213"/>
            <a:ext cx="1952102" cy="130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401" y="1931028"/>
            <a:ext cx="1952102" cy="13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 b="0" l="6391" r="6392" t="0"/>
          <a:stretch/>
        </p:blipFill>
        <p:spPr>
          <a:xfrm>
            <a:off x="6247250" y="1891425"/>
            <a:ext cx="2356449" cy="14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Dúvid</a:t>
            </a:r>
            <a:r>
              <a:rPr lang="pt-BR" sz="4000">
                <a:solidFill>
                  <a:srgbClr val="46535B"/>
                </a:solidFill>
              </a:rPr>
              <a:t>as?</a:t>
            </a:r>
            <a:r>
              <a:rPr lang="pt-BR" sz="4200">
                <a:solidFill>
                  <a:srgbClr val="46535B"/>
                </a:solidFill>
              </a:rPr>
              <a:t> 🧐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3085425" y="6214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/>
              <a:t>Uma </a:t>
            </a:r>
            <a:r>
              <a:rPr b="1" lang="pt-BR" sz="2400"/>
              <a:t>linguagem de programação</a:t>
            </a:r>
            <a:r>
              <a:rPr lang="pt-BR" sz="2400"/>
              <a:t> é um conjunto de </a:t>
            </a:r>
            <a:r>
              <a:rPr b="1" lang="pt-BR" sz="2400"/>
              <a:t>normas (sintaxe)</a:t>
            </a:r>
            <a:r>
              <a:rPr lang="pt-BR" sz="2400"/>
              <a:t> que permite criar </a:t>
            </a:r>
            <a:r>
              <a:rPr b="1" lang="pt-BR" sz="2400"/>
              <a:t>comandos</a:t>
            </a:r>
            <a:r>
              <a:rPr lang="pt-BR" sz="2400"/>
              <a:t> para o computador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idx="1" type="subTitle"/>
          </p:nvPr>
        </p:nvSpPr>
        <p:spPr>
          <a:xfrm>
            <a:off x="311700" y="1103650"/>
            <a:ext cx="81561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lang="pt-BR" sz="1900"/>
              <a:t>No fim, o que o computador entende são </a:t>
            </a:r>
            <a:r>
              <a:rPr b="1" lang="pt-BR" sz="1900"/>
              <a:t>impulsos elétricos, traduzidos para 0 ou 1</a:t>
            </a:r>
            <a:endParaRPr b="1"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1900"/>
              <a:t>Ex: </a:t>
            </a:r>
            <a:r>
              <a:rPr lang="pt-BR" sz="1900"/>
              <a:t>Oi ⇒ 01001111 01101001</a:t>
            </a:r>
            <a:br>
              <a:rPr lang="pt-BR" sz="2200"/>
            </a:br>
            <a:endParaRPr sz="2200"/>
          </a:p>
        </p:txBody>
      </p:sp>
      <p:sp>
        <p:nvSpPr>
          <p:cNvPr id="150" name="Google Shape;150;p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são? Onde vivem?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387" y="2741150"/>
            <a:ext cx="3493224" cy="19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Linguagens e seus níveis </a:t>
            </a:r>
            <a:r>
              <a:rPr lang="pt-BR">
                <a:solidFill>
                  <a:srgbClr val="FE7E02"/>
                </a:solidFill>
              </a:rPr>
              <a:t>👅</a:t>
            </a:r>
            <a:r>
              <a:rPr lang="pt-BR"/>
              <a:t>  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6418347" y="1471896"/>
            <a:ext cx="487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00"/>
              <a:buFont typeface="Arial"/>
              <a:buNone/>
            </a:pPr>
            <a:r>
              <a:rPr b="0" i="0" lang="pt-BR" sz="7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💁🏽‍♀️</a:t>
            </a:r>
            <a:endParaRPr b="0" i="0" sz="7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768900" y="1471903"/>
            <a:ext cx="4005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0" i="0" lang="pt-BR" sz="7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💻</a:t>
            </a:r>
            <a:endParaRPr b="0" i="0" sz="7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8"/>
          <p:cNvGrpSpPr/>
          <p:nvPr/>
        </p:nvGrpSpPr>
        <p:grpSpPr>
          <a:xfrm>
            <a:off x="868194" y="2646360"/>
            <a:ext cx="6976680" cy="715137"/>
            <a:chOff x="798350" y="2729775"/>
            <a:chExt cx="7422000" cy="755400"/>
          </a:xfrm>
        </p:grpSpPr>
        <p:sp>
          <p:nvSpPr>
            <p:cNvPr id="160" name="Google Shape;160;p8"/>
            <p:cNvSpPr/>
            <p:nvPr/>
          </p:nvSpPr>
          <p:spPr>
            <a:xfrm>
              <a:off x="798350" y="2729775"/>
              <a:ext cx="7422000" cy="755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2873850" y="2868975"/>
              <a:ext cx="29916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pt-BR" sz="19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Nível de Abstração</a:t>
              </a:r>
              <a:endParaRPr b="1" i="0" sz="1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2" name="Google Shape;162;p8"/>
          <p:cNvSpPr txBox="1"/>
          <p:nvPr/>
        </p:nvSpPr>
        <p:spPr>
          <a:xfrm>
            <a:off x="1025585" y="1088400"/>
            <a:ext cx="96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Baixo</a:t>
            </a:r>
            <a:endParaRPr b="1" i="0" sz="1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6517939" y="1109866"/>
            <a:ext cx="96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Alto</a:t>
            </a:r>
            <a:endParaRPr b="1" i="0" sz="1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68900" y="3991849"/>
            <a:ext cx="12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Binário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2556005" y="3593079"/>
            <a:ext cx="16209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b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Assembly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4487169" y="3977365"/>
            <a:ext cx="105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C,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5538775" y="3780974"/>
            <a:ext cx="2820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Java, Python, </a:t>
            </a:r>
            <a:r>
              <a:rPr b="1" i="0" lang="pt-BR" sz="2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b="0" i="0" sz="1400" u="none" cap="none" strike="noStrike">
              <a:solidFill>
                <a:srgbClr val="FE7E0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Javascript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0x01010067EE47D56C2C594F8872E534196A314B</vt:lpwstr>
  </property>
</Properties>
</file>