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y="5143500" cx="9144000"/>
  <p:notesSz cx="6858000" cy="9144000"/>
  <p:embeddedFontLst>
    <p:embeddedFont>
      <p:font typeface="Montserrat"/>
      <p:regular r:id="rId61"/>
      <p:bold r:id="rId62"/>
      <p:italic r:id="rId63"/>
      <p:boldItalic r:id="rId64"/>
    </p:embeddedFont>
    <p:embeddedFont>
      <p:font typeface="Roboto Mono"/>
      <p:regular r:id="rId65"/>
      <p:bold r:id="rId66"/>
      <p:italic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69" roundtripDataSignature="AMtx7mgXj/lgAG/NynneD1a+Pt0cKKF5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bold.fntdata"/><Relationship Id="rId61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64" Type="http://schemas.openxmlformats.org/officeDocument/2006/relationships/font" Target="fonts/Montserrat-boldItalic.fntdata"/><Relationship Id="rId63" Type="http://schemas.openxmlformats.org/officeDocument/2006/relationships/font" Target="fonts/Montserrat-italic.fntdata"/><Relationship Id="rId22" Type="http://schemas.openxmlformats.org/officeDocument/2006/relationships/slide" Target="slides/slide17.xml"/><Relationship Id="rId66" Type="http://schemas.openxmlformats.org/officeDocument/2006/relationships/font" Target="fonts/RobotoMono-bold.fntdata"/><Relationship Id="rId21" Type="http://schemas.openxmlformats.org/officeDocument/2006/relationships/slide" Target="slides/slide16.xml"/><Relationship Id="rId65" Type="http://schemas.openxmlformats.org/officeDocument/2006/relationships/font" Target="fonts/RobotoMono-regular.fntdata"/><Relationship Id="rId24" Type="http://schemas.openxmlformats.org/officeDocument/2006/relationships/slide" Target="slides/slide19.xml"/><Relationship Id="rId68" Type="http://schemas.openxmlformats.org/officeDocument/2006/relationships/font" Target="fonts/RobotoMono-boldItalic.fntdata"/><Relationship Id="rId23" Type="http://schemas.openxmlformats.org/officeDocument/2006/relationships/slide" Target="slides/slide18.xml"/><Relationship Id="rId67" Type="http://schemas.openxmlformats.org/officeDocument/2006/relationships/font" Target="fonts/RobotoMono-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customschemas.google.com/relationships/presentationmetadata" Target="meta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Mudar slide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4" name="Google Shape;564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7" name="Google Shape;577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2" name="Google Shape;582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AULA">
  <p:cSld name="TITLE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7"/>
          <p:cNvSpPr txBox="1"/>
          <p:nvPr>
            <p:ph idx="1" type="subTitle"/>
          </p:nvPr>
        </p:nvSpPr>
        <p:spPr>
          <a:xfrm>
            <a:off x="311705" y="3883050"/>
            <a:ext cx="732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57"/>
          <p:cNvSpPr txBox="1"/>
          <p:nvPr>
            <p:ph type="title"/>
          </p:nvPr>
        </p:nvSpPr>
        <p:spPr>
          <a:xfrm>
            <a:off x="311650" y="1174250"/>
            <a:ext cx="73245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 b="1" sz="36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9pPr>
          </a:lstStyle>
          <a:p/>
        </p:txBody>
      </p:sp>
      <p:sp>
        <p:nvSpPr>
          <p:cNvPr id="12" name="Google Shape;12;p57"/>
          <p:cNvSpPr txBox="1"/>
          <p:nvPr>
            <p:ph idx="2" type="subTitle"/>
          </p:nvPr>
        </p:nvSpPr>
        <p:spPr>
          <a:xfrm>
            <a:off x="311705" y="613975"/>
            <a:ext cx="732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1800"/>
              <a:buNone/>
              <a:defRPr b="1"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Google Shape;13;p57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3">
  <p:cSld name="MAIN_POINT_1_1">
    <p:bg>
      <p:bgPr>
        <a:solidFill>
          <a:srgbClr val="EAEEF0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6"/>
          <p:cNvSpPr/>
          <p:nvPr/>
        </p:nvSpPr>
        <p:spPr>
          <a:xfrm>
            <a:off x="0" y="-6300"/>
            <a:ext cx="2582700" cy="5143500"/>
          </a:xfrm>
          <a:prstGeom prst="round1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6"/>
          <p:cNvSpPr txBox="1"/>
          <p:nvPr>
            <p:ph type="title"/>
          </p:nvPr>
        </p:nvSpPr>
        <p:spPr>
          <a:xfrm>
            <a:off x="3085425" y="392875"/>
            <a:ext cx="5809800" cy="41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66"/>
          <p:cNvSpPr txBox="1"/>
          <p:nvPr/>
        </p:nvSpPr>
        <p:spPr>
          <a:xfrm>
            <a:off x="238150" y="2263950"/>
            <a:ext cx="229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bg>
      <p:bgPr>
        <a:solidFill>
          <a:srgbClr val="E7FAD3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7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 b="1" sz="36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67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">
    <p:bg>
      <p:bgPr>
        <a:solidFill>
          <a:srgbClr val="EAEEF0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8"/>
          <p:cNvSpPr txBox="1"/>
          <p:nvPr/>
        </p:nvSpPr>
        <p:spPr>
          <a:xfrm>
            <a:off x="934025" y="2590925"/>
            <a:ext cx="55242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2300" u="none" cap="none" strike="noStrike">
                <a:solidFill>
                  <a:srgbClr val="274E13"/>
                </a:solidFill>
                <a:latin typeface="Montserrat"/>
                <a:ea typeface="Montserrat"/>
                <a:cs typeface="Montserrat"/>
                <a:sym typeface="Montserrat"/>
              </a:rPr>
              <a:t>Obrigado(a)!</a:t>
            </a:r>
            <a:endParaRPr b="0" i="0" sz="2300" u="none" cap="none" strike="noStrike">
              <a:solidFill>
                <a:srgbClr val="274E1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" name="Google Shape;53;p68"/>
          <p:cNvSpPr txBox="1"/>
          <p:nvPr/>
        </p:nvSpPr>
        <p:spPr>
          <a:xfrm>
            <a:off x="1993350" y="1925250"/>
            <a:ext cx="5157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9"/>
          <p:cNvSpPr txBox="1"/>
          <p:nvPr>
            <p:ph idx="1" type="subTitle"/>
          </p:nvPr>
        </p:nvSpPr>
        <p:spPr>
          <a:xfrm>
            <a:off x="311705" y="3431550"/>
            <a:ext cx="732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9"/>
          <p:cNvSpPr txBox="1"/>
          <p:nvPr>
            <p:ph type="title"/>
          </p:nvPr>
        </p:nvSpPr>
        <p:spPr>
          <a:xfrm>
            <a:off x="311650" y="722750"/>
            <a:ext cx="73245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 b="1" sz="3600">
                <a:solidFill>
                  <a:srgbClr val="2021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69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E7FAD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0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 b="1" sz="36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9pPr>
          </a:lstStyle>
          <a:p/>
        </p:txBody>
      </p:sp>
      <p:sp>
        <p:nvSpPr>
          <p:cNvPr id="60" name="Google Shape;60;p70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">
    <p:bg>
      <p:bgPr>
        <a:solidFill>
          <a:srgbClr val="E7FAD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1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 b="1" sz="36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9pPr>
          </a:lstStyle>
          <a:p/>
        </p:txBody>
      </p:sp>
      <p:sp>
        <p:nvSpPr>
          <p:cNvPr id="63" name="Google Shape;63;p71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2"/>
          <p:cNvSpPr txBox="1"/>
          <p:nvPr>
            <p:ph idx="1" type="subTitle"/>
          </p:nvPr>
        </p:nvSpPr>
        <p:spPr>
          <a:xfrm>
            <a:off x="1828275" y="3510875"/>
            <a:ext cx="69570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2"/>
          <p:cNvSpPr txBox="1"/>
          <p:nvPr>
            <p:ph type="title"/>
          </p:nvPr>
        </p:nvSpPr>
        <p:spPr>
          <a:xfrm>
            <a:off x="1828225" y="392875"/>
            <a:ext cx="6957000" cy="30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 b="1" sz="36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9pPr>
          </a:lstStyle>
          <a:p/>
        </p:txBody>
      </p:sp>
      <p:sp>
        <p:nvSpPr>
          <p:cNvPr id="67" name="Google Shape;67;p72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2">
    <p:bg>
      <p:bgPr>
        <a:solidFill>
          <a:srgbClr val="EAEEF0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3"/>
          <p:cNvSpPr txBox="1"/>
          <p:nvPr>
            <p:ph idx="1" type="subTitle"/>
          </p:nvPr>
        </p:nvSpPr>
        <p:spPr>
          <a:xfrm>
            <a:off x="1828275" y="3510875"/>
            <a:ext cx="69570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3"/>
          <p:cNvSpPr txBox="1"/>
          <p:nvPr>
            <p:ph type="title"/>
          </p:nvPr>
        </p:nvSpPr>
        <p:spPr>
          <a:xfrm>
            <a:off x="1828225" y="392875"/>
            <a:ext cx="6957000" cy="30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 b="1" sz="3600">
                <a:solidFill>
                  <a:srgbClr val="2021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73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">
    <p:bg>
      <p:bgPr>
        <a:solidFill>
          <a:srgbClr val="E7FAD3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4"/>
          <p:cNvSpPr txBox="1"/>
          <p:nvPr>
            <p:ph idx="1" type="subTitle"/>
          </p:nvPr>
        </p:nvSpPr>
        <p:spPr>
          <a:xfrm>
            <a:off x="1828275" y="3510875"/>
            <a:ext cx="69570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4"/>
          <p:cNvSpPr txBox="1"/>
          <p:nvPr>
            <p:ph type="title"/>
          </p:nvPr>
        </p:nvSpPr>
        <p:spPr>
          <a:xfrm>
            <a:off x="1828225" y="392875"/>
            <a:ext cx="6957000" cy="30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 b="1" sz="36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74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EAEEF0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5"/>
          <p:cNvSpPr txBox="1"/>
          <p:nvPr>
            <p:ph idx="1" type="subTitle"/>
          </p:nvPr>
        </p:nvSpPr>
        <p:spPr>
          <a:xfrm>
            <a:off x="311700" y="1256050"/>
            <a:ext cx="38772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5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75"/>
          <p:cNvSpPr txBox="1"/>
          <p:nvPr>
            <p:ph idx="2" type="subTitle"/>
          </p:nvPr>
        </p:nvSpPr>
        <p:spPr>
          <a:xfrm>
            <a:off x="4266850" y="1256050"/>
            <a:ext cx="38772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5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bg>
      <p:bgPr>
        <a:solidFill>
          <a:srgbClr val="E7FAD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8"/>
          <p:cNvSpPr/>
          <p:nvPr/>
        </p:nvSpPr>
        <p:spPr>
          <a:xfrm rot="10800000">
            <a:off x="4572000" y="0"/>
            <a:ext cx="4572000" cy="5143500"/>
          </a:xfrm>
          <a:prstGeom prst="round1Rect">
            <a:avLst>
              <a:gd fmla="val 23328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8"/>
          <p:cNvSpPr txBox="1"/>
          <p:nvPr>
            <p:ph type="title"/>
          </p:nvPr>
        </p:nvSpPr>
        <p:spPr>
          <a:xfrm>
            <a:off x="483100" y="419300"/>
            <a:ext cx="3727800" cy="30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 b="1" sz="36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9pPr>
          </a:lstStyle>
          <a:p/>
        </p:txBody>
      </p:sp>
      <p:sp>
        <p:nvSpPr>
          <p:cNvPr id="17" name="Google Shape;17;p58"/>
          <p:cNvSpPr txBox="1"/>
          <p:nvPr>
            <p:ph idx="1" type="subTitle"/>
          </p:nvPr>
        </p:nvSpPr>
        <p:spPr>
          <a:xfrm>
            <a:off x="483100" y="3517450"/>
            <a:ext cx="37278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8"/>
          <p:cNvSpPr txBox="1"/>
          <p:nvPr>
            <p:ph idx="2" type="subTitle"/>
          </p:nvPr>
        </p:nvSpPr>
        <p:spPr>
          <a:xfrm>
            <a:off x="4919400" y="431150"/>
            <a:ext cx="3975900" cy="4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8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+ image">
  <p:cSld name="TITLE_AND_TWO_COLUMNS_1">
    <p:bg>
      <p:bgPr>
        <a:solidFill>
          <a:srgbClr val="EAEEF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6"/>
          <p:cNvSpPr txBox="1"/>
          <p:nvPr>
            <p:ph idx="1" type="subTitle"/>
          </p:nvPr>
        </p:nvSpPr>
        <p:spPr>
          <a:xfrm>
            <a:off x="311700" y="1256050"/>
            <a:ext cx="38772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6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76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EAEEF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7"/>
          <p:cNvSpPr txBox="1"/>
          <p:nvPr>
            <p:ph idx="1" type="subTitle"/>
          </p:nvPr>
        </p:nvSpPr>
        <p:spPr>
          <a:xfrm>
            <a:off x="311700" y="12560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77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77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8"/>
          <p:cNvSpPr/>
          <p:nvPr/>
        </p:nvSpPr>
        <p:spPr>
          <a:xfrm>
            <a:off x="0" y="-6300"/>
            <a:ext cx="2582700" cy="5143500"/>
          </a:xfrm>
          <a:prstGeom prst="round1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78"/>
          <p:cNvSpPr txBox="1"/>
          <p:nvPr>
            <p:ph type="title"/>
          </p:nvPr>
        </p:nvSpPr>
        <p:spPr>
          <a:xfrm>
            <a:off x="3085425" y="392875"/>
            <a:ext cx="5809800" cy="41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78"/>
          <p:cNvSpPr txBox="1"/>
          <p:nvPr/>
        </p:nvSpPr>
        <p:spPr>
          <a:xfrm>
            <a:off x="238150" y="2263950"/>
            <a:ext cx="229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MAIN_POINT_1">
    <p:bg>
      <p:bgPr>
        <a:solidFill>
          <a:srgbClr val="E7FAD3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9"/>
          <p:cNvSpPr/>
          <p:nvPr/>
        </p:nvSpPr>
        <p:spPr>
          <a:xfrm>
            <a:off x="0" y="-6300"/>
            <a:ext cx="2582700" cy="5143500"/>
          </a:xfrm>
          <a:prstGeom prst="round1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79"/>
          <p:cNvSpPr txBox="1"/>
          <p:nvPr>
            <p:ph type="title"/>
          </p:nvPr>
        </p:nvSpPr>
        <p:spPr>
          <a:xfrm>
            <a:off x="3085425" y="392875"/>
            <a:ext cx="5809800" cy="41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79"/>
          <p:cNvSpPr txBox="1"/>
          <p:nvPr/>
        </p:nvSpPr>
        <p:spPr>
          <a:xfrm>
            <a:off x="238150" y="2263950"/>
            <a:ext cx="229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0"/>
          <p:cNvSpPr/>
          <p:nvPr/>
        </p:nvSpPr>
        <p:spPr>
          <a:xfrm rot="10800000">
            <a:off x="5168100" y="-125"/>
            <a:ext cx="3975900" cy="5143500"/>
          </a:xfrm>
          <a:prstGeom prst="round1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80"/>
          <p:cNvSpPr txBox="1"/>
          <p:nvPr>
            <p:ph type="title"/>
          </p:nvPr>
        </p:nvSpPr>
        <p:spPr>
          <a:xfrm>
            <a:off x="483100" y="419300"/>
            <a:ext cx="3727800" cy="30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 b="1" sz="36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9pPr>
          </a:lstStyle>
          <a:p/>
        </p:txBody>
      </p:sp>
      <p:sp>
        <p:nvSpPr>
          <p:cNvPr id="100" name="Google Shape;100;p80"/>
          <p:cNvSpPr txBox="1"/>
          <p:nvPr>
            <p:ph idx="1" type="subTitle"/>
          </p:nvPr>
        </p:nvSpPr>
        <p:spPr>
          <a:xfrm>
            <a:off x="483100" y="3517450"/>
            <a:ext cx="37278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80"/>
          <p:cNvSpPr txBox="1"/>
          <p:nvPr>
            <p:ph idx="2" type="subTitle"/>
          </p:nvPr>
        </p:nvSpPr>
        <p:spPr>
          <a:xfrm>
            <a:off x="5401700" y="431150"/>
            <a:ext cx="3493500" cy="4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80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1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BLANK_1">
    <p:bg>
      <p:bgPr>
        <a:solidFill>
          <a:srgbClr val="EAEEF0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2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2">
  <p:cSld name="SECTION_TITLE_AND_DESCRIPTION_2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3"/>
          <p:cNvSpPr/>
          <p:nvPr/>
        </p:nvSpPr>
        <p:spPr>
          <a:xfrm>
            <a:off x="5168100" y="-125"/>
            <a:ext cx="3975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83"/>
          <p:cNvSpPr txBox="1"/>
          <p:nvPr>
            <p:ph type="title"/>
          </p:nvPr>
        </p:nvSpPr>
        <p:spPr>
          <a:xfrm>
            <a:off x="483100" y="419300"/>
            <a:ext cx="3727800" cy="30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FE7E0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83"/>
          <p:cNvSpPr txBox="1"/>
          <p:nvPr>
            <p:ph idx="1" type="subTitle"/>
          </p:nvPr>
        </p:nvSpPr>
        <p:spPr>
          <a:xfrm>
            <a:off x="483100" y="3517450"/>
            <a:ext cx="37278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83"/>
          <p:cNvSpPr txBox="1"/>
          <p:nvPr>
            <p:ph idx="2" type="subTitle"/>
          </p:nvPr>
        </p:nvSpPr>
        <p:spPr>
          <a:xfrm>
            <a:off x="5401700" y="431150"/>
            <a:ext cx="3493500" cy="4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2" name="Google Shape;112;p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38725" y="4685050"/>
            <a:ext cx="1356499" cy="2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1 1">
  <p:cSld name="TITLE_ONLY_1_1">
    <p:bg>
      <p:bgPr>
        <a:solidFill>
          <a:srgbClr val="F8E1CC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4"/>
          <p:cNvSpPr/>
          <p:nvPr/>
        </p:nvSpPr>
        <p:spPr>
          <a:xfrm>
            <a:off x="8516750" y="675"/>
            <a:ext cx="627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84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16" name="Google Shape;116;p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8152150" y="4102325"/>
            <a:ext cx="1356500" cy="2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rgbClr val="E7FAD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9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 b="1" sz="3600">
                <a:solidFill>
                  <a:srgbClr val="2021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9pPr>
          </a:lstStyle>
          <a:p/>
        </p:txBody>
      </p:sp>
      <p:sp>
        <p:nvSpPr>
          <p:cNvPr id="22" name="Google Shape;22;p59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bg>
      <p:bgPr>
        <a:solidFill>
          <a:srgbClr val="EAEEF0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0"/>
          <p:cNvSpPr txBox="1"/>
          <p:nvPr>
            <p:ph idx="1" type="subTitle"/>
          </p:nvPr>
        </p:nvSpPr>
        <p:spPr>
          <a:xfrm>
            <a:off x="311700" y="12560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0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60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EAEEF0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1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1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1">
  <p:cSld name="TITLE_ONLY_1">
    <p:bg>
      <p:bgPr>
        <a:solidFill>
          <a:srgbClr val="E7FAD3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2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2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3">
  <p:cSld name="BLANK_1_1">
    <p:bg>
      <p:bgPr>
        <a:solidFill>
          <a:srgbClr val="EAEEF0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70775" y="4610450"/>
            <a:ext cx="1514501" cy="2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use">
  <p:cSld name="MAIN_POINT_1_1_1">
    <p:bg>
      <p:bgPr>
        <a:solidFill>
          <a:srgbClr val="EAEEF0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4"/>
          <p:cNvSpPr/>
          <p:nvPr/>
        </p:nvSpPr>
        <p:spPr>
          <a:xfrm>
            <a:off x="0" y="-6300"/>
            <a:ext cx="2582700" cy="5143500"/>
          </a:xfrm>
          <a:prstGeom prst="round1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4"/>
          <p:cNvSpPr txBox="1"/>
          <p:nvPr>
            <p:ph type="title"/>
          </p:nvPr>
        </p:nvSpPr>
        <p:spPr>
          <a:xfrm>
            <a:off x="3085425" y="392875"/>
            <a:ext cx="5809800" cy="41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64"/>
          <p:cNvSpPr txBox="1"/>
          <p:nvPr/>
        </p:nvSpPr>
        <p:spPr>
          <a:xfrm>
            <a:off x="238150" y="2263950"/>
            <a:ext cx="229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E7FAD3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5"/>
          <p:cNvSpPr/>
          <p:nvPr/>
        </p:nvSpPr>
        <p:spPr>
          <a:xfrm rot="10800000">
            <a:off x="4726500" y="-125"/>
            <a:ext cx="4417500" cy="5143500"/>
          </a:xfrm>
          <a:prstGeom prst="round1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65"/>
          <p:cNvSpPr txBox="1"/>
          <p:nvPr>
            <p:ph hasCustomPrompt="1" type="title"/>
          </p:nvPr>
        </p:nvSpPr>
        <p:spPr>
          <a:xfrm>
            <a:off x="413600" y="1589875"/>
            <a:ext cx="37374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12000"/>
              <a:buNone/>
              <a:defRPr b="1" sz="12000">
                <a:solidFill>
                  <a:srgbClr val="46535B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65"/>
          <p:cNvSpPr txBox="1"/>
          <p:nvPr>
            <p:ph idx="1" type="subTitle"/>
          </p:nvPr>
        </p:nvSpPr>
        <p:spPr>
          <a:xfrm>
            <a:off x="4919400" y="431150"/>
            <a:ext cx="3975900" cy="4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5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1F5C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B3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B3F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23B3F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gif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1.gif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"/>
          <p:cNvSpPr txBox="1"/>
          <p:nvPr>
            <p:ph type="title"/>
          </p:nvPr>
        </p:nvSpPr>
        <p:spPr>
          <a:xfrm>
            <a:off x="311650" y="1174250"/>
            <a:ext cx="73245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Funções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/>
          <p:nvPr>
            <p:ph idx="1" type="subTitle"/>
          </p:nvPr>
        </p:nvSpPr>
        <p:spPr>
          <a:xfrm>
            <a:off x="311700" y="1103650"/>
            <a:ext cx="8156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O primeiro passo para criar uma função é </a:t>
            </a:r>
            <a:r>
              <a:rPr b="1" lang="pt-BR" sz="2200"/>
              <a:t>declará-la</a:t>
            </a:r>
            <a:endParaRPr b="1" sz="2200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lang="pt-BR" sz="2200"/>
              <a:t>A declaração </a:t>
            </a:r>
            <a:r>
              <a:rPr b="1" lang="pt-BR" sz="2200"/>
              <a:t>atribui</a:t>
            </a:r>
            <a:r>
              <a:rPr lang="pt-BR" sz="2200"/>
              <a:t> um </a:t>
            </a:r>
            <a:r>
              <a:rPr b="1" lang="pt-BR" sz="2200"/>
              <a:t>bloco de código</a:t>
            </a:r>
            <a:r>
              <a:rPr lang="pt-BR" sz="2200"/>
              <a:t> à um </a:t>
            </a:r>
            <a:r>
              <a:rPr b="1" lang="pt-BR" sz="2200"/>
              <a:t>identificador </a:t>
            </a:r>
            <a:r>
              <a:rPr lang="pt-BR" sz="2200"/>
              <a:t>(ou um nome)</a:t>
            </a:r>
            <a:endParaRPr sz="2200"/>
          </a:p>
        </p:txBody>
      </p:sp>
      <p:sp>
        <p:nvSpPr>
          <p:cNvPr id="187" name="Google Shape;187;p10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>
                <a:solidFill>
                  <a:srgbClr val="FE7E02"/>
                </a:solidFill>
              </a:rPr>
              <a:t>Declarando</a:t>
            </a:r>
            <a:r>
              <a:rPr lang="pt-BR"/>
              <a:t> uma função </a:t>
            </a:r>
            <a:r>
              <a:rPr lang="pt-BR" sz="3400"/>
              <a:t>💭</a:t>
            </a:r>
            <a:endParaRPr sz="3400">
              <a:solidFill>
                <a:srgbClr val="46535B"/>
              </a:solidFill>
            </a:endParaRPr>
          </a:p>
        </p:txBody>
      </p:sp>
      <p:pic>
        <p:nvPicPr>
          <p:cNvPr id="188" name="Google Shape;18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0076" y="2788525"/>
            <a:ext cx="5047425" cy="227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0"/>
          <p:cNvSpPr/>
          <p:nvPr/>
        </p:nvSpPr>
        <p:spPr>
          <a:xfrm>
            <a:off x="2937097" y="3572200"/>
            <a:ext cx="901200" cy="244500"/>
          </a:xfrm>
          <a:prstGeom prst="rect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p10"/>
          <p:cNvCxnSpPr>
            <a:stCxn id="189" idx="1"/>
          </p:cNvCxnSpPr>
          <p:nvPr/>
        </p:nvCxnSpPr>
        <p:spPr>
          <a:xfrm rot="10800000">
            <a:off x="1806697" y="3694450"/>
            <a:ext cx="1130400" cy="0"/>
          </a:xfrm>
          <a:prstGeom prst="straightConnector1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1" name="Google Shape;191;p10"/>
          <p:cNvSpPr txBox="1"/>
          <p:nvPr/>
        </p:nvSpPr>
        <p:spPr>
          <a:xfrm>
            <a:off x="388975" y="3278050"/>
            <a:ext cx="1603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Palavra especial que indica a declaração da função</a:t>
            </a:r>
            <a:endParaRPr b="1" i="0" sz="1200" u="none" cap="none" strike="noStrike">
              <a:solidFill>
                <a:srgbClr val="FE7E0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10"/>
          <p:cNvSpPr/>
          <p:nvPr/>
        </p:nvSpPr>
        <p:spPr>
          <a:xfrm>
            <a:off x="3892514" y="3572200"/>
            <a:ext cx="1756500" cy="2445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0"/>
          <p:cNvCxnSpPr>
            <a:stCxn id="192" idx="0"/>
          </p:cNvCxnSpPr>
          <p:nvPr/>
        </p:nvCxnSpPr>
        <p:spPr>
          <a:xfrm rot="10800000">
            <a:off x="4770764" y="3064000"/>
            <a:ext cx="0" cy="5082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4" name="Google Shape;194;p10"/>
          <p:cNvSpPr txBox="1"/>
          <p:nvPr/>
        </p:nvSpPr>
        <p:spPr>
          <a:xfrm>
            <a:off x="3574655" y="2564425"/>
            <a:ext cx="208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Identificador/</a:t>
            </a:r>
            <a:br>
              <a:rPr b="1" i="0" lang="pt-BR" sz="12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pt-BR" sz="12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nome da função</a:t>
            </a:r>
            <a:endParaRPr b="1" i="0" sz="1200" u="none" cap="none" strike="noStrike">
              <a:solidFill>
                <a:srgbClr val="FE7E0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10"/>
          <p:cNvSpPr/>
          <p:nvPr/>
        </p:nvSpPr>
        <p:spPr>
          <a:xfrm>
            <a:off x="5661539" y="3572223"/>
            <a:ext cx="204300" cy="244500"/>
          </a:xfrm>
          <a:prstGeom prst="rect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10"/>
          <p:cNvCxnSpPr>
            <a:stCxn id="195" idx="0"/>
          </p:cNvCxnSpPr>
          <p:nvPr/>
        </p:nvCxnSpPr>
        <p:spPr>
          <a:xfrm rot="10800000">
            <a:off x="5763689" y="3099123"/>
            <a:ext cx="0" cy="473100"/>
          </a:xfrm>
          <a:prstGeom prst="straightConnector1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7" name="Google Shape;197;p10"/>
          <p:cNvSpPr txBox="1"/>
          <p:nvPr/>
        </p:nvSpPr>
        <p:spPr>
          <a:xfrm>
            <a:off x="5574125" y="2701925"/>
            <a:ext cx="132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Parâmetros</a:t>
            </a:r>
            <a:endParaRPr b="1" i="0" sz="1200" u="none" cap="none" strike="noStrike">
              <a:solidFill>
                <a:srgbClr val="FE7E0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10"/>
          <p:cNvSpPr/>
          <p:nvPr/>
        </p:nvSpPr>
        <p:spPr>
          <a:xfrm>
            <a:off x="2945454" y="3580368"/>
            <a:ext cx="3229273" cy="693260"/>
          </a:xfrm>
          <a:custGeom>
            <a:rect b="b" l="l" r="r" t="t"/>
            <a:pathLst>
              <a:path extrusionOk="0" h="29792" w="135641">
                <a:moveTo>
                  <a:pt x="0" y="29792"/>
                </a:moveTo>
                <a:lnTo>
                  <a:pt x="0" y="11215"/>
                </a:lnTo>
                <a:lnTo>
                  <a:pt x="124425" y="11215"/>
                </a:lnTo>
                <a:lnTo>
                  <a:pt x="124425" y="0"/>
                </a:lnTo>
                <a:lnTo>
                  <a:pt x="135641" y="0"/>
                </a:lnTo>
                <a:lnTo>
                  <a:pt x="135641" y="29792"/>
                </a:lnTo>
                <a:close/>
              </a:path>
            </a:pathLst>
          </a:cu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199" name="Google Shape;199;p10"/>
          <p:cNvCxnSpPr/>
          <p:nvPr/>
        </p:nvCxnSpPr>
        <p:spPr>
          <a:xfrm>
            <a:off x="6300125" y="3855425"/>
            <a:ext cx="10515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0" name="Google Shape;200;p10"/>
          <p:cNvSpPr txBox="1"/>
          <p:nvPr/>
        </p:nvSpPr>
        <p:spPr>
          <a:xfrm>
            <a:off x="7360375" y="3609875"/>
            <a:ext cx="94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Corpo da função</a:t>
            </a:r>
            <a:endParaRPr b="1" i="0" sz="1200" u="none" cap="none" strike="noStrike">
              <a:solidFill>
                <a:srgbClr val="FE7E0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 txBox="1"/>
          <p:nvPr>
            <p:ph idx="1" type="subTitle"/>
          </p:nvPr>
        </p:nvSpPr>
        <p:spPr>
          <a:xfrm>
            <a:off x="311700" y="1103650"/>
            <a:ext cx="81561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Podemos chamar, invocar ou executar uma função usando o seu identificador. Quando fazemos isso, o bloco de código definido na declaração é executado.</a:t>
            </a:r>
            <a:endParaRPr sz="2200"/>
          </a:p>
        </p:txBody>
      </p:sp>
      <p:pic>
        <p:nvPicPr>
          <p:cNvPr id="206" name="Google Shape;20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3625" y="2856948"/>
            <a:ext cx="4703088" cy="2413377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1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>
                <a:solidFill>
                  <a:srgbClr val="FE7E02"/>
                </a:solidFill>
              </a:rPr>
              <a:t>Chamando</a:t>
            </a:r>
            <a:r>
              <a:rPr lang="pt-BR"/>
              <a:t> uma função </a:t>
            </a:r>
            <a:r>
              <a:rPr lang="pt-BR" sz="3400"/>
              <a:t>💬</a:t>
            </a:r>
            <a:endParaRPr>
              <a:solidFill>
                <a:srgbClr val="46535B"/>
              </a:solidFill>
            </a:endParaRPr>
          </a:p>
        </p:txBody>
      </p:sp>
      <p:sp>
        <p:nvSpPr>
          <p:cNvPr id="208" name="Google Shape;208;p11"/>
          <p:cNvSpPr/>
          <p:nvPr/>
        </p:nvSpPr>
        <p:spPr>
          <a:xfrm>
            <a:off x="3162355" y="3900201"/>
            <a:ext cx="2181600" cy="333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" name="Google Shape;209;p11"/>
          <p:cNvCxnSpPr>
            <a:endCxn id="210" idx="2"/>
          </p:cNvCxnSpPr>
          <p:nvPr/>
        </p:nvCxnSpPr>
        <p:spPr>
          <a:xfrm rot="10800000">
            <a:off x="3996825" y="3198525"/>
            <a:ext cx="256200" cy="70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0" name="Google Shape;210;p11"/>
          <p:cNvSpPr txBox="1"/>
          <p:nvPr/>
        </p:nvSpPr>
        <p:spPr>
          <a:xfrm>
            <a:off x="2849925" y="2552025"/>
            <a:ext cx="2293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Identificador/</a:t>
            </a:r>
            <a:br>
              <a:rPr b="1" i="0" lang="pt-BR" sz="15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pt-BR" sz="15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Nome da função</a:t>
            </a:r>
            <a:endParaRPr b="1" i="0" sz="1500" u="none" cap="none" strike="noStrike">
              <a:solidFill>
                <a:srgbClr val="FE7E0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11"/>
          <p:cNvSpPr/>
          <p:nvPr/>
        </p:nvSpPr>
        <p:spPr>
          <a:xfrm>
            <a:off x="5375278" y="3894492"/>
            <a:ext cx="253500" cy="3336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p11"/>
          <p:cNvCxnSpPr>
            <a:endCxn id="213" idx="2"/>
          </p:cNvCxnSpPr>
          <p:nvPr/>
        </p:nvCxnSpPr>
        <p:spPr>
          <a:xfrm flipH="1" rot="10800000">
            <a:off x="5502069" y="3357152"/>
            <a:ext cx="600600" cy="53730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3" name="Google Shape;213;p11"/>
          <p:cNvSpPr txBox="1"/>
          <p:nvPr/>
        </p:nvSpPr>
        <p:spPr>
          <a:xfrm>
            <a:off x="5285169" y="2710652"/>
            <a:ext cx="163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Parênteses do parâmetro</a:t>
            </a:r>
            <a:endParaRPr b="1" i="0" sz="1500" u="none" cap="none" strike="noStrike">
              <a:solidFill>
                <a:srgbClr val="FE7E0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idx="1" type="subTitle"/>
          </p:nvPr>
        </p:nvSpPr>
        <p:spPr>
          <a:xfrm>
            <a:off x="311700" y="1103650"/>
            <a:ext cx="8156100" cy="26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Só declarar a função </a:t>
            </a:r>
            <a:r>
              <a:rPr b="1" lang="pt-BR" sz="2200"/>
              <a:t>não executa</a:t>
            </a:r>
            <a:r>
              <a:rPr lang="pt-BR" sz="2200"/>
              <a:t> o código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Você pode </a:t>
            </a:r>
            <a:r>
              <a:rPr b="1" lang="pt-BR" sz="2200"/>
              <a:t>chamar/invocar</a:t>
            </a:r>
            <a:r>
              <a:rPr lang="pt-BR" sz="2200"/>
              <a:t> e </a:t>
            </a:r>
            <a:r>
              <a:rPr b="1" lang="pt-BR" sz="2200"/>
              <a:t>executar </a:t>
            </a:r>
            <a:r>
              <a:rPr lang="pt-BR" sz="2200"/>
              <a:t>a função quantas vezes quiser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O JavaScript permite executar a função </a:t>
            </a:r>
            <a:r>
              <a:rPr b="1" lang="pt-BR" sz="2200"/>
              <a:t>antes </a:t>
            </a:r>
            <a:r>
              <a:rPr lang="pt-BR" sz="2200"/>
              <a:t>da sua declaração. Porém, isso deixa o código confuso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lang="pt-BR" sz="2200"/>
              <a:t>Priorize declarar a função primeiro, e posteriamente executa-lá</a:t>
            </a:r>
            <a:endParaRPr sz="2200"/>
          </a:p>
        </p:txBody>
      </p:sp>
      <p:sp>
        <p:nvSpPr>
          <p:cNvPr id="219" name="Google Shape;219;p12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Declaração </a:t>
            </a:r>
            <a:r>
              <a:rPr lang="pt-BR">
                <a:solidFill>
                  <a:srgbClr val="FE7E02"/>
                </a:solidFill>
              </a:rPr>
              <a:t>vs.</a:t>
            </a:r>
            <a:r>
              <a:rPr lang="pt-BR"/>
              <a:t> Execução</a:t>
            </a:r>
            <a:r>
              <a:rPr lang="pt-BR" sz="3400"/>
              <a:t>💡</a:t>
            </a:r>
            <a:endParaRPr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2995" y="1239547"/>
            <a:ext cx="4198001" cy="19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5213" y="3032763"/>
            <a:ext cx="3976376" cy="190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3"/>
          <p:cNvSpPr txBox="1"/>
          <p:nvPr/>
        </p:nvSpPr>
        <p:spPr>
          <a:xfrm>
            <a:off x="2904092" y="1116872"/>
            <a:ext cx="2567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pt-BR" sz="21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Declaração</a:t>
            </a:r>
            <a:endParaRPr b="1" i="0" sz="21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13"/>
          <p:cNvSpPr txBox="1"/>
          <p:nvPr/>
        </p:nvSpPr>
        <p:spPr>
          <a:xfrm>
            <a:off x="2935200" y="3025525"/>
            <a:ext cx="1844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pt-BR" sz="21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Execução</a:t>
            </a:r>
            <a:endParaRPr b="1" i="0" sz="21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13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>
                <a:solidFill>
                  <a:srgbClr val="46535B"/>
                </a:solidFill>
              </a:rPr>
              <a:t>Exemplo </a:t>
            </a:r>
            <a:r>
              <a:rPr lang="pt-BR" sz="3400">
                <a:solidFill>
                  <a:srgbClr val="46535B"/>
                </a:solidFill>
              </a:rPr>
              <a:t>💬</a:t>
            </a:r>
            <a:endParaRPr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 txBox="1"/>
          <p:nvPr>
            <p:ph idx="4294967295" type="subTitle"/>
          </p:nvPr>
        </p:nvSpPr>
        <p:spPr>
          <a:xfrm>
            <a:off x="311650" y="1209100"/>
            <a:ext cx="8006100" cy="3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300"/>
              <a:buFont typeface="Montserrat"/>
              <a:buChar char="●"/>
            </a:pPr>
            <a:r>
              <a:rPr b="0" i="0" lang="pt-BR" sz="23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Crie uma </a:t>
            </a:r>
            <a:r>
              <a:rPr b="1" i="0" lang="pt-BR" sz="23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função </a:t>
            </a:r>
            <a:r>
              <a:rPr b="0" i="0" lang="pt-BR" sz="23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que </a:t>
            </a:r>
            <a:r>
              <a:rPr b="1" i="0" lang="pt-BR" sz="23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imprima no console</a:t>
            </a:r>
            <a:r>
              <a:rPr b="0" i="0" lang="pt-BR" sz="23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a frase “Olá Mundo!”</a:t>
            </a:r>
            <a:endParaRPr b="0" i="0" sz="23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14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000">
                <a:solidFill>
                  <a:srgbClr val="46535B"/>
                </a:solidFill>
              </a:rPr>
              <a:t>Exercício 1</a:t>
            </a:r>
            <a:endParaRPr sz="3000"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"/>
          <p:cNvSpPr txBox="1"/>
          <p:nvPr>
            <p:ph idx="4294967295" type="title"/>
          </p:nvPr>
        </p:nvSpPr>
        <p:spPr>
          <a:xfrm>
            <a:off x="301050" y="1209750"/>
            <a:ext cx="83760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200">
                <a:solidFill>
                  <a:srgbClr val="46535B"/>
                </a:solidFill>
              </a:rPr>
              <a:t>Funções podem receber </a:t>
            </a:r>
            <a:r>
              <a:rPr b="1" lang="pt-BR" sz="2200">
                <a:solidFill>
                  <a:srgbClr val="46535B"/>
                </a:solidFill>
              </a:rPr>
              <a:t>entradas</a:t>
            </a:r>
            <a:r>
              <a:rPr lang="pt-BR" sz="2200">
                <a:solidFill>
                  <a:srgbClr val="46535B"/>
                </a:solidFill>
              </a:rPr>
              <a:t>, e se receberem, devem ser usadas no bloco do código dentro da função</a:t>
            </a:r>
            <a:endParaRPr sz="2200">
              <a:solidFill>
                <a:srgbClr val="46535B"/>
              </a:solidFill>
            </a:endParaRPr>
          </a:p>
        </p:txBody>
      </p:sp>
      <p:pic>
        <p:nvPicPr>
          <p:cNvPr id="240" name="Google Shape;24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175" y="2530450"/>
            <a:ext cx="4374300" cy="218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5"/>
          <p:cNvSpPr/>
          <p:nvPr/>
        </p:nvSpPr>
        <p:spPr>
          <a:xfrm>
            <a:off x="3456375" y="3100000"/>
            <a:ext cx="1336500" cy="178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" name="Google Shape;242;p15"/>
          <p:cNvCxnSpPr>
            <a:stCxn id="241" idx="3"/>
            <a:endCxn id="243" idx="1"/>
          </p:cNvCxnSpPr>
          <p:nvPr/>
        </p:nvCxnSpPr>
        <p:spPr>
          <a:xfrm flipH="1" rot="10800000">
            <a:off x="4792875" y="2899900"/>
            <a:ext cx="628200" cy="289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3" name="Google Shape;243;p15"/>
          <p:cNvSpPr txBox="1"/>
          <p:nvPr/>
        </p:nvSpPr>
        <p:spPr>
          <a:xfrm>
            <a:off x="5421075" y="2699800"/>
            <a:ext cx="177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parâmetros</a:t>
            </a:r>
            <a:endParaRPr b="1" i="0" sz="1400" u="none" cap="none" strike="noStrike">
              <a:solidFill>
                <a:srgbClr val="FE7E0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15"/>
          <p:cNvSpPr/>
          <p:nvPr/>
        </p:nvSpPr>
        <p:spPr>
          <a:xfrm>
            <a:off x="2743875" y="3960250"/>
            <a:ext cx="526500" cy="178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5" name="Google Shape;245;p15"/>
          <p:cNvCxnSpPr>
            <a:stCxn id="244" idx="3"/>
            <a:endCxn id="246" idx="1"/>
          </p:cNvCxnSpPr>
          <p:nvPr/>
        </p:nvCxnSpPr>
        <p:spPr>
          <a:xfrm>
            <a:off x="3270375" y="4049650"/>
            <a:ext cx="2150700" cy="375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6" name="Google Shape;246;p15"/>
          <p:cNvSpPr txBox="1"/>
          <p:nvPr/>
        </p:nvSpPr>
        <p:spPr>
          <a:xfrm>
            <a:off x="5421063" y="4224700"/>
            <a:ext cx="177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argumentos</a:t>
            </a:r>
            <a:endParaRPr b="1" i="0" sz="1400" u="none" cap="none" strike="noStrike">
              <a:solidFill>
                <a:srgbClr val="FE7E0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15"/>
          <p:cNvSpPr/>
          <p:nvPr/>
        </p:nvSpPr>
        <p:spPr>
          <a:xfrm>
            <a:off x="3051900" y="3259938"/>
            <a:ext cx="1336500" cy="178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Google Shape;248;p15"/>
          <p:cNvCxnSpPr>
            <a:stCxn id="247" idx="3"/>
          </p:cNvCxnSpPr>
          <p:nvPr/>
        </p:nvCxnSpPr>
        <p:spPr>
          <a:xfrm>
            <a:off x="4388400" y="3349338"/>
            <a:ext cx="1127100" cy="312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9" name="Google Shape;249;p15"/>
          <p:cNvSpPr txBox="1"/>
          <p:nvPr/>
        </p:nvSpPr>
        <p:spPr>
          <a:xfrm>
            <a:off x="5515475" y="3462250"/>
            <a:ext cx="288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parâmetros sendo utilizados dentro do bloco de código</a:t>
            </a:r>
            <a:endParaRPr b="1" i="0" sz="1400" u="none" cap="none" strike="noStrike">
              <a:solidFill>
                <a:srgbClr val="FE7E0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15"/>
          <p:cNvSpPr txBox="1"/>
          <p:nvPr>
            <p:ph idx="4294967295" type="title"/>
          </p:nvPr>
        </p:nvSpPr>
        <p:spPr>
          <a:xfrm>
            <a:off x="31170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3000">
                <a:solidFill>
                  <a:srgbClr val="46535B"/>
                </a:solidFill>
              </a:rPr>
              <a:t>Parâmetros e Argumentos </a:t>
            </a:r>
            <a:r>
              <a:rPr b="1" lang="pt-BR" sz="3400">
                <a:solidFill>
                  <a:srgbClr val="46535B"/>
                </a:solidFill>
              </a:rPr>
              <a:t>🔢</a:t>
            </a:r>
            <a:endParaRPr b="1" sz="3400"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 txBox="1"/>
          <p:nvPr>
            <p:ph idx="1" type="subTitle"/>
          </p:nvPr>
        </p:nvSpPr>
        <p:spPr>
          <a:xfrm>
            <a:off x="311700" y="1256050"/>
            <a:ext cx="8223600" cy="3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Parâmetros</a:t>
            </a:r>
            <a:r>
              <a:rPr lang="pt-BR" sz="2200"/>
              <a:t> são como </a:t>
            </a:r>
            <a:r>
              <a:rPr b="1" lang="pt-BR" sz="2200"/>
              <a:t>variáveis</a:t>
            </a:r>
            <a:r>
              <a:rPr lang="pt-BR" sz="2200"/>
              <a:t> criadas na declaração da função, onde podemos guardar os argumentos (valores) a serem enviados para a função</a:t>
            </a:r>
            <a:endParaRPr sz="2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Argumentos</a:t>
            </a:r>
            <a:r>
              <a:rPr lang="pt-BR" sz="2200"/>
              <a:t> são os </a:t>
            </a:r>
            <a:r>
              <a:rPr b="1" lang="pt-BR" sz="2200"/>
              <a:t>valores</a:t>
            </a:r>
            <a:r>
              <a:rPr lang="pt-BR" sz="2200"/>
              <a:t> (strings, numbers, booleanos) passados na chamada da função. Cada parâmetro recebe seu valor dos argumentos, seguindo a mesma ordem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200"/>
          </a:p>
        </p:txBody>
      </p:sp>
      <p:sp>
        <p:nvSpPr>
          <p:cNvPr id="256" name="Google Shape;256;p16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Parâmetros e Argumentos </a:t>
            </a:r>
            <a:r>
              <a:rPr lang="pt-BR" sz="3400"/>
              <a:t>🔢</a:t>
            </a:r>
            <a:endParaRPr sz="3400"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"/>
          <p:cNvSpPr txBox="1"/>
          <p:nvPr>
            <p:ph idx="4294967295" type="subTitle"/>
          </p:nvPr>
        </p:nvSpPr>
        <p:spPr>
          <a:xfrm>
            <a:off x="311650" y="1285300"/>
            <a:ext cx="8006100" cy="3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300"/>
              <a:buFont typeface="Montserrat"/>
              <a:buChar char="●"/>
            </a:pPr>
            <a:r>
              <a:rPr b="0" i="0" lang="pt-BR" sz="23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Crie uma função que </a:t>
            </a:r>
            <a:r>
              <a:rPr b="1" i="0" lang="pt-BR" sz="23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receba por parâmetro</a:t>
            </a:r>
            <a:r>
              <a:rPr b="0" i="0" lang="pt-BR" sz="23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pt-BR" sz="23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um nome</a:t>
            </a:r>
            <a:r>
              <a:rPr b="0" i="0" lang="pt-BR" sz="23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e imprima no console a mensagem: </a:t>
            </a:r>
            <a:br>
              <a:rPr b="0" i="0" lang="pt-BR" sz="23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pt-BR" sz="23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	`Olá ${nome}` </a:t>
            </a:r>
            <a:br>
              <a:rPr b="0" i="0" lang="pt-BR" sz="23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23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300"/>
              <a:buFont typeface="Montserrat"/>
              <a:buChar char="●"/>
            </a:pPr>
            <a:r>
              <a:rPr b="1" i="0" lang="pt-BR" sz="23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Invoque </a:t>
            </a:r>
            <a:r>
              <a:rPr b="0" i="0" lang="pt-BR" sz="23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esta função passando </a:t>
            </a:r>
            <a:r>
              <a:rPr b="1" i="0" lang="pt-BR" sz="23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3 argumentos</a:t>
            </a:r>
            <a:r>
              <a:rPr b="0" i="0" lang="pt-BR" sz="23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(nomes) diferentes</a:t>
            </a:r>
            <a:endParaRPr b="0" i="0" sz="23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17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000">
                <a:solidFill>
                  <a:srgbClr val="46535B"/>
                </a:solidFill>
              </a:rPr>
              <a:t>Exercício </a:t>
            </a:r>
            <a:r>
              <a:rPr lang="pt-BR"/>
              <a:t>2</a:t>
            </a:r>
            <a:endParaRPr sz="3000"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/>
          <p:nvPr>
            <p:ph type="title"/>
          </p:nvPr>
        </p:nvSpPr>
        <p:spPr>
          <a:xfrm>
            <a:off x="2882900" y="411850"/>
            <a:ext cx="5809800" cy="3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/>
              <a:t>Fixação</a:t>
            </a:r>
            <a:r>
              <a:rPr b="1" lang="pt-BR">
                <a:solidFill>
                  <a:srgbClr val="46535B"/>
                </a:solidFill>
              </a:rPr>
              <a:t>  </a:t>
            </a:r>
            <a:r>
              <a:rPr lang="pt-BR">
                <a:solidFill>
                  <a:srgbClr val="FE7E02"/>
                </a:solidFill>
              </a:rPr>
              <a:t>             </a:t>
            </a:r>
            <a:endParaRPr>
              <a:solidFill>
                <a:srgbClr val="FE7E0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FE7E02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lang="pt-BR" sz="2200"/>
              <a:t>Uma função é um </a:t>
            </a:r>
            <a:r>
              <a:rPr b="1" lang="pt-BR" sz="2200"/>
              <a:t>bloco de código</a:t>
            </a:r>
            <a:r>
              <a:rPr lang="pt-BR" sz="2200"/>
              <a:t> que é executado a partir da sua invocação</a:t>
            </a:r>
            <a:endParaRPr sz="2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lang="pt-BR" sz="2200"/>
              <a:t>Podem receber </a:t>
            </a:r>
            <a:r>
              <a:rPr b="1" lang="pt-BR" sz="2200"/>
              <a:t>entradas</a:t>
            </a:r>
            <a:r>
              <a:rPr lang="pt-BR" sz="2200"/>
              <a:t>, que devem ser usadas no meio do código (parâmetros e argumentos)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FE7E0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 txBox="1"/>
          <p:nvPr>
            <p:ph type="title"/>
          </p:nvPr>
        </p:nvSpPr>
        <p:spPr>
          <a:xfrm>
            <a:off x="311650" y="880225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Escopo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/>
          <p:nvPr/>
        </p:nvSpPr>
        <p:spPr>
          <a:xfrm>
            <a:off x="4749625" y="509725"/>
            <a:ext cx="4239900" cy="40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O que são funções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Declarando funções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Parâmetros e argumentos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Outros tipos de função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3000"/>
              </a:spcBef>
              <a:spcAft>
                <a:spcPts val="300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Boas práticas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340850" y="1760850"/>
            <a:ext cx="38691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 que vamos ver hoje?</a:t>
            </a:r>
            <a:endParaRPr b="1" i="0" sz="35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 txBox="1"/>
          <p:nvPr>
            <p:ph type="title"/>
          </p:nvPr>
        </p:nvSpPr>
        <p:spPr>
          <a:xfrm>
            <a:off x="311650" y="512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Escopo </a:t>
            </a:r>
            <a:r>
              <a:rPr lang="pt-BR" sz="3400">
                <a:solidFill>
                  <a:schemeClr val="accent3"/>
                </a:solidFill>
              </a:rPr>
              <a:t>{ }</a:t>
            </a:r>
            <a:endParaRPr/>
          </a:p>
        </p:txBody>
      </p:sp>
      <p:sp>
        <p:nvSpPr>
          <p:cNvPr id="278" name="Google Shape;278;p20"/>
          <p:cNvSpPr txBox="1"/>
          <p:nvPr/>
        </p:nvSpPr>
        <p:spPr>
          <a:xfrm>
            <a:off x="431225" y="1103650"/>
            <a:ext cx="74961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pt-BR" sz="23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O escopo determina quais variáveis serão acessíveis ao rodarmos o código.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1"/>
          <p:cNvSpPr txBox="1"/>
          <p:nvPr>
            <p:ph idx="1" type="subTitle"/>
          </p:nvPr>
        </p:nvSpPr>
        <p:spPr>
          <a:xfrm>
            <a:off x="311700" y="977475"/>
            <a:ext cx="8156100" cy="3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lang="pt-BR" sz="2000">
                <a:solidFill>
                  <a:srgbClr val="46535B"/>
                </a:solidFill>
              </a:rPr>
              <a:t>No Javascript temos dois tipos de escopo:</a:t>
            </a:r>
            <a:endParaRPr sz="2000">
              <a:solidFill>
                <a:srgbClr val="46535B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>
              <a:solidFill>
                <a:srgbClr val="46535B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Arial"/>
              <a:buChar char="○"/>
            </a:pPr>
            <a:r>
              <a:rPr b="1" lang="pt-BR" sz="2000">
                <a:solidFill>
                  <a:srgbClr val="46535B"/>
                </a:solidFill>
              </a:rPr>
              <a:t>Escopo Global</a:t>
            </a:r>
            <a:r>
              <a:rPr lang="pt-BR" sz="2000">
                <a:solidFill>
                  <a:srgbClr val="46535B"/>
                </a:solidFill>
              </a:rPr>
              <a:t>: variáveis no escopo global podem ser acessadas de qualquer lugar do código.</a:t>
            </a:r>
            <a:endParaRPr sz="2000">
              <a:solidFill>
                <a:srgbClr val="46535B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46535B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Arial"/>
              <a:buChar char="○"/>
            </a:pPr>
            <a:r>
              <a:rPr b="1" lang="pt-BR" sz="2000">
                <a:solidFill>
                  <a:srgbClr val="46535B"/>
                </a:solidFill>
              </a:rPr>
              <a:t>Escopo Local</a:t>
            </a:r>
            <a:r>
              <a:rPr lang="pt-BR" sz="2000">
                <a:solidFill>
                  <a:srgbClr val="46535B"/>
                </a:solidFill>
              </a:rPr>
              <a:t>: variáveis no escopo local somente podem ser acessadas dentro do escopo em que foram declaradas. </a:t>
            </a:r>
            <a:endParaRPr sz="2000">
              <a:solidFill>
                <a:srgbClr val="46535B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rgbClr val="46535B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lang="pt-BR" sz="2000">
                <a:solidFill>
                  <a:srgbClr val="46535B"/>
                </a:solidFill>
              </a:rPr>
              <a:t>As variáveis definidas dentro de uma </a:t>
            </a:r>
            <a:r>
              <a:rPr b="1" lang="pt-BR" sz="2000">
                <a:solidFill>
                  <a:srgbClr val="46535B"/>
                </a:solidFill>
              </a:rPr>
              <a:t>função </a:t>
            </a:r>
            <a:r>
              <a:rPr lang="pt-BR" sz="2000">
                <a:solidFill>
                  <a:srgbClr val="46535B"/>
                </a:solidFill>
              </a:rPr>
              <a:t>possuem </a:t>
            </a:r>
            <a:r>
              <a:rPr b="1" lang="pt-BR" sz="2000">
                <a:solidFill>
                  <a:srgbClr val="46535B"/>
                </a:solidFill>
              </a:rPr>
              <a:t>escopo local</a:t>
            </a:r>
            <a:endParaRPr sz="2000">
              <a:solidFill>
                <a:srgbClr val="46535B"/>
              </a:solidFill>
            </a:endParaRPr>
          </a:p>
        </p:txBody>
      </p:sp>
      <p:sp>
        <p:nvSpPr>
          <p:cNvPr id="284" name="Google Shape;284;p21"/>
          <p:cNvSpPr txBox="1"/>
          <p:nvPr>
            <p:ph type="title"/>
          </p:nvPr>
        </p:nvSpPr>
        <p:spPr>
          <a:xfrm>
            <a:off x="311700" y="68075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Escopo </a:t>
            </a:r>
            <a:r>
              <a:rPr lang="pt-BR" sz="3400">
                <a:solidFill>
                  <a:schemeClr val="accent3"/>
                </a:solidFill>
              </a:rPr>
              <a:t>{ }</a:t>
            </a:r>
            <a:endParaRPr sz="3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"/>
          <p:cNvSpPr/>
          <p:nvPr/>
        </p:nvSpPr>
        <p:spPr>
          <a:xfrm>
            <a:off x="445500" y="1120725"/>
            <a:ext cx="7988700" cy="3580500"/>
          </a:xfrm>
          <a:prstGeom prst="roundRect">
            <a:avLst>
              <a:gd fmla="val 2914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546E7A"/>
              </a:solidFill>
              <a:highlight>
                <a:srgbClr val="263238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2"/>
          <p:cNvSpPr/>
          <p:nvPr/>
        </p:nvSpPr>
        <p:spPr>
          <a:xfrm>
            <a:off x="891000" y="2116025"/>
            <a:ext cx="7198800" cy="22896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2"/>
          <p:cNvSpPr txBox="1"/>
          <p:nvPr/>
        </p:nvSpPr>
        <p:spPr>
          <a:xfrm>
            <a:off x="4193325" y="1440125"/>
            <a:ext cx="373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pai</a:t>
            </a:r>
            <a:r>
              <a:rPr b="0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de todos os escopos (compartilha suas variáveis com todos)</a:t>
            </a:r>
            <a:endParaRPr b="0" i="0" sz="14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22"/>
          <p:cNvSpPr/>
          <p:nvPr/>
        </p:nvSpPr>
        <p:spPr>
          <a:xfrm>
            <a:off x="1164375" y="3367325"/>
            <a:ext cx="6659400" cy="726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2"/>
          <p:cNvSpPr txBox="1"/>
          <p:nvPr/>
        </p:nvSpPr>
        <p:spPr>
          <a:xfrm>
            <a:off x="673050" y="1513575"/>
            <a:ext cx="3000000" cy="3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4F424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pt-BR" sz="1350" u="none" cap="none" strike="noStrike">
                <a:solidFill>
                  <a:srgbClr val="4F424C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pt-BR" sz="135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function </a:t>
            </a:r>
            <a:r>
              <a:rPr b="1" i="0" lang="pt-BR" sz="1350" u="none" cap="none" strike="noStrike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funcao1()</a:t>
            </a:r>
            <a:r>
              <a:rPr b="1" i="0" lang="pt-BR" sz="135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pt-BR" sz="1350" u="none" cap="none" strike="noStrike">
                <a:solidFill>
                  <a:srgbClr val="FE7E02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1" i="0" sz="1350" u="none" cap="none" strike="noStrike">
              <a:solidFill>
                <a:srgbClr val="FE7E0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pt-BR" sz="135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b="1" i="0" sz="1350" u="none" cap="none" strike="noStrike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pt-BR" sz="135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    function </a:t>
            </a:r>
            <a:r>
              <a:rPr b="1" i="0" lang="pt-BR" sz="1350" u="none" cap="none" strike="noStrike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funcao2()</a:t>
            </a:r>
            <a:r>
              <a:rPr b="1" i="0" lang="pt-BR" sz="135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pt-BR" sz="1350" u="none" cap="none" strike="noStrike">
                <a:solidFill>
                  <a:srgbClr val="FE7E02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1" i="0" sz="1350" u="none" cap="none" strike="noStrike">
              <a:solidFill>
                <a:srgbClr val="FE7E0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pt-BR" sz="135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endParaRPr b="1" i="0" sz="1350" u="none" cap="none" strike="noStrike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pt-BR" sz="135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i="0" lang="pt-BR" sz="1350" u="none" cap="none" strike="noStrike">
                <a:solidFill>
                  <a:srgbClr val="FE7E0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i="0" sz="1350" u="none" cap="none" strike="noStrike">
              <a:solidFill>
                <a:srgbClr val="FE7E0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pt-BR" sz="135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pt-BR" sz="1350" u="none" cap="none" strike="noStrike">
                <a:solidFill>
                  <a:srgbClr val="FE7E0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i="0" sz="1350" u="none" cap="none" strike="noStrike">
              <a:solidFill>
                <a:srgbClr val="FE7E0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776E7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1400" u="none" cap="none" strike="noStrike">
              <a:solidFill>
                <a:srgbClr val="546E7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4" name="Google Shape;294;p22"/>
          <p:cNvSpPr txBox="1"/>
          <p:nvPr/>
        </p:nvSpPr>
        <p:spPr>
          <a:xfrm>
            <a:off x="4212825" y="3630625"/>
            <a:ext cx="28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filho</a:t>
            </a:r>
            <a:r>
              <a:rPr b="0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do escopo local #1 </a:t>
            </a:r>
            <a:endParaRPr b="0" i="0" sz="14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22"/>
          <p:cNvSpPr txBox="1"/>
          <p:nvPr/>
        </p:nvSpPr>
        <p:spPr>
          <a:xfrm>
            <a:off x="4193325" y="2440238"/>
            <a:ext cx="392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pai</a:t>
            </a:r>
            <a:r>
              <a:rPr b="0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do escopo local #2 (compartilha suas variáveis com o </a:t>
            </a:r>
            <a:r>
              <a:rPr b="1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filho</a:t>
            </a:r>
            <a:r>
              <a:rPr b="0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0" i="0" sz="14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22"/>
          <p:cNvSpPr txBox="1"/>
          <p:nvPr/>
        </p:nvSpPr>
        <p:spPr>
          <a:xfrm>
            <a:off x="4206450" y="1221525"/>
            <a:ext cx="1821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300" u="none" cap="none" strike="noStrike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escopo global</a:t>
            </a:r>
            <a:endParaRPr b="0" i="0" sz="1300" u="none" cap="none" strike="noStrike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22"/>
          <p:cNvSpPr txBox="1"/>
          <p:nvPr/>
        </p:nvSpPr>
        <p:spPr>
          <a:xfrm>
            <a:off x="4206450" y="2225600"/>
            <a:ext cx="1821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300" u="none" cap="none" strike="noStrike">
                <a:solidFill>
                  <a:srgbClr val="EA9999"/>
                </a:solidFill>
                <a:latin typeface="Montserrat"/>
                <a:ea typeface="Montserrat"/>
                <a:cs typeface="Montserrat"/>
                <a:sym typeface="Montserrat"/>
              </a:rPr>
              <a:t>escopo local #1</a:t>
            </a:r>
            <a:endParaRPr b="0" i="0" sz="1300" u="none" cap="none" strike="noStrike">
              <a:solidFill>
                <a:srgbClr val="EA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22"/>
          <p:cNvSpPr txBox="1"/>
          <p:nvPr/>
        </p:nvSpPr>
        <p:spPr>
          <a:xfrm>
            <a:off x="4211250" y="3413225"/>
            <a:ext cx="1821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3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escopo local #2</a:t>
            </a:r>
            <a:endParaRPr b="0" i="0" sz="13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22"/>
          <p:cNvSpPr txBox="1"/>
          <p:nvPr>
            <p:ph type="title"/>
          </p:nvPr>
        </p:nvSpPr>
        <p:spPr>
          <a:xfrm>
            <a:off x="311650" y="512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Escopo </a:t>
            </a:r>
            <a:r>
              <a:rPr lang="pt-BR" sz="3400">
                <a:solidFill>
                  <a:schemeClr val="accent3"/>
                </a:solidFill>
              </a:rPr>
              <a:t>{ }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/>
          <p:nvPr/>
        </p:nvSpPr>
        <p:spPr>
          <a:xfrm>
            <a:off x="596100" y="1192725"/>
            <a:ext cx="4954200" cy="3273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CE5C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3"/>
          <p:cNvSpPr/>
          <p:nvPr/>
        </p:nvSpPr>
        <p:spPr>
          <a:xfrm>
            <a:off x="828975" y="2086350"/>
            <a:ext cx="4447500" cy="7494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3"/>
          <p:cNvSpPr txBox="1"/>
          <p:nvPr/>
        </p:nvSpPr>
        <p:spPr>
          <a:xfrm>
            <a:off x="2124000" y="1303950"/>
            <a:ext cx="38331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pt-BR" sz="1350" u="none" cap="none" strike="noStrike">
                <a:solidFill>
                  <a:srgbClr val="815BA4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i="0" lang="pt-BR" sz="1350" u="none" cap="none" strike="noStrike">
                <a:solidFill>
                  <a:srgbClr val="4F424C"/>
                </a:solidFill>
                <a:latin typeface="Roboto Mono"/>
                <a:ea typeface="Roboto Mono"/>
                <a:cs typeface="Roboto Mono"/>
                <a:sym typeface="Roboto Mono"/>
              </a:rPr>
              <a:t> a = </a:t>
            </a:r>
            <a:r>
              <a:rPr b="1" i="0" lang="pt-BR" sz="1350" u="none" cap="none" strike="noStrike">
                <a:solidFill>
                  <a:srgbClr val="F99B15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1" i="0" sz="1350" u="none" cap="none" strike="noStrike">
              <a:solidFill>
                <a:srgbClr val="4F424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4F424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pt-BR" sz="1350" u="none" cap="none" strike="noStrike">
                <a:solidFill>
                  <a:srgbClr val="815BA4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b="1" i="0" lang="pt-BR" sz="1350" u="none" cap="none" strike="noStrike">
                <a:solidFill>
                  <a:srgbClr val="4F424C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pt-BR" sz="1350" u="none" cap="none" strike="noStrike">
                <a:solidFill>
                  <a:srgbClr val="F07178"/>
                </a:solidFill>
                <a:latin typeface="Roboto Mono"/>
                <a:ea typeface="Roboto Mono"/>
                <a:cs typeface="Roboto Mono"/>
                <a:sym typeface="Roboto Mono"/>
              </a:rPr>
              <a:t>imprimeVariavel</a:t>
            </a:r>
            <a:r>
              <a:rPr b="1" i="0" lang="pt-BR" sz="1350" u="none" cap="none" strike="noStrike">
                <a:solidFill>
                  <a:srgbClr val="4F424C"/>
                </a:solidFill>
                <a:latin typeface="Roboto Mono"/>
                <a:ea typeface="Roboto Mono"/>
                <a:cs typeface="Roboto Mono"/>
                <a:sym typeface="Roboto Mono"/>
              </a:rPr>
              <a:t> () {</a:t>
            </a:r>
            <a:endParaRPr b="1" i="0" sz="1350" u="none" cap="none" strike="noStrike">
              <a:solidFill>
                <a:srgbClr val="4F424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pt-BR" sz="1350" u="none" cap="none" strike="noStrike">
                <a:solidFill>
                  <a:srgbClr val="4F424C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pt-BR" sz="1350" u="none" cap="none" strike="noStrike">
                <a:solidFill>
                  <a:srgbClr val="815BA4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i="0" lang="pt-BR" sz="1350" u="none" cap="none" strike="noStrike">
                <a:solidFill>
                  <a:srgbClr val="4F424C"/>
                </a:solidFill>
                <a:latin typeface="Roboto Mono"/>
                <a:ea typeface="Roboto Mono"/>
                <a:cs typeface="Roboto Mono"/>
                <a:sym typeface="Roboto Mono"/>
              </a:rPr>
              <a:t> b = </a:t>
            </a:r>
            <a:r>
              <a:rPr b="1" i="0" lang="pt-BR" sz="1350" u="none" cap="none" strike="noStrike">
                <a:solidFill>
                  <a:srgbClr val="F99B15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1" i="0" sz="1350" u="none" cap="none" strike="noStrike">
              <a:solidFill>
                <a:srgbClr val="4F424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pt-BR" sz="1350" u="none" cap="none" strike="noStrike">
                <a:solidFill>
                  <a:srgbClr val="4F424C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pt-BR" sz="1350" u="none" cap="none" strike="noStrike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1" i="0" lang="pt-BR" sz="1350" u="none" cap="none" strike="noStrike">
                <a:solidFill>
                  <a:srgbClr val="4F424C"/>
                </a:solidFill>
                <a:latin typeface="Roboto Mono"/>
                <a:ea typeface="Roboto Mono"/>
                <a:cs typeface="Roboto Mono"/>
                <a:sym typeface="Roboto Mono"/>
              </a:rPr>
              <a:t>.log(</a:t>
            </a:r>
            <a:r>
              <a:rPr b="1" i="0" lang="pt-BR" sz="1350" u="none" cap="none" strike="noStrike">
                <a:solidFill>
                  <a:srgbClr val="48B685"/>
                </a:solidFill>
                <a:latin typeface="Roboto Mono"/>
                <a:ea typeface="Roboto Mono"/>
                <a:cs typeface="Roboto Mono"/>
                <a:sym typeface="Roboto Mono"/>
              </a:rPr>
              <a:t>'Variável a'</a:t>
            </a:r>
            <a:r>
              <a:rPr b="1" i="0" lang="pt-BR" sz="1350" u="none" cap="none" strike="noStrike">
                <a:solidFill>
                  <a:srgbClr val="4F424C"/>
                </a:solidFill>
                <a:latin typeface="Roboto Mono"/>
                <a:ea typeface="Roboto Mono"/>
                <a:cs typeface="Roboto Mono"/>
                <a:sym typeface="Roboto Mono"/>
              </a:rPr>
              <a:t>, a)</a:t>
            </a:r>
            <a:endParaRPr b="1" i="0" sz="1350" u="none" cap="none" strike="noStrike">
              <a:solidFill>
                <a:srgbClr val="4F424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pt-BR" sz="1350" u="none" cap="none" strike="noStrike">
                <a:solidFill>
                  <a:srgbClr val="4F424C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pt-BR" sz="1350" u="none" cap="none" strike="noStrike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1" i="0" lang="pt-BR" sz="1350" u="none" cap="none" strike="noStrike">
                <a:solidFill>
                  <a:srgbClr val="4F424C"/>
                </a:solidFill>
                <a:latin typeface="Roboto Mono"/>
                <a:ea typeface="Roboto Mono"/>
                <a:cs typeface="Roboto Mono"/>
                <a:sym typeface="Roboto Mono"/>
              </a:rPr>
              <a:t>.log(</a:t>
            </a:r>
            <a:r>
              <a:rPr b="1" i="0" lang="pt-BR" sz="1350" u="none" cap="none" strike="noStrike">
                <a:solidFill>
                  <a:srgbClr val="48B685"/>
                </a:solidFill>
                <a:latin typeface="Roboto Mono"/>
                <a:ea typeface="Roboto Mono"/>
                <a:cs typeface="Roboto Mono"/>
                <a:sym typeface="Roboto Mono"/>
              </a:rPr>
              <a:t>'Variável b'</a:t>
            </a:r>
            <a:r>
              <a:rPr b="1" i="0" lang="pt-BR" sz="1350" u="none" cap="none" strike="noStrike">
                <a:solidFill>
                  <a:srgbClr val="4F424C"/>
                </a:solidFill>
                <a:latin typeface="Roboto Mono"/>
                <a:ea typeface="Roboto Mono"/>
                <a:cs typeface="Roboto Mono"/>
                <a:sym typeface="Roboto Mono"/>
              </a:rPr>
              <a:t>, b)</a:t>
            </a:r>
            <a:endParaRPr b="1" i="0" sz="1350" u="none" cap="none" strike="noStrike">
              <a:solidFill>
                <a:srgbClr val="4F424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pt-BR" sz="1350" u="none" cap="none" strike="noStrike">
                <a:solidFill>
                  <a:srgbClr val="4F424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i="0" sz="1350" u="none" cap="none" strike="noStrike">
              <a:solidFill>
                <a:srgbClr val="4F424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4F424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pt-BR" sz="1350" u="none" cap="none" strike="noStrike">
                <a:solidFill>
                  <a:srgbClr val="4F424C"/>
                </a:solidFill>
                <a:latin typeface="Roboto Mono"/>
                <a:ea typeface="Roboto Mono"/>
                <a:cs typeface="Roboto Mono"/>
                <a:sym typeface="Roboto Mono"/>
              </a:rPr>
              <a:t>imprimeVariavel()</a:t>
            </a:r>
            <a:endParaRPr b="1" i="0" sz="1350" u="none" cap="none" strike="noStrike">
              <a:solidFill>
                <a:srgbClr val="4F424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4F424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pt-BR" sz="1350" u="none" cap="none" strike="noStrike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1" i="0" lang="pt-BR" sz="1350" u="none" cap="none" strike="noStrike">
                <a:solidFill>
                  <a:srgbClr val="4F424C"/>
                </a:solidFill>
                <a:latin typeface="Roboto Mono"/>
                <a:ea typeface="Roboto Mono"/>
                <a:cs typeface="Roboto Mono"/>
                <a:sym typeface="Roboto Mono"/>
              </a:rPr>
              <a:t>.log(</a:t>
            </a:r>
            <a:r>
              <a:rPr b="1" i="0" lang="pt-BR" sz="1350" u="none" cap="none" strike="noStrike">
                <a:solidFill>
                  <a:srgbClr val="48B685"/>
                </a:solidFill>
                <a:latin typeface="Roboto Mono"/>
                <a:ea typeface="Roboto Mono"/>
                <a:cs typeface="Roboto Mono"/>
                <a:sym typeface="Roboto Mono"/>
              </a:rPr>
              <a:t>'Variável a'</a:t>
            </a:r>
            <a:r>
              <a:rPr b="1" i="0" lang="pt-BR" sz="1350" u="none" cap="none" strike="noStrike">
                <a:solidFill>
                  <a:srgbClr val="4F424C"/>
                </a:solidFill>
                <a:latin typeface="Roboto Mono"/>
                <a:ea typeface="Roboto Mono"/>
                <a:cs typeface="Roboto Mono"/>
                <a:sym typeface="Roboto Mono"/>
              </a:rPr>
              <a:t>, a)</a:t>
            </a:r>
            <a:endParaRPr b="1" i="0" sz="1350" u="none" cap="none" strike="noStrike">
              <a:solidFill>
                <a:srgbClr val="4F424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350" u="none" cap="none" strike="noStrike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1" i="0" lang="pt-BR" sz="1350" u="none" cap="none" strike="noStrike">
                <a:solidFill>
                  <a:srgbClr val="4F424C"/>
                </a:solidFill>
                <a:latin typeface="Roboto Mono"/>
                <a:ea typeface="Roboto Mono"/>
                <a:cs typeface="Roboto Mono"/>
                <a:sym typeface="Roboto Mono"/>
              </a:rPr>
              <a:t>.log(</a:t>
            </a:r>
            <a:r>
              <a:rPr b="1" i="0" lang="pt-BR" sz="1350" u="none" cap="none" strike="noStrike">
                <a:solidFill>
                  <a:srgbClr val="48B685"/>
                </a:solidFill>
                <a:latin typeface="Roboto Mono"/>
                <a:ea typeface="Roboto Mono"/>
                <a:cs typeface="Roboto Mono"/>
                <a:sym typeface="Roboto Mono"/>
              </a:rPr>
              <a:t>'Variável b'</a:t>
            </a:r>
            <a:r>
              <a:rPr b="1" i="0" lang="pt-BR" sz="1350" u="none" cap="none" strike="noStrike">
                <a:solidFill>
                  <a:srgbClr val="4F424C"/>
                </a:solidFill>
                <a:latin typeface="Roboto Mono"/>
                <a:ea typeface="Roboto Mono"/>
                <a:cs typeface="Roboto Mono"/>
                <a:sym typeface="Roboto Mono"/>
              </a:rPr>
              <a:t>, b)</a:t>
            </a:r>
            <a:endParaRPr b="1" i="0" sz="1350" u="none" cap="none" strike="noStrike">
              <a:solidFill>
                <a:srgbClr val="4F424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46535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7" name="Google Shape;307;p23"/>
          <p:cNvSpPr txBox="1"/>
          <p:nvPr/>
        </p:nvSpPr>
        <p:spPr>
          <a:xfrm>
            <a:off x="653100" y="1181250"/>
            <a:ext cx="189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Global</a:t>
            </a:r>
            <a:endParaRPr b="1" i="0" sz="1400" u="none" cap="none" strike="noStrike">
              <a:solidFill>
                <a:srgbClr val="FE7E0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23"/>
          <p:cNvSpPr txBox="1"/>
          <p:nvPr/>
        </p:nvSpPr>
        <p:spPr>
          <a:xfrm>
            <a:off x="881700" y="2086350"/>
            <a:ext cx="189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i="0" sz="1400" u="none" cap="none" strike="noStrike">
              <a:solidFill>
                <a:srgbClr val="FE7E0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23"/>
          <p:cNvSpPr txBox="1"/>
          <p:nvPr>
            <p:ph idx="4294967295" type="title"/>
          </p:nvPr>
        </p:nvSpPr>
        <p:spPr>
          <a:xfrm>
            <a:off x="311650" y="1631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46535B"/>
                </a:solidFill>
              </a:rPr>
              <a:t>Escopo</a:t>
            </a:r>
            <a:r>
              <a:rPr b="1" lang="pt-BR" sz="3000"/>
              <a:t> </a:t>
            </a:r>
            <a:r>
              <a:rPr b="1" lang="pt-BR" sz="3500">
                <a:solidFill>
                  <a:schemeClr val="accent3"/>
                </a:solidFill>
              </a:rPr>
              <a:t>{ }</a:t>
            </a:r>
            <a:endParaRPr b="1" sz="2900"/>
          </a:p>
        </p:txBody>
      </p:sp>
      <p:sp>
        <p:nvSpPr>
          <p:cNvPr id="310" name="Google Shape;310;p23"/>
          <p:cNvSpPr txBox="1"/>
          <p:nvPr/>
        </p:nvSpPr>
        <p:spPr>
          <a:xfrm>
            <a:off x="5801200" y="1192725"/>
            <a:ext cx="232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Declaração da variável </a:t>
            </a:r>
            <a:r>
              <a:rPr b="1" i="0" lang="pt-BR" sz="14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no </a:t>
            </a:r>
            <a:r>
              <a:rPr b="1" i="0" lang="pt-BR" sz="1400" u="none" cap="none" strike="noStrike">
                <a:solidFill>
                  <a:srgbClr val="46535B"/>
                </a:solidFill>
                <a:highlight>
                  <a:srgbClr val="46535B"/>
                </a:highlight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b="1" i="0" lang="pt-BR" sz="1400" u="none" cap="none" strike="noStrike">
                <a:solidFill>
                  <a:schemeClr val="lt1"/>
                </a:solidFill>
                <a:highlight>
                  <a:srgbClr val="46535B"/>
                </a:highlight>
                <a:latin typeface="Montserrat"/>
                <a:ea typeface="Montserrat"/>
                <a:cs typeface="Montserrat"/>
                <a:sym typeface="Montserrat"/>
              </a:rPr>
              <a:t>escopo global</a:t>
            </a:r>
            <a:r>
              <a:rPr b="1" i="0" lang="pt-BR" sz="1400" u="none" cap="none" strike="noStrike">
                <a:solidFill>
                  <a:srgbClr val="46535B"/>
                </a:solidFill>
                <a:highlight>
                  <a:srgbClr val="46535B"/>
                </a:highlight>
                <a:latin typeface="Montserrat"/>
                <a:ea typeface="Montserrat"/>
                <a:cs typeface="Montserrat"/>
                <a:sym typeface="Montserrat"/>
              </a:rPr>
              <a:t>-</a:t>
            </a:r>
            <a:endParaRPr b="1" i="0" sz="1400" u="none" cap="none" strike="noStrike">
              <a:solidFill>
                <a:srgbClr val="46535B"/>
              </a:solidFill>
              <a:highlight>
                <a:srgbClr val="46535B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23"/>
          <p:cNvSpPr txBox="1"/>
          <p:nvPr/>
        </p:nvSpPr>
        <p:spPr>
          <a:xfrm>
            <a:off x="5795275" y="1899750"/>
            <a:ext cx="243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Declaração da variável </a:t>
            </a:r>
            <a:r>
              <a:rPr b="1" i="0" lang="pt-BR" sz="14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b </a:t>
            </a:r>
            <a:r>
              <a:rPr b="1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no </a:t>
            </a:r>
            <a:r>
              <a:rPr b="1" i="0" lang="pt-BR" sz="1400" u="none" cap="none" strike="noStrike">
                <a:solidFill>
                  <a:srgbClr val="46535B"/>
                </a:solidFill>
                <a:highlight>
                  <a:srgbClr val="46535B"/>
                </a:highlight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b="1" i="0" lang="pt-BR" sz="1400" u="none" cap="none" strike="noStrike">
                <a:solidFill>
                  <a:schemeClr val="lt1"/>
                </a:solidFill>
                <a:highlight>
                  <a:srgbClr val="46535B"/>
                </a:highlight>
                <a:latin typeface="Montserrat"/>
                <a:ea typeface="Montserrat"/>
                <a:cs typeface="Montserrat"/>
                <a:sym typeface="Montserrat"/>
              </a:rPr>
              <a:t>escopo local</a:t>
            </a:r>
            <a:r>
              <a:rPr b="1" i="0" lang="pt-BR" sz="1400" u="none" cap="none" strike="noStrike">
                <a:solidFill>
                  <a:srgbClr val="46535B"/>
                </a:solidFill>
                <a:highlight>
                  <a:srgbClr val="46535B"/>
                </a:highlight>
                <a:latin typeface="Montserrat"/>
                <a:ea typeface="Montserrat"/>
                <a:cs typeface="Montserrat"/>
                <a:sym typeface="Montserrat"/>
              </a:rPr>
              <a:t>-</a:t>
            </a:r>
            <a:endParaRPr b="1" i="0" sz="1400" u="none" cap="none" strike="noStrike">
              <a:solidFill>
                <a:srgbClr val="46535B"/>
              </a:solidFill>
              <a:highlight>
                <a:srgbClr val="46535B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23"/>
          <p:cNvSpPr/>
          <p:nvPr/>
        </p:nvSpPr>
        <p:spPr>
          <a:xfrm>
            <a:off x="2034000" y="1387725"/>
            <a:ext cx="1533300" cy="242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3"/>
          <p:cNvSpPr/>
          <p:nvPr/>
        </p:nvSpPr>
        <p:spPr>
          <a:xfrm>
            <a:off x="2176275" y="2086350"/>
            <a:ext cx="1533300" cy="242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" name="Google Shape;314;p23"/>
          <p:cNvCxnSpPr/>
          <p:nvPr/>
        </p:nvCxnSpPr>
        <p:spPr>
          <a:xfrm rot="10800000">
            <a:off x="3653400" y="1508475"/>
            <a:ext cx="2112000" cy="20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5" name="Google Shape;315;p23"/>
          <p:cNvCxnSpPr>
            <a:stCxn id="311" idx="1"/>
          </p:cNvCxnSpPr>
          <p:nvPr/>
        </p:nvCxnSpPr>
        <p:spPr>
          <a:xfrm rot="10800000">
            <a:off x="3796075" y="2202750"/>
            <a:ext cx="1999200" cy="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/>
          <p:nvPr/>
        </p:nvSpPr>
        <p:spPr>
          <a:xfrm>
            <a:off x="596100" y="1192725"/>
            <a:ext cx="4954200" cy="3273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CE5C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4"/>
          <p:cNvSpPr/>
          <p:nvPr/>
        </p:nvSpPr>
        <p:spPr>
          <a:xfrm>
            <a:off x="828975" y="2086350"/>
            <a:ext cx="4447500" cy="7494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4"/>
          <p:cNvSpPr txBox="1"/>
          <p:nvPr/>
        </p:nvSpPr>
        <p:spPr>
          <a:xfrm>
            <a:off x="2124000" y="1303950"/>
            <a:ext cx="38331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pt-BR" sz="1350" u="none" cap="none" strike="noStrike">
                <a:solidFill>
                  <a:srgbClr val="815BA4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i="0" lang="pt-BR" sz="1350" u="none" cap="none" strike="noStrike">
                <a:solidFill>
                  <a:srgbClr val="4F424C"/>
                </a:solidFill>
                <a:latin typeface="Roboto Mono"/>
                <a:ea typeface="Roboto Mono"/>
                <a:cs typeface="Roboto Mono"/>
                <a:sym typeface="Roboto Mono"/>
              </a:rPr>
              <a:t> a = </a:t>
            </a:r>
            <a:r>
              <a:rPr b="1" i="0" lang="pt-BR" sz="1350" u="none" cap="none" strike="noStrike">
                <a:solidFill>
                  <a:srgbClr val="F99B15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1" i="0" sz="1350" u="none" cap="none" strike="noStrike">
              <a:solidFill>
                <a:srgbClr val="4F424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4F424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pt-BR" sz="1350" u="none" cap="none" strike="noStrike">
                <a:solidFill>
                  <a:srgbClr val="815BA4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b="1" i="0" lang="pt-BR" sz="1350" u="none" cap="none" strike="noStrike">
                <a:solidFill>
                  <a:srgbClr val="4F424C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pt-BR" sz="1350" u="none" cap="none" strike="noStrike">
                <a:solidFill>
                  <a:srgbClr val="F07178"/>
                </a:solidFill>
                <a:latin typeface="Roboto Mono"/>
                <a:ea typeface="Roboto Mono"/>
                <a:cs typeface="Roboto Mono"/>
                <a:sym typeface="Roboto Mono"/>
              </a:rPr>
              <a:t>imprimeVariavel</a:t>
            </a:r>
            <a:r>
              <a:rPr b="1" i="0" lang="pt-BR" sz="1350" u="none" cap="none" strike="noStrike">
                <a:solidFill>
                  <a:srgbClr val="4F424C"/>
                </a:solidFill>
                <a:latin typeface="Roboto Mono"/>
                <a:ea typeface="Roboto Mono"/>
                <a:cs typeface="Roboto Mono"/>
                <a:sym typeface="Roboto Mono"/>
              </a:rPr>
              <a:t> () {</a:t>
            </a:r>
            <a:endParaRPr b="1" i="0" sz="1350" u="none" cap="none" strike="noStrike">
              <a:solidFill>
                <a:srgbClr val="4F424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pt-BR" sz="1350" u="none" cap="none" strike="noStrike">
                <a:solidFill>
                  <a:srgbClr val="4F424C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pt-BR" sz="1350" u="none" cap="none" strike="noStrike">
                <a:solidFill>
                  <a:srgbClr val="815BA4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i="0" lang="pt-BR" sz="1350" u="none" cap="none" strike="noStrike">
                <a:solidFill>
                  <a:srgbClr val="4F424C"/>
                </a:solidFill>
                <a:latin typeface="Roboto Mono"/>
                <a:ea typeface="Roboto Mono"/>
                <a:cs typeface="Roboto Mono"/>
                <a:sym typeface="Roboto Mono"/>
              </a:rPr>
              <a:t> b = </a:t>
            </a:r>
            <a:r>
              <a:rPr b="1" i="0" lang="pt-BR" sz="1350" u="none" cap="none" strike="noStrike">
                <a:solidFill>
                  <a:srgbClr val="F99B15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1" i="0" sz="1350" u="none" cap="none" strike="noStrike">
              <a:solidFill>
                <a:srgbClr val="4F424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pt-BR" sz="1350" u="none" cap="none" strike="noStrike">
                <a:solidFill>
                  <a:srgbClr val="4F424C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pt-BR" sz="1350" u="none" cap="none" strike="noStrike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1" i="0" lang="pt-BR" sz="1350" u="none" cap="none" strike="noStrike">
                <a:solidFill>
                  <a:srgbClr val="4F424C"/>
                </a:solidFill>
                <a:latin typeface="Roboto Mono"/>
                <a:ea typeface="Roboto Mono"/>
                <a:cs typeface="Roboto Mono"/>
                <a:sym typeface="Roboto Mono"/>
              </a:rPr>
              <a:t>.log(</a:t>
            </a:r>
            <a:r>
              <a:rPr b="1" i="0" lang="pt-BR" sz="1350" u="none" cap="none" strike="noStrike">
                <a:solidFill>
                  <a:srgbClr val="48B685"/>
                </a:solidFill>
                <a:latin typeface="Roboto Mono"/>
                <a:ea typeface="Roboto Mono"/>
                <a:cs typeface="Roboto Mono"/>
                <a:sym typeface="Roboto Mono"/>
              </a:rPr>
              <a:t>'Variável a'</a:t>
            </a:r>
            <a:r>
              <a:rPr b="1" i="0" lang="pt-BR" sz="1350" u="none" cap="none" strike="noStrike">
                <a:solidFill>
                  <a:srgbClr val="4F424C"/>
                </a:solidFill>
                <a:latin typeface="Roboto Mono"/>
                <a:ea typeface="Roboto Mono"/>
                <a:cs typeface="Roboto Mono"/>
                <a:sym typeface="Roboto Mono"/>
              </a:rPr>
              <a:t>, a)</a:t>
            </a:r>
            <a:endParaRPr b="1" i="0" sz="1350" u="none" cap="none" strike="noStrike">
              <a:solidFill>
                <a:srgbClr val="4F424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pt-BR" sz="1350" u="none" cap="none" strike="noStrike">
                <a:solidFill>
                  <a:srgbClr val="4F424C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pt-BR" sz="1350" u="none" cap="none" strike="noStrike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1" i="0" lang="pt-BR" sz="1350" u="none" cap="none" strike="noStrike">
                <a:solidFill>
                  <a:srgbClr val="4F424C"/>
                </a:solidFill>
                <a:latin typeface="Roboto Mono"/>
                <a:ea typeface="Roboto Mono"/>
                <a:cs typeface="Roboto Mono"/>
                <a:sym typeface="Roboto Mono"/>
              </a:rPr>
              <a:t>.log(</a:t>
            </a:r>
            <a:r>
              <a:rPr b="1" i="0" lang="pt-BR" sz="1350" u="none" cap="none" strike="noStrike">
                <a:solidFill>
                  <a:srgbClr val="48B685"/>
                </a:solidFill>
                <a:latin typeface="Roboto Mono"/>
                <a:ea typeface="Roboto Mono"/>
                <a:cs typeface="Roboto Mono"/>
                <a:sym typeface="Roboto Mono"/>
              </a:rPr>
              <a:t>'Variável b'</a:t>
            </a:r>
            <a:r>
              <a:rPr b="1" i="0" lang="pt-BR" sz="1350" u="none" cap="none" strike="noStrike">
                <a:solidFill>
                  <a:srgbClr val="4F424C"/>
                </a:solidFill>
                <a:latin typeface="Roboto Mono"/>
                <a:ea typeface="Roboto Mono"/>
                <a:cs typeface="Roboto Mono"/>
                <a:sym typeface="Roboto Mono"/>
              </a:rPr>
              <a:t>, b)</a:t>
            </a:r>
            <a:endParaRPr b="1" i="0" sz="1350" u="none" cap="none" strike="noStrike">
              <a:solidFill>
                <a:srgbClr val="4F424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pt-BR" sz="1350" u="none" cap="none" strike="noStrike">
                <a:solidFill>
                  <a:srgbClr val="4F424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i="0" sz="1350" u="none" cap="none" strike="noStrike">
              <a:solidFill>
                <a:srgbClr val="4F424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4F424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pt-BR" sz="1350" u="none" cap="none" strike="noStrike">
                <a:solidFill>
                  <a:srgbClr val="4F424C"/>
                </a:solidFill>
                <a:latin typeface="Roboto Mono"/>
                <a:ea typeface="Roboto Mono"/>
                <a:cs typeface="Roboto Mono"/>
                <a:sym typeface="Roboto Mono"/>
              </a:rPr>
              <a:t>imprimeVariavel()</a:t>
            </a:r>
            <a:endParaRPr b="1" i="0" sz="1350" u="none" cap="none" strike="noStrike">
              <a:solidFill>
                <a:srgbClr val="4F424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4F424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pt-BR" sz="1350" u="none" cap="none" strike="noStrike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1" i="0" lang="pt-BR" sz="1350" u="none" cap="none" strike="noStrike">
                <a:solidFill>
                  <a:srgbClr val="4F424C"/>
                </a:solidFill>
                <a:latin typeface="Roboto Mono"/>
                <a:ea typeface="Roboto Mono"/>
                <a:cs typeface="Roboto Mono"/>
                <a:sym typeface="Roboto Mono"/>
              </a:rPr>
              <a:t>.log(</a:t>
            </a:r>
            <a:r>
              <a:rPr b="1" i="0" lang="pt-BR" sz="1350" u="none" cap="none" strike="noStrike">
                <a:solidFill>
                  <a:srgbClr val="48B685"/>
                </a:solidFill>
                <a:latin typeface="Roboto Mono"/>
                <a:ea typeface="Roboto Mono"/>
                <a:cs typeface="Roboto Mono"/>
                <a:sym typeface="Roboto Mono"/>
              </a:rPr>
              <a:t>'Variável a'</a:t>
            </a:r>
            <a:r>
              <a:rPr b="1" i="0" lang="pt-BR" sz="1350" u="none" cap="none" strike="noStrike">
                <a:solidFill>
                  <a:srgbClr val="4F424C"/>
                </a:solidFill>
                <a:latin typeface="Roboto Mono"/>
                <a:ea typeface="Roboto Mono"/>
                <a:cs typeface="Roboto Mono"/>
                <a:sym typeface="Roboto Mono"/>
              </a:rPr>
              <a:t>, a)</a:t>
            </a:r>
            <a:endParaRPr b="1" i="0" sz="1350" u="none" cap="none" strike="noStrike">
              <a:solidFill>
                <a:srgbClr val="4F424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350" u="none" cap="none" strike="noStrike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1" i="0" lang="pt-BR" sz="1350" u="none" cap="none" strike="noStrike">
                <a:solidFill>
                  <a:srgbClr val="4F424C"/>
                </a:solidFill>
                <a:latin typeface="Roboto Mono"/>
                <a:ea typeface="Roboto Mono"/>
                <a:cs typeface="Roboto Mono"/>
                <a:sym typeface="Roboto Mono"/>
              </a:rPr>
              <a:t>.log(</a:t>
            </a:r>
            <a:r>
              <a:rPr b="1" i="0" lang="pt-BR" sz="1350" u="none" cap="none" strike="noStrike">
                <a:solidFill>
                  <a:srgbClr val="48B685"/>
                </a:solidFill>
                <a:latin typeface="Roboto Mono"/>
                <a:ea typeface="Roboto Mono"/>
                <a:cs typeface="Roboto Mono"/>
                <a:sym typeface="Roboto Mono"/>
              </a:rPr>
              <a:t>'Variável b'</a:t>
            </a:r>
            <a:r>
              <a:rPr b="1" i="0" lang="pt-BR" sz="1350" u="none" cap="none" strike="noStrike">
                <a:solidFill>
                  <a:srgbClr val="4F424C"/>
                </a:solidFill>
                <a:latin typeface="Roboto Mono"/>
                <a:ea typeface="Roboto Mono"/>
                <a:cs typeface="Roboto Mono"/>
                <a:sym typeface="Roboto Mono"/>
              </a:rPr>
              <a:t>, b)</a:t>
            </a:r>
            <a:endParaRPr b="1" i="0" sz="1350" u="none" cap="none" strike="noStrike">
              <a:solidFill>
                <a:srgbClr val="4F424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46535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3" name="Google Shape;323;p24"/>
          <p:cNvSpPr txBox="1"/>
          <p:nvPr/>
        </p:nvSpPr>
        <p:spPr>
          <a:xfrm>
            <a:off x="653100" y="1181250"/>
            <a:ext cx="189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Global</a:t>
            </a:r>
            <a:endParaRPr b="1" i="0" sz="1400" u="none" cap="none" strike="noStrike">
              <a:solidFill>
                <a:srgbClr val="FE7E0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24"/>
          <p:cNvSpPr txBox="1"/>
          <p:nvPr/>
        </p:nvSpPr>
        <p:spPr>
          <a:xfrm>
            <a:off x="881700" y="2086350"/>
            <a:ext cx="189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i="0" sz="1400" u="none" cap="none" strike="noStrike">
              <a:solidFill>
                <a:srgbClr val="FE7E0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24"/>
          <p:cNvSpPr txBox="1"/>
          <p:nvPr>
            <p:ph idx="4294967295" type="title"/>
          </p:nvPr>
        </p:nvSpPr>
        <p:spPr>
          <a:xfrm>
            <a:off x="311650" y="1631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46535B"/>
                </a:solidFill>
              </a:rPr>
              <a:t>Escopo</a:t>
            </a:r>
            <a:r>
              <a:rPr b="1" lang="pt-BR" sz="3000"/>
              <a:t> </a:t>
            </a:r>
            <a:r>
              <a:rPr b="1" lang="pt-BR" sz="3500">
                <a:solidFill>
                  <a:schemeClr val="accent3"/>
                </a:solidFill>
              </a:rPr>
              <a:t>{ }</a:t>
            </a:r>
            <a:endParaRPr b="1" sz="2900"/>
          </a:p>
        </p:txBody>
      </p:sp>
      <p:sp>
        <p:nvSpPr>
          <p:cNvPr id="326" name="Google Shape;326;p24"/>
          <p:cNvSpPr txBox="1"/>
          <p:nvPr/>
        </p:nvSpPr>
        <p:spPr>
          <a:xfrm>
            <a:off x="5897425" y="1581450"/>
            <a:ext cx="2622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Acessando variáveis </a:t>
            </a:r>
            <a:r>
              <a:rPr b="1" i="0" lang="pt-BR" sz="14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1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b="1" i="0" lang="pt-BR" sz="14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b </a:t>
            </a:r>
            <a:r>
              <a:rPr b="1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dentro do escopo local</a:t>
            </a:r>
            <a:endParaRPr b="1" i="0" sz="14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highlight>
                  <a:srgbClr val="46535B"/>
                </a:highlight>
                <a:latin typeface="Montserrat"/>
                <a:ea typeface="Montserrat"/>
                <a:cs typeface="Montserrat"/>
                <a:sym typeface="Montserrat"/>
              </a:rPr>
              <a:t>É possivel acessar ambas variáveis  </a:t>
            </a:r>
            <a:endParaRPr b="1" i="0" sz="1400" u="none" cap="none" strike="noStrike">
              <a:solidFill>
                <a:schemeClr val="lt1"/>
              </a:solidFill>
              <a:highlight>
                <a:srgbClr val="46535B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24"/>
          <p:cNvSpPr txBox="1"/>
          <p:nvPr/>
        </p:nvSpPr>
        <p:spPr>
          <a:xfrm>
            <a:off x="6006300" y="3213750"/>
            <a:ext cx="2725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Acessando variáveis </a:t>
            </a:r>
            <a:r>
              <a:rPr b="1" i="0" lang="pt-BR" sz="14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1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b="1" i="0" lang="pt-BR" sz="14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b="1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dentro do escopo global</a:t>
            </a:r>
            <a:endParaRPr b="1" i="0" sz="14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highlight>
                  <a:srgbClr val="46535B"/>
                </a:highlight>
                <a:latin typeface="Montserrat"/>
                <a:ea typeface="Montserrat"/>
                <a:cs typeface="Montserrat"/>
                <a:sym typeface="Montserrat"/>
              </a:rPr>
              <a:t>Não é possível acessar  variável b</a:t>
            </a:r>
            <a:endParaRPr b="1" i="0" sz="1400" u="none" cap="none" strike="noStrike">
              <a:solidFill>
                <a:schemeClr val="lt1"/>
              </a:solidFill>
              <a:highlight>
                <a:srgbClr val="46535B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24"/>
          <p:cNvSpPr/>
          <p:nvPr/>
        </p:nvSpPr>
        <p:spPr>
          <a:xfrm>
            <a:off x="2124000" y="3706350"/>
            <a:ext cx="3069900" cy="606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4"/>
          <p:cNvSpPr/>
          <p:nvPr/>
        </p:nvSpPr>
        <p:spPr>
          <a:xfrm>
            <a:off x="2206650" y="2298375"/>
            <a:ext cx="3069900" cy="537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0" name="Google Shape;330;p24"/>
          <p:cNvCxnSpPr>
            <a:stCxn id="327" idx="1"/>
            <a:endCxn id="328" idx="3"/>
          </p:cNvCxnSpPr>
          <p:nvPr/>
        </p:nvCxnSpPr>
        <p:spPr>
          <a:xfrm flipH="1">
            <a:off x="5193900" y="3737100"/>
            <a:ext cx="812400" cy="27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1" name="Google Shape;331;p24"/>
          <p:cNvCxnSpPr>
            <a:stCxn id="326" idx="1"/>
            <a:endCxn id="329" idx="3"/>
          </p:cNvCxnSpPr>
          <p:nvPr/>
        </p:nvCxnSpPr>
        <p:spPr>
          <a:xfrm flipH="1">
            <a:off x="5276425" y="2104800"/>
            <a:ext cx="621000" cy="462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"/>
          <p:cNvSpPr txBox="1"/>
          <p:nvPr>
            <p:ph type="title"/>
          </p:nvPr>
        </p:nvSpPr>
        <p:spPr>
          <a:xfrm>
            <a:off x="3085425" y="392875"/>
            <a:ext cx="5809800" cy="41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Como </a:t>
            </a:r>
            <a:r>
              <a:rPr b="1" lang="pt-BR">
                <a:solidFill>
                  <a:srgbClr val="FE7E02"/>
                </a:solidFill>
              </a:rPr>
              <a:t>utilizar </a:t>
            </a:r>
            <a:r>
              <a:rPr lang="pt-BR">
                <a:solidFill>
                  <a:srgbClr val="46535B"/>
                </a:solidFill>
              </a:rPr>
              <a:t>o resultado da </a:t>
            </a:r>
            <a:r>
              <a:rPr lang="pt-BR"/>
              <a:t>função </a:t>
            </a:r>
            <a:r>
              <a:rPr b="1" lang="pt-BR"/>
              <a:t>sem usar </a:t>
            </a:r>
            <a:r>
              <a:rPr lang="pt-BR"/>
              <a:t>o </a:t>
            </a:r>
            <a:r>
              <a:rPr b="1" lang="pt-BR">
                <a:solidFill>
                  <a:srgbClr val="FE7E02"/>
                </a:solidFill>
              </a:rPr>
              <a:t>console.log()</a:t>
            </a:r>
            <a:r>
              <a:rPr lang="pt-BR"/>
              <a:t>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6"/>
          <p:cNvSpPr txBox="1"/>
          <p:nvPr>
            <p:ph type="title"/>
          </p:nvPr>
        </p:nvSpPr>
        <p:spPr>
          <a:xfrm>
            <a:off x="311650" y="880225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Retorno</a:t>
            </a:r>
            <a:endParaRPr sz="4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7"/>
          <p:cNvSpPr txBox="1"/>
          <p:nvPr>
            <p:ph idx="4294967295" type="title"/>
          </p:nvPr>
        </p:nvSpPr>
        <p:spPr>
          <a:xfrm>
            <a:off x="315975" y="235675"/>
            <a:ext cx="58098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3000">
                <a:solidFill>
                  <a:srgbClr val="46535B"/>
                </a:solidFill>
              </a:rPr>
              <a:t>Retorno </a:t>
            </a:r>
            <a:r>
              <a:rPr b="1" lang="pt-BR" sz="3400">
                <a:solidFill>
                  <a:srgbClr val="46535B"/>
                </a:solidFill>
              </a:rPr>
              <a:t>🔁</a:t>
            </a:r>
            <a:endParaRPr b="1" sz="3000">
              <a:solidFill>
                <a:srgbClr val="46535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600">
              <a:solidFill>
                <a:srgbClr val="46535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400">
                <a:solidFill>
                  <a:srgbClr val="46535B"/>
                </a:solidFill>
              </a:rPr>
              <a:t> </a:t>
            </a:r>
            <a:endParaRPr sz="2400">
              <a:solidFill>
                <a:srgbClr val="46535B"/>
              </a:solidFill>
            </a:endParaRPr>
          </a:p>
        </p:txBody>
      </p:sp>
      <p:pic>
        <p:nvPicPr>
          <p:cNvPr id="347" name="Google Shape;34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1275" y="1832625"/>
            <a:ext cx="4685718" cy="307092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7"/>
          <p:cNvSpPr/>
          <p:nvPr/>
        </p:nvSpPr>
        <p:spPr>
          <a:xfrm>
            <a:off x="2366203" y="2816712"/>
            <a:ext cx="1015500" cy="192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9" name="Google Shape;349;p27"/>
          <p:cNvCxnSpPr>
            <a:stCxn id="348" idx="3"/>
            <a:endCxn id="350" idx="1"/>
          </p:cNvCxnSpPr>
          <p:nvPr/>
        </p:nvCxnSpPr>
        <p:spPr>
          <a:xfrm>
            <a:off x="3381703" y="2913012"/>
            <a:ext cx="2606400" cy="153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0" name="Google Shape;350;p27"/>
          <p:cNvSpPr txBox="1"/>
          <p:nvPr/>
        </p:nvSpPr>
        <p:spPr>
          <a:xfrm>
            <a:off x="5988219" y="2697562"/>
            <a:ext cx="2054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retorno da função</a:t>
            </a:r>
            <a:endParaRPr b="0" i="0" sz="18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27"/>
          <p:cNvSpPr/>
          <p:nvPr/>
        </p:nvSpPr>
        <p:spPr>
          <a:xfrm>
            <a:off x="3878148" y="3549099"/>
            <a:ext cx="1449600" cy="192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2" name="Google Shape;352;p27"/>
          <p:cNvCxnSpPr>
            <a:stCxn id="351" idx="3"/>
            <a:endCxn id="353" idx="1"/>
          </p:cNvCxnSpPr>
          <p:nvPr/>
        </p:nvCxnSpPr>
        <p:spPr>
          <a:xfrm>
            <a:off x="5327748" y="3645399"/>
            <a:ext cx="660300" cy="168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3" name="Google Shape;353;p27"/>
          <p:cNvSpPr txBox="1"/>
          <p:nvPr/>
        </p:nvSpPr>
        <p:spPr>
          <a:xfrm>
            <a:off x="5988097" y="3583152"/>
            <a:ext cx="191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chamadas</a:t>
            </a:r>
            <a:endParaRPr b="0" i="0" sz="18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27"/>
          <p:cNvSpPr/>
          <p:nvPr/>
        </p:nvSpPr>
        <p:spPr>
          <a:xfrm>
            <a:off x="3027530" y="4113674"/>
            <a:ext cx="1449600" cy="192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5" name="Google Shape;355;p27"/>
          <p:cNvCxnSpPr>
            <a:stCxn id="354" idx="3"/>
            <a:endCxn id="353" idx="1"/>
          </p:cNvCxnSpPr>
          <p:nvPr/>
        </p:nvCxnSpPr>
        <p:spPr>
          <a:xfrm flipH="1" rot="10800000">
            <a:off x="4477130" y="3813974"/>
            <a:ext cx="1511100" cy="396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6" name="Google Shape;356;p27"/>
          <p:cNvSpPr txBox="1"/>
          <p:nvPr/>
        </p:nvSpPr>
        <p:spPr>
          <a:xfrm>
            <a:off x="359175" y="972000"/>
            <a:ext cx="78369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Funções podem gerar </a:t>
            </a:r>
            <a:r>
              <a:rPr b="1" i="0" lang="pt-BR" sz="22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saídas</a:t>
            </a:r>
            <a:r>
              <a:rPr b="0" i="0" lang="pt-BR" sz="22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, que podem ser acessadas após a execução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8"/>
          <p:cNvSpPr txBox="1"/>
          <p:nvPr>
            <p:ph idx="1" type="subTitle"/>
          </p:nvPr>
        </p:nvSpPr>
        <p:spPr>
          <a:xfrm>
            <a:off x="311700" y="1256050"/>
            <a:ext cx="8156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O retorno acontece usando a palavra chave </a:t>
            </a:r>
            <a:r>
              <a:rPr b="1" i="1" lang="pt-BR" sz="2200">
                <a:solidFill>
                  <a:srgbClr val="FE7E02"/>
                </a:solidFill>
              </a:rPr>
              <a:t>return</a:t>
            </a:r>
            <a:r>
              <a:rPr lang="pt-BR" sz="2200"/>
              <a:t>, seguida pela variável/valor a ser retornado</a:t>
            </a:r>
            <a:br>
              <a:rPr lang="pt-BR" sz="2200"/>
            </a:br>
            <a:endParaRPr b="1"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Uma função só pode retornar </a:t>
            </a:r>
            <a:r>
              <a:rPr b="1" lang="pt-BR" sz="2200"/>
              <a:t>um valor</a:t>
            </a:r>
            <a:br>
              <a:rPr b="1" lang="pt-BR" sz="2200"/>
            </a:b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Quando a função retorna algo, sua </a:t>
            </a:r>
            <a:r>
              <a:rPr b="1" lang="pt-BR" sz="2200"/>
              <a:t>execução é</a:t>
            </a:r>
            <a:r>
              <a:rPr lang="pt-BR" sz="2200"/>
              <a:t> </a:t>
            </a:r>
            <a:r>
              <a:rPr b="1" lang="pt-BR" sz="2200"/>
              <a:t>interrompida</a:t>
            </a:r>
            <a:endParaRPr b="1" sz="22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>
                <a:solidFill>
                  <a:srgbClr val="46535B"/>
                </a:solidFill>
              </a:rPr>
              <a:t>Ou seja, o código escrito após o </a:t>
            </a:r>
            <a:r>
              <a:rPr b="1" lang="pt-BR" sz="1700">
                <a:solidFill>
                  <a:srgbClr val="FE7E02"/>
                </a:solidFill>
              </a:rPr>
              <a:t>return </a:t>
            </a:r>
            <a:r>
              <a:rPr lang="pt-BR" sz="1700">
                <a:solidFill>
                  <a:srgbClr val="46535B"/>
                </a:solidFill>
              </a:rPr>
              <a:t>não é executado</a:t>
            </a:r>
            <a:endParaRPr sz="1700">
              <a:solidFill>
                <a:srgbClr val="46535B"/>
              </a:solidFill>
            </a:endParaRPr>
          </a:p>
        </p:txBody>
      </p:sp>
      <p:sp>
        <p:nvSpPr>
          <p:cNvPr id="362" name="Google Shape;362;p28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Retorno </a:t>
            </a:r>
            <a:r>
              <a:rPr lang="pt-BR" sz="3400"/>
              <a:t>🔁</a:t>
            </a:r>
            <a:endParaRPr sz="3400"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9"/>
          <p:cNvSpPr txBox="1"/>
          <p:nvPr>
            <p:ph idx="1" type="subTitle"/>
          </p:nvPr>
        </p:nvSpPr>
        <p:spPr>
          <a:xfrm>
            <a:off x="311700" y="1256050"/>
            <a:ext cx="8223600" cy="3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300"/>
              <a:buFont typeface="Montserrat"/>
              <a:buChar char="●"/>
            </a:pPr>
            <a:r>
              <a:rPr lang="pt-BR" sz="2300"/>
              <a:t>Quando pede-se para imprimir algo, utilizamos o </a:t>
            </a:r>
            <a:r>
              <a:rPr b="1" lang="pt-BR" sz="2300"/>
              <a:t>console.log()</a:t>
            </a:r>
            <a:endParaRPr sz="23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300"/>
              <a:buFont typeface="Montserrat"/>
              <a:buChar char="●"/>
            </a:pPr>
            <a:r>
              <a:rPr lang="pt-BR" sz="2300"/>
              <a:t>Quando pede-se para retornar algo, utilizamos o </a:t>
            </a:r>
            <a:r>
              <a:rPr b="1" lang="pt-BR" sz="2300"/>
              <a:t>return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300"/>
          </a:p>
        </p:txBody>
      </p:sp>
      <p:sp>
        <p:nvSpPr>
          <p:cNvPr id="368" name="Google Shape;368;p29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Imprimir </a:t>
            </a:r>
            <a:r>
              <a:rPr lang="pt-BR">
                <a:solidFill>
                  <a:srgbClr val="FE7E02"/>
                </a:solidFill>
              </a:rPr>
              <a:t>vs.</a:t>
            </a:r>
            <a:r>
              <a:rPr lang="pt-BR"/>
              <a:t> Retornar </a:t>
            </a:r>
            <a:endParaRPr sz="3400"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/>
          <p:nvPr>
            <p:ph type="title"/>
          </p:nvPr>
        </p:nvSpPr>
        <p:spPr>
          <a:xfrm>
            <a:off x="311650" y="880225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Contextualização</a:t>
            </a:r>
            <a:endParaRPr sz="4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0"/>
          <p:cNvSpPr txBox="1"/>
          <p:nvPr>
            <p:ph idx="4294967295" type="subTitle"/>
          </p:nvPr>
        </p:nvSpPr>
        <p:spPr>
          <a:xfrm>
            <a:off x="311650" y="1361500"/>
            <a:ext cx="8006100" cy="3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500"/>
              <a:buFont typeface="Montserrat"/>
              <a:buChar char="●"/>
            </a:pPr>
            <a:r>
              <a:rPr b="0" i="0" lang="pt-BR" sz="25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Crie uma </a:t>
            </a:r>
            <a:r>
              <a:rPr b="1" i="0" lang="pt-BR" sz="25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função </a:t>
            </a:r>
            <a:r>
              <a:rPr b="0" i="0" lang="pt-BR" sz="25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que </a:t>
            </a:r>
            <a:r>
              <a:rPr b="1" i="0" lang="pt-BR" sz="25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receba</a:t>
            </a:r>
            <a:r>
              <a:rPr b="0" i="0" lang="pt-BR" sz="25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dois números e </a:t>
            </a:r>
            <a:r>
              <a:rPr b="1" i="0" lang="pt-BR" sz="25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retorne</a:t>
            </a:r>
            <a:r>
              <a:rPr b="0" i="0" lang="pt-BR" sz="25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a soma entre eles</a:t>
            </a:r>
            <a:br>
              <a:rPr b="0" i="0" lang="pt-BR" sz="25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25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500"/>
              <a:buFont typeface="Montserrat"/>
              <a:buChar char="●"/>
            </a:pPr>
            <a:r>
              <a:rPr b="0" i="0" lang="pt-BR" sz="25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Guarde o </a:t>
            </a:r>
            <a:r>
              <a:rPr b="1" i="0" lang="pt-BR" sz="25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retorno</a:t>
            </a:r>
            <a:r>
              <a:rPr b="0" i="0" lang="pt-BR" sz="25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dessa função em uma variável e imprima no console</a:t>
            </a:r>
            <a:endParaRPr b="0" i="0" sz="25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30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000">
                <a:solidFill>
                  <a:srgbClr val="46535B"/>
                </a:solidFill>
              </a:rPr>
              <a:t>Exercício </a:t>
            </a:r>
            <a:r>
              <a:rPr lang="pt-BR"/>
              <a:t>3</a:t>
            </a:r>
            <a:endParaRPr sz="3000"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1"/>
          <p:cNvSpPr txBox="1"/>
          <p:nvPr>
            <p:ph idx="1" type="subTitle"/>
          </p:nvPr>
        </p:nvSpPr>
        <p:spPr>
          <a:xfrm>
            <a:off x="311700" y="1103650"/>
            <a:ext cx="8156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Char char="●"/>
            </a:pPr>
            <a:r>
              <a:rPr lang="pt-BR" sz="2200"/>
              <a:t>Funciona como uma caixa preta que pode receber </a:t>
            </a:r>
            <a:r>
              <a:rPr b="1" lang="pt-BR" sz="2200"/>
              <a:t>valores de entrada</a:t>
            </a:r>
            <a:r>
              <a:rPr lang="pt-BR" sz="2200"/>
              <a:t> (input/parâmetros/argumentos) e pode devolver </a:t>
            </a:r>
            <a:r>
              <a:rPr b="1" lang="pt-BR" sz="2200"/>
              <a:t>valores de saída</a:t>
            </a:r>
            <a:r>
              <a:rPr lang="pt-BR" sz="2200"/>
              <a:t> (output/resultado)</a:t>
            </a:r>
            <a:endParaRPr b="1" sz="2200"/>
          </a:p>
        </p:txBody>
      </p:sp>
      <p:sp>
        <p:nvSpPr>
          <p:cNvPr id="380" name="Google Shape;380;p31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Funções - modelo mental </a:t>
            </a:r>
            <a:r>
              <a:rPr lang="pt-BR" sz="3400"/>
              <a:t>🤔</a:t>
            </a:r>
            <a:endParaRPr sz="3400">
              <a:solidFill>
                <a:srgbClr val="46535B"/>
              </a:solidFill>
            </a:endParaRPr>
          </a:p>
        </p:txBody>
      </p:sp>
      <p:sp>
        <p:nvSpPr>
          <p:cNvPr id="381" name="Google Shape;381;p31"/>
          <p:cNvSpPr txBox="1"/>
          <p:nvPr/>
        </p:nvSpPr>
        <p:spPr>
          <a:xfrm>
            <a:off x="1349400" y="2934700"/>
            <a:ext cx="18999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Altura e largura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1"/>
          <p:cNvSpPr/>
          <p:nvPr/>
        </p:nvSpPr>
        <p:spPr>
          <a:xfrm>
            <a:off x="3249300" y="3187900"/>
            <a:ext cx="434400" cy="34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653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1"/>
          <p:cNvSpPr txBox="1"/>
          <p:nvPr/>
        </p:nvSpPr>
        <p:spPr>
          <a:xfrm>
            <a:off x="3915425" y="3065500"/>
            <a:ext cx="1349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Função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1"/>
          <p:cNvSpPr/>
          <p:nvPr/>
        </p:nvSpPr>
        <p:spPr>
          <a:xfrm>
            <a:off x="5485213" y="3187900"/>
            <a:ext cx="434400" cy="34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653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1"/>
          <p:cNvSpPr txBox="1"/>
          <p:nvPr/>
        </p:nvSpPr>
        <p:spPr>
          <a:xfrm>
            <a:off x="5992750" y="2972800"/>
            <a:ext cx="16917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Área do retângulo</a:t>
            </a:r>
            <a:endParaRPr b="0" i="0" sz="2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31"/>
          <p:cNvSpPr/>
          <p:nvPr/>
        </p:nvSpPr>
        <p:spPr>
          <a:xfrm>
            <a:off x="3883725" y="2934700"/>
            <a:ext cx="1349400" cy="852600"/>
          </a:xfrm>
          <a:prstGeom prst="rect">
            <a:avLst/>
          </a:prstGeom>
          <a:noFill/>
          <a:ln cap="flat" cmpd="sng" w="9525">
            <a:solidFill>
              <a:srgbClr val="4653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2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Resumindo</a:t>
            </a:r>
            <a:r>
              <a:rPr lang="pt-BR">
                <a:solidFill>
                  <a:srgbClr val="46535B"/>
                </a:solidFill>
              </a:rPr>
              <a:t> </a:t>
            </a:r>
            <a:r>
              <a:rPr lang="pt-BR" sz="3400"/>
              <a:t>🖌</a:t>
            </a:r>
            <a:endParaRPr sz="3400">
              <a:solidFill>
                <a:srgbClr val="46535B"/>
              </a:solidFill>
            </a:endParaRPr>
          </a:p>
        </p:txBody>
      </p:sp>
      <p:sp>
        <p:nvSpPr>
          <p:cNvPr id="392" name="Google Shape;392;p32"/>
          <p:cNvSpPr txBox="1"/>
          <p:nvPr/>
        </p:nvSpPr>
        <p:spPr>
          <a:xfrm>
            <a:off x="1056500" y="2305575"/>
            <a:ext cx="14364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Entrada</a:t>
            </a:r>
            <a:br>
              <a:rPr b="0" i="0" lang="pt-BR" sz="2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pt-BR" sz="2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(Input)</a:t>
            </a:r>
            <a:endParaRPr b="0" i="0" sz="24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2"/>
          <p:cNvSpPr/>
          <p:nvPr/>
        </p:nvSpPr>
        <p:spPr>
          <a:xfrm>
            <a:off x="2696875" y="2676225"/>
            <a:ext cx="444900" cy="28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0425" y="1914438"/>
            <a:ext cx="1975600" cy="1810966"/>
          </a:xfrm>
          <a:prstGeom prst="rect">
            <a:avLst/>
          </a:prstGeom>
          <a:noFill/>
          <a:ln cap="flat" cmpd="sng" w="38100">
            <a:solidFill>
              <a:srgbClr val="46535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5" name="Google Shape;395;p32"/>
          <p:cNvSpPr txBox="1"/>
          <p:nvPr/>
        </p:nvSpPr>
        <p:spPr>
          <a:xfrm>
            <a:off x="6237075" y="2249950"/>
            <a:ext cx="1547700" cy="10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Saída</a:t>
            </a:r>
            <a:br>
              <a:rPr b="0" i="0" lang="pt-BR" sz="2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pt-BR" sz="2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(Output)</a:t>
            </a:r>
            <a:endParaRPr b="0" i="0" sz="24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2"/>
          <p:cNvSpPr/>
          <p:nvPr/>
        </p:nvSpPr>
        <p:spPr>
          <a:xfrm>
            <a:off x="5634663" y="2648350"/>
            <a:ext cx="444900" cy="28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3"/>
          <p:cNvSpPr txBox="1"/>
          <p:nvPr>
            <p:ph idx="4294967295" type="subTitle"/>
          </p:nvPr>
        </p:nvSpPr>
        <p:spPr>
          <a:xfrm>
            <a:off x="311650" y="1437700"/>
            <a:ext cx="8006100" cy="3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B3F"/>
              </a:buClr>
              <a:buSzPts val="1800"/>
              <a:buFont typeface="Montserrat"/>
              <a:buNone/>
            </a:pPr>
            <a:r>
              <a:rPr b="0" i="0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Crie uma </a:t>
            </a:r>
            <a:r>
              <a:rPr b="1" i="0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função </a:t>
            </a:r>
            <a:r>
              <a:rPr b="0" i="0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que:</a:t>
            </a:r>
            <a:endParaRPr b="0" i="0" sz="2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i="0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Receba</a:t>
            </a:r>
            <a:r>
              <a:rPr b="0" i="0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um array de números; </a:t>
            </a:r>
            <a:endParaRPr b="0" i="0" sz="2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400"/>
              <a:buFont typeface="Montserrat"/>
              <a:buChar char="●"/>
            </a:pPr>
            <a:r>
              <a:rPr b="1" i="0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Retorne</a:t>
            </a:r>
            <a:r>
              <a:rPr b="0" i="0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um </a:t>
            </a:r>
            <a:r>
              <a:rPr b="1" i="0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novo array</a:t>
            </a:r>
            <a:r>
              <a:rPr b="0" i="0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com dois elementos: </a:t>
            </a:r>
            <a:endParaRPr b="0" i="0" sz="2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400"/>
              <a:buFont typeface="Montserrat"/>
              <a:buChar char="○"/>
            </a:pPr>
            <a:r>
              <a:rPr b="0" i="0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o </a:t>
            </a:r>
            <a:r>
              <a:rPr b="1" i="0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último </a:t>
            </a:r>
            <a:r>
              <a:rPr b="0" i="0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e o </a:t>
            </a:r>
            <a:r>
              <a:rPr b="1" i="0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primeiro </a:t>
            </a:r>
            <a:r>
              <a:rPr b="0" i="0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número do array recebido divididos por dois.</a:t>
            </a:r>
            <a:endParaRPr b="0" i="0" sz="2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33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000">
                <a:solidFill>
                  <a:srgbClr val="46535B"/>
                </a:solidFill>
              </a:rPr>
              <a:t>Exercício </a:t>
            </a:r>
            <a:r>
              <a:rPr lang="pt-BR"/>
              <a:t>4</a:t>
            </a:r>
            <a:endParaRPr sz="3000"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"/>
          <p:cNvSpPr txBox="1"/>
          <p:nvPr/>
        </p:nvSpPr>
        <p:spPr>
          <a:xfrm>
            <a:off x="2813925" y="256650"/>
            <a:ext cx="6018300" cy="4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Fixação</a:t>
            </a:r>
            <a:endParaRPr b="0" i="0" sz="4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0" i="0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As variáveis definidas dentro de uma </a:t>
            </a:r>
            <a:r>
              <a:rPr b="1" i="0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função </a:t>
            </a:r>
            <a:r>
              <a:rPr b="0" i="0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possuem </a:t>
            </a:r>
            <a:r>
              <a:rPr b="1" i="0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escopo local</a:t>
            </a:r>
            <a:endParaRPr b="1" i="0" sz="2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0" i="0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As funções podem </a:t>
            </a:r>
            <a:r>
              <a:rPr b="1" i="0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retornar</a:t>
            </a:r>
            <a:r>
              <a:rPr b="0" i="0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valores usando </a:t>
            </a:r>
            <a:r>
              <a:rPr b="1" i="0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endParaRPr b="1" i="0" sz="2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5"/>
          <p:cNvSpPr txBox="1"/>
          <p:nvPr>
            <p:ph type="title"/>
          </p:nvPr>
        </p:nvSpPr>
        <p:spPr>
          <a:xfrm>
            <a:off x="3085425" y="392875"/>
            <a:ext cx="5809800" cy="41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pt-BR">
                <a:solidFill>
                  <a:srgbClr val="FE7E02"/>
                </a:solidFill>
              </a:rPr>
              <a:t>Atenção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pt-BR" sz="2200"/>
              <a:t>Todos os conceitos importantes sobre funções já foram passados.</a:t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pt-BR" sz="2200"/>
              <a:t>Daqui para frente, veremos outras </a:t>
            </a:r>
            <a:r>
              <a:rPr b="1" lang="pt-BR" sz="2200"/>
              <a:t>sintaxes</a:t>
            </a:r>
            <a:r>
              <a:rPr lang="pt-BR" sz="2200"/>
              <a:t> e algumas </a:t>
            </a:r>
            <a:r>
              <a:rPr b="1" lang="pt-BR" sz="2200"/>
              <a:t>terminologias</a:t>
            </a:r>
            <a:r>
              <a:rPr lang="pt-BR" sz="2200"/>
              <a:t>, apenas a nível de informação e conhecimento.</a:t>
            </a:r>
            <a:endParaRPr b="1" sz="22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6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Expressões de funções</a:t>
            </a:r>
            <a:endParaRPr sz="4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7"/>
          <p:cNvSpPr txBox="1"/>
          <p:nvPr>
            <p:ph idx="1" type="subTitle"/>
          </p:nvPr>
        </p:nvSpPr>
        <p:spPr>
          <a:xfrm>
            <a:off x="311700" y="1103650"/>
            <a:ext cx="84579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100"/>
              <a:buChar char="●"/>
            </a:pPr>
            <a:r>
              <a:rPr lang="pt-BR" sz="2200"/>
              <a:t>Expressões de funções são uma forma </a:t>
            </a:r>
            <a:r>
              <a:rPr b="1" lang="pt-BR" sz="2200"/>
              <a:t>diferente</a:t>
            </a:r>
            <a:r>
              <a:rPr lang="pt-BR" sz="2200"/>
              <a:t> (mas bem parecida) de se declarar funções</a:t>
            </a:r>
            <a:br>
              <a:rPr lang="pt-BR" sz="2100"/>
            </a:br>
            <a:endParaRPr sz="17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100"/>
              <a:buChar char="●"/>
            </a:pPr>
            <a:r>
              <a:rPr lang="pt-BR" sz="2100"/>
              <a:t>Deve ser atribuída a uma </a:t>
            </a:r>
            <a:r>
              <a:rPr b="1" lang="pt-BR" sz="2100"/>
              <a:t>variável</a:t>
            </a:r>
            <a:r>
              <a:rPr lang="pt-BR" sz="2100"/>
              <a:t> e é </a:t>
            </a:r>
            <a:r>
              <a:rPr b="1" lang="pt-BR" sz="2100"/>
              <a:t>invocada</a:t>
            </a:r>
            <a:r>
              <a:rPr lang="pt-BR" sz="2100"/>
              <a:t> da mesma forma que a declaração, mas usando o nome da variável atribuída</a:t>
            </a:r>
            <a:endParaRPr sz="2100"/>
          </a:p>
        </p:txBody>
      </p:sp>
      <p:sp>
        <p:nvSpPr>
          <p:cNvPr id="423" name="Google Shape;423;p37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Expressões de funções</a:t>
            </a:r>
            <a:r>
              <a:rPr lang="pt-BR" sz="2900"/>
              <a:t> </a:t>
            </a:r>
            <a:r>
              <a:rPr lang="pt-BR" sz="3400"/>
              <a:t>🔤</a:t>
            </a:r>
            <a:endParaRPr sz="3400">
              <a:solidFill>
                <a:srgbClr val="46535B"/>
              </a:solidFill>
            </a:endParaRPr>
          </a:p>
        </p:txBody>
      </p:sp>
      <p:pic>
        <p:nvPicPr>
          <p:cNvPr id="424" name="Google Shape;42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1325" y="2855800"/>
            <a:ext cx="5229026" cy="22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8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Arrow Functions</a:t>
            </a:r>
            <a:endParaRPr sz="4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9"/>
          <p:cNvSpPr txBox="1"/>
          <p:nvPr>
            <p:ph idx="1" type="subTitle"/>
          </p:nvPr>
        </p:nvSpPr>
        <p:spPr>
          <a:xfrm>
            <a:off x="311700" y="1103650"/>
            <a:ext cx="84087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Char char="●"/>
            </a:pPr>
            <a:r>
              <a:rPr lang="pt-BR" sz="2200">
                <a:solidFill>
                  <a:srgbClr val="46535B"/>
                </a:solidFill>
              </a:rPr>
              <a:t>Tipo de </a:t>
            </a:r>
            <a:r>
              <a:rPr b="1" lang="pt-BR" sz="2200">
                <a:solidFill>
                  <a:srgbClr val="46535B"/>
                </a:solidFill>
              </a:rPr>
              <a:t>expressão de função</a:t>
            </a:r>
            <a:r>
              <a:rPr lang="pt-BR" sz="2200">
                <a:solidFill>
                  <a:srgbClr val="46535B"/>
                </a:solidFill>
              </a:rPr>
              <a:t> com </a:t>
            </a:r>
            <a:r>
              <a:rPr b="1" lang="pt-BR" sz="2200">
                <a:solidFill>
                  <a:srgbClr val="FE7E02"/>
                </a:solidFill>
              </a:rPr>
              <a:t>sintaxe simplificada</a:t>
            </a:r>
            <a:endParaRPr b="1" sz="2200">
              <a:solidFill>
                <a:srgbClr val="FE7E02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Char char="●"/>
            </a:pPr>
            <a:r>
              <a:rPr lang="pt-BR" sz="2200">
                <a:solidFill>
                  <a:srgbClr val="46535B"/>
                </a:solidFill>
              </a:rPr>
              <a:t>Por ser uma expressão, deve ser atribuída a uma variável para ser invocada</a:t>
            </a:r>
            <a:endParaRPr sz="2200">
              <a:solidFill>
                <a:srgbClr val="46535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6535B"/>
              </a:buClr>
              <a:buSzPts val="2200"/>
              <a:buChar char="●"/>
            </a:pPr>
            <a:r>
              <a:rPr lang="pt-BR" sz="2200">
                <a:solidFill>
                  <a:srgbClr val="46535B"/>
                </a:solidFill>
              </a:rPr>
              <a:t>Invocação continua a mesma</a:t>
            </a:r>
            <a:endParaRPr sz="2200">
              <a:solidFill>
                <a:srgbClr val="46535B"/>
              </a:solidFill>
            </a:endParaRPr>
          </a:p>
        </p:txBody>
      </p:sp>
      <p:sp>
        <p:nvSpPr>
          <p:cNvPr id="435" name="Google Shape;435;p39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Arrow Functions</a:t>
            </a:r>
            <a:r>
              <a:rPr lang="pt-BR" sz="2900"/>
              <a:t> </a:t>
            </a:r>
            <a:r>
              <a:rPr lang="pt-BR" sz="3400"/>
              <a:t>➡️</a:t>
            </a:r>
            <a:r>
              <a:rPr lang="pt-BR" sz="2900">
                <a:solidFill>
                  <a:srgbClr val="46535B"/>
                </a:solidFill>
              </a:rPr>
              <a:t> </a:t>
            </a:r>
            <a:endParaRPr sz="2900">
              <a:solidFill>
                <a:srgbClr val="46535B"/>
              </a:solidFill>
            </a:endParaRPr>
          </a:p>
        </p:txBody>
      </p:sp>
      <p:pic>
        <p:nvPicPr>
          <p:cNvPr id="436" name="Google Shape;43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4175" y="2990951"/>
            <a:ext cx="4964349" cy="23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>
            <p:ph idx="1" type="subTitle"/>
          </p:nvPr>
        </p:nvSpPr>
        <p:spPr>
          <a:xfrm>
            <a:off x="311700" y="1103650"/>
            <a:ext cx="83100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Para calcular a área de um retângulo, temos a seguinte equação:</a:t>
            </a:r>
            <a:endParaRPr sz="2200"/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t-BR" sz="2000"/>
              <a:t>area</a:t>
            </a:r>
            <a:r>
              <a:rPr lang="pt-BR" sz="2000"/>
              <a:t> = </a:t>
            </a:r>
            <a:r>
              <a:rPr b="1" lang="pt-BR" sz="2000"/>
              <a:t>altura</a:t>
            </a:r>
            <a:r>
              <a:rPr lang="pt-BR" sz="2000"/>
              <a:t> x </a:t>
            </a:r>
            <a:r>
              <a:rPr b="1" lang="pt-BR" sz="2000"/>
              <a:t>largura</a:t>
            </a:r>
            <a:endParaRPr b="1" sz="2000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Char char="●"/>
            </a:pPr>
            <a:r>
              <a:rPr lang="pt-BR" sz="2200"/>
              <a:t>Se vamos escrever um código para calcular a área de um retângulo para a gente, podemos fazer algo assim:</a:t>
            </a:r>
            <a:endParaRPr sz="2200"/>
          </a:p>
        </p:txBody>
      </p:sp>
      <p:sp>
        <p:nvSpPr>
          <p:cNvPr id="138" name="Google Shape;138;p4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Calcular área de </a:t>
            </a:r>
            <a:r>
              <a:rPr lang="pt-BR">
                <a:solidFill>
                  <a:srgbClr val="FE7E02"/>
                </a:solidFill>
              </a:rPr>
              <a:t>um</a:t>
            </a:r>
            <a:r>
              <a:rPr lang="pt-BR"/>
              <a:t> retângulo </a:t>
            </a:r>
            <a:r>
              <a:rPr lang="pt-BR" sz="3400"/>
              <a:t>#️⃣</a:t>
            </a:r>
            <a:endParaRPr sz="3400">
              <a:solidFill>
                <a:srgbClr val="46535B"/>
              </a:solidFill>
            </a:endParaRPr>
          </a:p>
        </p:txBody>
      </p:sp>
      <p:pic>
        <p:nvPicPr>
          <p:cNvPr id="139" name="Google Shape;1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7598" y="3020125"/>
            <a:ext cx="4161776" cy="212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0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Comparação</a:t>
            </a:r>
            <a:endParaRPr sz="4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1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Comparação </a:t>
            </a:r>
            <a:r>
              <a:rPr lang="pt-BR" sz="3400"/>
              <a:t>✌️</a:t>
            </a:r>
            <a:endParaRPr sz="3500">
              <a:solidFill>
                <a:srgbClr val="46535B"/>
              </a:solidFill>
            </a:endParaRPr>
          </a:p>
        </p:txBody>
      </p:sp>
      <p:sp>
        <p:nvSpPr>
          <p:cNvPr id="447" name="Google Shape;447;p41"/>
          <p:cNvSpPr/>
          <p:nvPr/>
        </p:nvSpPr>
        <p:spPr>
          <a:xfrm>
            <a:off x="363175" y="1246600"/>
            <a:ext cx="3700500" cy="358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41"/>
          <p:cNvSpPr/>
          <p:nvPr/>
        </p:nvSpPr>
        <p:spPr>
          <a:xfrm>
            <a:off x="4443600" y="1246600"/>
            <a:ext cx="4063800" cy="358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9" name="Google Shape;44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588" y="1902395"/>
            <a:ext cx="4063674" cy="1443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9075" y="1934851"/>
            <a:ext cx="4252845" cy="137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43601" y="3345463"/>
            <a:ext cx="4063798" cy="1443137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41"/>
          <p:cNvSpPr txBox="1"/>
          <p:nvPr/>
        </p:nvSpPr>
        <p:spPr>
          <a:xfrm>
            <a:off x="863800" y="1387775"/>
            <a:ext cx="2562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Declaração de função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p41"/>
          <p:cNvSpPr txBox="1"/>
          <p:nvPr/>
        </p:nvSpPr>
        <p:spPr>
          <a:xfrm>
            <a:off x="5030550" y="1387775"/>
            <a:ext cx="30429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Expressões de função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2"/>
          <p:cNvSpPr txBox="1"/>
          <p:nvPr>
            <p:ph idx="1" type="subTitle"/>
          </p:nvPr>
        </p:nvSpPr>
        <p:spPr>
          <a:xfrm>
            <a:off x="311700" y="1103650"/>
            <a:ext cx="8267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Char char="●"/>
            </a:pPr>
            <a:r>
              <a:rPr lang="pt-BR" sz="2200">
                <a:solidFill>
                  <a:srgbClr val="46535B"/>
                </a:solidFill>
              </a:rPr>
              <a:t>A </a:t>
            </a:r>
            <a:r>
              <a:rPr b="1" lang="pt-BR" sz="2200"/>
              <a:t>expressão</a:t>
            </a:r>
            <a:r>
              <a:rPr lang="pt-BR" sz="2200"/>
              <a:t> de função </a:t>
            </a:r>
            <a:r>
              <a:rPr lang="pt-BR" sz="2200">
                <a:solidFill>
                  <a:srgbClr val="46535B"/>
                </a:solidFill>
              </a:rPr>
              <a:t>só pode ser invocada</a:t>
            </a:r>
            <a:r>
              <a:rPr b="1" lang="pt-BR" sz="2200">
                <a:solidFill>
                  <a:srgbClr val="46535B"/>
                </a:solidFill>
              </a:rPr>
              <a:t> depois da sua declaração</a:t>
            </a:r>
            <a:r>
              <a:rPr lang="pt-BR" sz="2200">
                <a:solidFill>
                  <a:srgbClr val="46535B"/>
                </a:solidFill>
              </a:rPr>
              <a:t> (</a:t>
            </a:r>
            <a:r>
              <a:rPr lang="pt-BR" sz="2000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const, let</a:t>
            </a:r>
            <a:r>
              <a:rPr lang="pt-BR" sz="2200">
                <a:solidFill>
                  <a:srgbClr val="46535B"/>
                </a:solidFill>
              </a:rPr>
              <a:t>)</a:t>
            </a:r>
            <a:br>
              <a:rPr lang="pt-BR" sz="2200">
                <a:solidFill>
                  <a:srgbClr val="46535B"/>
                </a:solidFill>
              </a:rPr>
            </a:br>
            <a:endParaRPr sz="1900">
              <a:solidFill>
                <a:srgbClr val="46535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Char char="●"/>
            </a:pPr>
            <a:r>
              <a:rPr lang="pt-BR" sz="2200">
                <a:solidFill>
                  <a:srgbClr val="46535B"/>
                </a:solidFill>
              </a:rPr>
              <a:t>A </a:t>
            </a:r>
            <a:r>
              <a:rPr b="1" lang="pt-BR" sz="2200"/>
              <a:t>declaração </a:t>
            </a:r>
            <a:r>
              <a:rPr lang="pt-BR" sz="2200"/>
              <a:t>de função </a:t>
            </a:r>
            <a:r>
              <a:rPr lang="pt-BR" sz="2200">
                <a:solidFill>
                  <a:srgbClr val="46535B"/>
                </a:solidFill>
              </a:rPr>
              <a:t>pode ser chamada de </a:t>
            </a:r>
            <a:r>
              <a:rPr b="1" lang="pt-BR" sz="2200">
                <a:solidFill>
                  <a:srgbClr val="46535B"/>
                </a:solidFill>
              </a:rPr>
              <a:t>qualquer parte do código</a:t>
            </a:r>
            <a:r>
              <a:rPr lang="pt-BR" sz="2200">
                <a:solidFill>
                  <a:srgbClr val="46535B"/>
                </a:solidFill>
              </a:rPr>
              <a:t>, mesmo antes de sua declaração efetiva (</a:t>
            </a:r>
            <a:r>
              <a:rPr lang="pt-BR" sz="2000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pt-BR" sz="2200">
                <a:solidFill>
                  <a:srgbClr val="46535B"/>
                </a:solidFill>
              </a:rPr>
              <a:t>) </a:t>
            </a:r>
            <a:r>
              <a:rPr lang="pt-BR" sz="2200"/>
              <a:t>👇</a:t>
            </a:r>
            <a:br>
              <a:rPr lang="pt-BR" sz="2200">
                <a:solidFill>
                  <a:srgbClr val="46535B"/>
                </a:solidFill>
              </a:rPr>
            </a:br>
            <a:endParaRPr sz="1900">
              <a:solidFill>
                <a:srgbClr val="46535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Char char="●"/>
            </a:pPr>
            <a:r>
              <a:rPr b="1" lang="pt-BR" sz="2200">
                <a:solidFill>
                  <a:srgbClr val="FE7E02"/>
                </a:solidFill>
              </a:rPr>
              <a:t>Mas evite usar coisas fora da ordem!</a:t>
            </a:r>
            <a:r>
              <a:rPr lang="pt-BR" sz="2200">
                <a:solidFill>
                  <a:srgbClr val="46535B"/>
                </a:solidFill>
              </a:rPr>
              <a:t> O código fica bem mais confuso</a:t>
            </a:r>
            <a:endParaRPr sz="2200">
              <a:solidFill>
                <a:srgbClr val="46535B"/>
              </a:solidFill>
            </a:endParaRPr>
          </a:p>
        </p:txBody>
      </p:sp>
      <p:sp>
        <p:nvSpPr>
          <p:cNvPr id="459" name="Google Shape;459;p42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Comparação </a:t>
            </a:r>
            <a:r>
              <a:rPr lang="pt-BR" sz="3400"/>
              <a:t>✌️</a:t>
            </a:r>
            <a:endParaRPr sz="3400"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3"/>
          <p:cNvSpPr txBox="1"/>
          <p:nvPr>
            <p:ph idx="4294967295" type="subTitle"/>
          </p:nvPr>
        </p:nvSpPr>
        <p:spPr>
          <a:xfrm>
            <a:off x="311650" y="1361500"/>
            <a:ext cx="8006100" cy="3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300"/>
              <a:buFont typeface="Montserrat"/>
              <a:buChar char="●"/>
            </a:pPr>
            <a:r>
              <a:rPr b="0" i="0" lang="pt-BR" sz="23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Refaça o exercício 2 com a sintaxe de expressão de função</a:t>
            </a:r>
            <a:br>
              <a:rPr b="0" i="0" lang="pt-BR" sz="23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23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300"/>
              <a:buFont typeface="Montserrat"/>
              <a:buChar char="●"/>
            </a:pPr>
            <a:r>
              <a:rPr b="0" i="0" lang="pt-BR" sz="23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Refaça o exercício 3 com a sintaxe de Arrow Function</a:t>
            </a:r>
            <a:endParaRPr b="0" i="0" sz="23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5" name="Google Shape;465;p43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000">
                <a:solidFill>
                  <a:srgbClr val="46535B"/>
                </a:solidFill>
              </a:rPr>
              <a:t>Exercício </a:t>
            </a:r>
            <a:r>
              <a:rPr lang="pt-BR"/>
              <a:t>5</a:t>
            </a:r>
            <a:endParaRPr sz="3000"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4"/>
          <p:cNvSpPr txBox="1"/>
          <p:nvPr>
            <p:ph idx="1" type="subTitle"/>
          </p:nvPr>
        </p:nvSpPr>
        <p:spPr>
          <a:xfrm>
            <a:off x="311700" y="1103650"/>
            <a:ext cx="84579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100"/>
              <a:buChar char="●"/>
            </a:pPr>
            <a:r>
              <a:rPr lang="pt-BR" sz="2100"/>
              <a:t>Uma outra terminologia que existe é a de “funções anônimas” ou “funções não-nomeadas”</a:t>
            </a:r>
            <a:br>
              <a:rPr lang="pt-BR" sz="2100"/>
            </a:br>
            <a:endParaRPr sz="15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100"/>
              <a:buChar char="●"/>
            </a:pPr>
            <a:r>
              <a:rPr lang="pt-BR" sz="2100"/>
              <a:t>É uma outra forma de denominar expressões de funções, por elas não terem um nome diretamente associado à função</a:t>
            </a:r>
            <a:br>
              <a:rPr lang="pt-BR" sz="2100"/>
            </a:br>
            <a:endParaRPr sz="15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100"/>
              <a:buChar char="●"/>
            </a:pPr>
            <a:r>
              <a:rPr lang="pt-BR" sz="2100"/>
              <a:t>O nome é o da variável, não o da função em si</a:t>
            </a:r>
            <a:br>
              <a:rPr lang="pt-BR" sz="2100"/>
            </a:br>
            <a:endParaRPr sz="15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100"/>
              <a:buChar char="●"/>
            </a:pPr>
            <a:r>
              <a:rPr lang="pt-BR" sz="2100"/>
              <a:t>Não tem implicações práticas</a:t>
            </a:r>
            <a:endParaRPr sz="2100"/>
          </a:p>
        </p:txBody>
      </p:sp>
      <p:sp>
        <p:nvSpPr>
          <p:cNvPr id="471" name="Google Shape;471;p44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Extra: funções anônimas</a:t>
            </a:r>
            <a:endParaRPr b="0" sz="3400"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5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Boas Práticas</a:t>
            </a:r>
            <a:endParaRPr sz="4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6"/>
          <p:cNvSpPr txBox="1"/>
          <p:nvPr>
            <p:ph idx="1" type="subTitle"/>
          </p:nvPr>
        </p:nvSpPr>
        <p:spPr>
          <a:xfrm>
            <a:off x="311700" y="1027450"/>
            <a:ext cx="8267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Char char="●"/>
            </a:pPr>
            <a:r>
              <a:rPr lang="pt-BR" sz="2200">
                <a:solidFill>
                  <a:srgbClr val="46535B"/>
                </a:solidFill>
              </a:rPr>
              <a:t>Assim como nas variáveis, as funções devem ter </a:t>
            </a:r>
            <a:r>
              <a:rPr b="1" lang="pt-BR" sz="2200">
                <a:solidFill>
                  <a:srgbClr val="46535B"/>
                </a:solidFill>
              </a:rPr>
              <a:t>nomes significativos</a:t>
            </a:r>
            <a:r>
              <a:rPr lang="pt-BR" sz="2200">
                <a:solidFill>
                  <a:srgbClr val="46535B"/>
                </a:solidFill>
              </a:rPr>
              <a:t>. </a:t>
            </a:r>
            <a:endParaRPr sz="2200">
              <a:solidFill>
                <a:srgbClr val="46535B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1900"/>
              <a:buChar char="○"/>
            </a:pPr>
            <a:r>
              <a:rPr lang="pt-BR" sz="1900">
                <a:solidFill>
                  <a:srgbClr val="46535B"/>
                </a:solidFill>
              </a:rPr>
              <a:t>Verbos no infinitivo</a:t>
            </a:r>
            <a:endParaRPr sz="19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Char char="○"/>
            </a:pPr>
            <a:r>
              <a:rPr lang="pt-BR" sz="1900">
                <a:solidFill>
                  <a:srgbClr val="46535B"/>
                </a:solidFill>
              </a:rPr>
              <a:t>camelCase</a:t>
            </a:r>
            <a:br>
              <a:rPr lang="pt-BR" sz="2200">
                <a:solidFill>
                  <a:srgbClr val="46535B"/>
                </a:solidFill>
              </a:rPr>
            </a:br>
            <a:endParaRPr sz="2200">
              <a:solidFill>
                <a:srgbClr val="46535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Char char="●"/>
            </a:pPr>
            <a:r>
              <a:rPr lang="pt-BR" sz="2200">
                <a:solidFill>
                  <a:srgbClr val="46535B"/>
                </a:solidFill>
              </a:rPr>
              <a:t>Cada função deve, idealmente, realizar </a:t>
            </a:r>
            <a:r>
              <a:rPr b="1" lang="pt-BR" sz="2200">
                <a:solidFill>
                  <a:srgbClr val="46535B"/>
                </a:solidFill>
              </a:rPr>
              <a:t>uma única tarefa</a:t>
            </a:r>
            <a:r>
              <a:rPr lang="pt-BR" sz="2200">
                <a:solidFill>
                  <a:srgbClr val="46535B"/>
                </a:solidFill>
              </a:rPr>
              <a:t>. </a:t>
            </a:r>
            <a:br>
              <a:rPr lang="pt-BR" sz="2200">
                <a:solidFill>
                  <a:srgbClr val="46535B"/>
                </a:solidFill>
              </a:rPr>
            </a:b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Char char="●"/>
            </a:pPr>
            <a:r>
              <a:rPr lang="pt-BR" sz="2200">
                <a:solidFill>
                  <a:srgbClr val="46535B"/>
                </a:solidFill>
              </a:rPr>
              <a:t>Se sua função tiver muitas responsabilidades, você </a:t>
            </a:r>
            <a:r>
              <a:rPr lang="pt-BR" sz="2200"/>
              <a:t>deve fazer uma função para cada uma dessas</a:t>
            </a:r>
            <a:endParaRPr sz="2200">
              <a:solidFill>
                <a:srgbClr val="46535B"/>
              </a:solidFill>
            </a:endParaRPr>
          </a:p>
        </p:txBody>
      </p:sp>
      <p:sp>
        <p:nvSpPr>
          <p:cNvPr id="482" name="Google Shape;482;p46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900"/>
              <a:t>Boas práticas</a:t>
            </a:r>
            <a:r>
              <a:rPr lang="pt-BR"/>
              <a:t> 👍</a:t>
            </a:r>
            <a:endParaRPr sz="2900"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7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Resumo</a:t>
            </a:r>
            <a:endParaRPr sz="4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8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Resumo 📓</a:t>
            </a:r>
            <a:endParaRPr/>
          </a:p>
        </p:txBody>
      </p:sp>
      <p:sp>
        <p:nvSpPr>
          <p:cNvPr id="493" name="Google Shape;493;p48"/>
          <p:cNvSpPr txBox="1"/>
          <p:nvPr>
            <p:ph type="title"/>
          </p:nvPr>
        </p:nvSpPr>
        <p:spPr>
          <a:xfrm>
            <a:off x="1323863" y="804700"/>
            <a:ext cx="5809800" cy="26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pt-BR" sz="2200"/>
              <a:t>Uma função é um </a:t>
            </a:r>
            <a:r>
              <a:rPr lang="pt-BR" sz="2200"/>
              <a:t>bloco de código</a:t>
            </a:r>
            <a:r>
              <a:rPr b="0" lang="pt-BR" sz="2200"/>
              <a:t> que pode ser </a:t>
            </a:r>
            <a:r>
              <a:rPr lang="pt-BR" sz="2200"/>
              <a:t>chamado (ou invocado)</a:t>
            </a:r>
            <a:r>
              <a:rPr b="0" lang="pt-BR" sz="2200"/>
              <a:t> a partir de um nome</a:t>
            </a:r>
            <a:endParaRPr b="0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94" name="Google Shape;49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12" y="2637475"/>
            <a:ext cx="4374300" cy="218715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48"/>
          <p:cNvSpPr/>
          <p:nvPr/>
        </p:nvSpPr>
        <p:spPr>
          <a:xfrm>
            <a:off x="1800488" y="3391025"/>
            <a:ext cx="3119400" cy="357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48"/>
          <p:cNvSpPr/>
          <p:nvPr/>
        </p:nvSpPr>
        <p:spPr>
          <a:xfrm>
            <a:off x="1800488" y="4048200"/>
            <a:ext cx="1393200" cy="236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7" name="Google Shape;497;p48"/>
          <p:cNvCxnSpPr>
            <a:stCxn id="495" idx="3"/>
          </p:cNvCxnSpPr>
          <p:nvPr/>
        </p:nvCxnSpPr>
        <p:spPr>
          <a:xfrm>
            <a:off x="4919888" y="3569975"/>
            <a:ext cx="6921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8" name="Google Shape;498;p48"/>
          <p:cNvCxnSpPr>
            <a:stCxn id="496" idx="3"/>
          </p:cNvCxnSpPr>
          <p:nvPr/>
        </p:nvCxnSpPr>
        <p:spPr>
          <a:xfrm>
            <a:off x="3193688" y="4166550"/>
            <a:ext cx="2436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99" name="Google Shape;499;p48"/>
          <p:cNvSpPr txBox="1"/>
          <p:nvPr/>
        </p:nvSpPr>
        <p:spPr>
          <a:xfrm>
            <a:off x="5629688" y="3348700"/>
            <a:ext cx="177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bloco de código</a:t>
            </a:r>
            <a:endParaRPr b="0" i="0" sz="14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0" name="Google Shape;500;p48"/>
          <p:cNvSpPr txBox="1"/>
          <p:nvPr/>
        </p:nvSpPr>
        <p:spPr>
          <a:xfrm>
            <a:off x="5629688" y="3899350"/>
            <a:ext cx="177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chamada (invocação)</a:t>
            </a:r>
            <a:endParaRPr b="0" i="0" sz="14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9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Resumo 📓</a:t>
            </a:r>
            <a:endParaRPr/>
          </a:p>
        </p:txBody>
      </p:sp>
      <p:sp>
        <p:nvSpPr>
          <p:cNvPr id="506" name="Google Shape;506;p49"/>
          <p:cNvSpPr txBox="1"/>
          <p:nvPr>
            <p:ph type="title"/>
          </p:nvPr>
        </p:nvSpPr>
        <p:spPr>
          <a:xfrm>
            <a:off x="1321554" y="769650"/>
            <a:ext cx="5809800" cy="4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pt-BR" sz="2200"/>
              <a:t>Funções podem receber</a:t>
            </a:r>
            <a:r>
              <a:rPr lang="pt-BR" sz="2200"/>
              <a:t> </a:t>
            </a:r>
            <a:r>
              <a:rPr b="1" lang="pt-BR" sz="2200"/>
              <a:t>entradas</a:t>
            </a:r>
            <a:r>
              <a:rPr b="0" lang="pt-BR" sz="2200"/>
              <a:t>,</a:t>
            </a:r>
            <a:r>
              <a:rPr lang="pt-BR" sz="2200"/>
              <a:t> </a:t>
            </a:r>
            <a:r>
              <a:rPr b="0" lang="pt-BR" sz="2200"/>
              <a:t>que podem ser usadas no meio do código</a:t>
            </a:r>
            <a:endParaRPr b="0" sz="2200"/>
          </a:p>
        </p:txBody>
      </p:sp>
      <p:pic>
        <p:nvPicPr>
          <p:cNvPr id="507" name="Google Shape;50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704" y="2641839"/>
            <a:ext cx="4374300" cy="218715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49"/>
          <p:cNvSpPr/>
          <p:nvPr/>
        </p:nvSpPr>
        <p:spPr>
          <a:xfrm>
            <a:off x="3449729" y="3211389"/>
            <a:ext cx="1191600" cy="178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9" name="Google Shape;509;p49"/>
          <p:cNvCxnSpPr>
            <a:stCxn id="508" idx="3"/>
          </p:cNvCxnSpPr>
          <p:nvPr/>
        </p:nvCxnSpPr>
        <p:spPr>
          <a:xfrm>
            <a:off x="4641329" y="3300789"/>
            <a:ext cx="6921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10" name="Google Shape;510;p49"/>
          <p:cNvSpPr txBox="1"/>
          <p:nvPr/>
        </p:nvSpPr>
        <p:spPr>
          <a:xfrm>
            <a:off x="5333604" y="3100689"/>
            <a:ext cx="177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parâmetros</a:t>
            </a:r>
            <a:endParaRPr b="0" i="0" sz="14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49"/>
          <p:cNvSpPr/>
          <p:nvPr/>
        </p:nvSpPr>
        <p:spPr>
          <a:xfrm>
            <a:off x="2739971" y="4082289"/>
            <a:ext cx="359100" cy="178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2" name="Google Shape;512;p49"/>
          <p:cNvCxnSpPr>
            <a:stCxn id="511" idx="3"/>
            <a:endCxn id="513" idx="1"/>
          </p:cNvCxnSpPr>
          <p:nvPr/>
        </p:nvCxnSpPr>
        <p:spPr>
          <a:xfrm>
            <a:off x="3099071" y="4171689"/>
            <a:ext cx="2234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13" name="Google Shape;513;p49"/>
          <p:cNvSpPr txBox="1"/>
          <p:nvPr/>
        </p:nvSpPr>
        <p:spPr>
          <a:xfrm>
            <a:off x="5333592" y="3971589"/>
            <a:ext cx="177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argumentos</a:t>
            </a:r>
            <a:endParaRPr b="0" i="0" sz="14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/>
          <p:nvPr>
            <p:ph idx="1" type="subTitle"/>
          </p:nvPr>
        </p:nvSpPr>
        <p:spPr>
          <a:xfrm>
            <a:off x="311700" y="1103650"/>
            <a:ext cx="8156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Char char="●"/>
            </a:pPr>
            <a:r>
              <a:rPr lang="pt-BR" sz="2200"/>
              <a:t>Para calcular a área de dois retângulos, basta repetir a mesma lógica para ambos</a:t>
            </a:r>
            <a:endParaRPr sz="2200"/>
          </a:p>
        </p:txBody>
      </p:sp>
      <p:sp>
        <p:nvSpPr>
          <p:cNvPr id="145" name="Google Shape;145;p5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Calcular área de </a:t>
            </a:r>
            <a:r>
              <a:rPr lang="pt-BR">
                <a:solidFill>
                  <a:srgbClr val="FE7E02"/>
                </a:solidFill>
              </a:rPr>
              <a:t>dois</a:t>
            </a:r>
            <a:r>
              <a:rPr lang="pt-BR"/>
              <a:t> retângulos </a:t>
            </a:r>
            <a:r>
              <a:rPr lang="pt-BR" sz="3400"/>
              <a:t>#️⃣</a:t>
            </a:r>
            <a:endParaRPr>
              <a:solidFill>
                <a:srgbClr val="46535B"/>
              </a:solidFill>
            </a:endParaRPr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4874" y="1702750"/>
            <a:ext cx="4494251" cy="358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0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Resumo 📓</a:t>
            </a:r>
            <a:endParaRPr/>
          </a:p>
        </p:txBody>
      </p:sp>
      <p:sp>
        <p:nvSpPr>
          <p:cNvPr id="519" name="Google Shape;519;p50"/>
          <p:cNvSpPr txBox="1"/>
          <p:nvPr>
            <p:ph type="title"/>
          </p:nvPr>
        </p:nvSpPr>
        <p:spPr>
          <a:xfrm>
            <a:off x="339850" y="1063275"/>
            <a:ext cx="78747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pt-BR" sz="2000"/>
              <a:t>As variáveis criadas dentro das funções possuem</a:t>
            </a:r>
            <a:r>
              <a:rPr lang="pt-BR" sz="2000"/>
              <a:t> escopo local</a:t>
            </a:r>
            <a:r>
              <a:rPr b="0" lang="pt-BR" sz="2000"/>
              <a:t>, ou seja, só podem ser acessadas de dentro destas.</a:t>
            </a:r>
            <a:endParaRPr b="0" sz="2000"/>
          </a:p>
        </p:txBody>
      </p:sp>
      <p:sp>
        <p:nvSpPr>
          <p:cNvPr id="520" name="Google Shape;520;p50"/>
          <p:cNvSpPr/>
          <p:nvPr/>
        </p:nvSpPr>
        <p:spPr>
          <a:xfrm>
            <a:off x="640600" y="2046200"/>
            <a:ext cx="2775900" cy="2850900"/>
          </a:xfrm>
          <a:prstGeom prst="roundRect">
            <a:avLst>
              <a:gd fmla="val 2914" name="adj"/>
            </a:avLst>
          </a:prstGeom>
          <a:solidFill>
            <a:srgbClr val="263238"/>
          </a:solidFill>
          <a:ln cap="flat" cmpd="sng" w="9525">
            <a:solidFill>
              <a:srgbClr val="4653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pt-BR" sz="1200" u="none" cap="none" strike="noStrike">
                <a:solidFill>
                  <a:srgbClr val="546E7A"/>
                </a:solidFill>
                <a:highlight>
                  <a:srgbClr val="263238"/>
                </a:highlight>
                <a:latin typeface="Montserrat"/>
                <a:ea typeface="Montserrat"/>
                <a:cs typeface="Montserrat"/>
                <a:sym typeface="Montserrat"/>
              </a:rPr>
              <a:t>  // escopo global</a:t>
            </a:r>
            <a:endParaRPr b="1" i="1" sz="1200" u="none" cap="none" strike="noStrike">
              <a:solidFill>
                <a:srgbClr val="546E7A"/>
              </a:solidFill>
              <a:highlight>
                <a:srgbClr val="263238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C792EA"/>
                </a:solidFill>
                <a:highlight>
                  <a:srgbClr val="263238"/>
                </a:highlight>
                <a:latin typeface="Montserrat"/>
                <a:ea typeface="Montserrat"/>
                <a:cs typeface="Montserrat"/>
                <a:sym typeface="Montserrat"/>
              </a:rPr>
              <a:t> function</a:t>
            </a:r>
            <a:r>
              <a:rPr b="1" i="0" lang="pt-BR" sz="1200" u="none" cap="none" strike="noStrike">
                <a:solidFill>
                  <a:srgbClr val="EEFFFF"/>
                </a:solidFill>
                <a:highlight>
                  <a:srgbClr val="263238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pt-BR" sz="1200" u="none" cap="none" strike="noStrike">
                <a:solidFill>
                  <a:srgbClr val="82AAFF"/>
                </a:solidFill>
                <a:highlight>
                  <a:srgbClr val="263238"/>
                </a:highlight>
                <a:latin typeface="Montserrat"/>
                <a:ea typeface="Montserrat"/>
                <a:cs typeface="Montserrat"/>
                <a:sym typeface="Montserrat"/>
              </a:rPr>
              <a:t>funcao1</a:t>
            </a:r>
            <a:r>
              <a:rPr b="1" i="0" lang="pt-BR" sz="1200" u="none" cap="none" strike="noStrike">
                <a:solidFill>
                  <a:srgbClr val="89DDFF"/>
                </a:solidFill>
                <a:highlight>
                  <a:srgbClr val="263238"/>
                </a:highlight>
                <a:latin typeface="Montserrat"/>
                <a:ea typeface="Montserrat"/>
                <a:cs typeface="Montserrat"/>
                <a:sym typeface="Montserrat"/>
              </a:rPr>
              <a:t>()</a:t>
            </a:r>
            <a:r>
              <a:rPr b="1" i="0" lang="pt-BR" sz="1200" u="none" cap="none" strike="noStrike">
                <a:solidFill>
                  <a:srgbClr val="EEFFFF"/>
                </a:solidFill>
                <a:highlight>
                  <a:srgbClr val="263238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pt-BR" sz="1200" u="none" cap="none" strike="noStrike">
                <a:solidFill>
                  <a:srgbClr val="89DDFF"/>
                </a:solidFill>
                <a:highlight>
                  <a:srgbClr val="263238"/>
                </a:highlight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 b="1" i="0" sz="1200" u="none" cap="none" strike="noStrike">
              <a:solidFill>
                <a:srgbClr val="89DDFF"/>
              </a:solidFill>
              <a:highlight>
                <a:srgbClr val="263238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89DDFF"/>
                </a:solidFill>
                <a:highlight>
                  <a:srgbClr val="263238"/>
                </a:highlight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b="1" i="1" lang="pt-BR" sz="1200" u="none" cap="none" strike="noStrike">
                <a:solidFill>
                  <a:srgbClr val="546E7A"/>
                </a:solidFill>
                <a:highlight>
                  <a:srgbClr val="263238"/>
                </a:highlight>
                <a:latin typeface="Montserrat"/>
                <a:ea typeface="Montserrat"/>
                <a:cs typeface="Montserrat"/>
                <a:sym typeface="Montserrat"/>
              </a:rPr>
              <a:t>// escopo local #1</a:t>
            </a:r>
            <a:endParaRPr b="1" i="1" sz="1200" u="none" cap="none" strike="noStrike">
              <a:solidFill>
                <a:srgbClr val="546E7A"/>
              </a:solidFill>
              <a:highlight>
                <a:srgbClr val="263238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F07178"/>
                </a:solidFill>
                <a:highlight>
                  <a:srgbClr val="263238"/>
                </a:highlight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i="0" lang="pt-BR" sz="1200" u="none" cap="none" strike="noStrike">
                <a:solidFill>
                  <a:srgbClr val="C792EA"/>
                </a:solidFill>
                <a:highlight>
                  <a:srgbClr val="263238"/>
                </a:highlight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r>
              <a:rPr b="1" i="0" lang="pt-BR" sz="1200" u="none" cap="none" strike="noStrike">
                <a:solidFill>
                  <a:srgbClr val="F07178"/>
                </a:solidFill>
                <a:highlight>
                  <a:srgbClr val="263238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pt-BR" sz="1200" u="none" cap="none" strike="noStrike">
                <a:solidFill>
                  <a:srgbClr val="82AAFF"/>
                </a:solidFill>
                <a:highlight>
                  <a:srgbClr val="263238"/>
                </a:highlight>
                <a:latin typeface="Montserrat"/>
                <a:ea typeface="Montserrat"/>
                <a:cs typeface="Montserrat"/>
                <a:sym typeface="Montserrat"/>
              </a:rPr>
              <a:t>funcao2</a:t>
            </a:r>
            <a:r>
              <a:rPr b="1" i="0" lang="pt-BR" sz="1200" u="none" cap="none" strike="noStrike">
                <a:solidFill>
                  <a:srgbClr val="89DDFF"/>
                </a:solidFill>
                <a:highlight>
                  <a:srgbClr val="263238"/>
                </a:highlight>
                <a:latin typeface="Montserrat"/>
                <a:ea typeface="Montserrat"/>
                <a:cs typeface="Montserrat"/>
                <a:sym typeface="Montserrat"/>
              </a:rPr>
              <a:t>()</a:t>
            </a:r>
            <a:r>
              <a:rPr b="1" i="0" lang="pt-BR" sz="1200" u="none" cap="none" strike="noStrike">
                <a:solidFill>
                  <a:srgbClr val="F07178"/>
                </a:solidFill>
                <a:highlight>
                  <a:srgbClr val="263238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pt-BR" sz="1200" u="none" cap="none" strike="noStrike">
                <a:solidFill>
                  <a:srgbClr val="89DDFF"/>
                </a:solidFill>
                <a:highlight>
                  <a:srgbClr val="263238"/>
                </a:highlight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 b="1" i="0" sz="1200" u="none" cap="none" strike="noStrike">
              <a:solidFill>
                <a:srgbClr val="89DDFF"/>
              </a:solidFill>
              <a:highlight>
                <a:srgbClr val="263238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89DDFF"/>
                </a:solidFill>
                <a:highlight>
                  <a:srgbClr val="263238"/>
                </a:highlight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i="1" lang="pt-BR" sz="1200" u="none" cap="none" strike="noStrike">
                <a:solidFill>
                  <a:srgbClr val="546E7A"/>
                </a:solidFill>
                <a:highlight>
                  <a:srgbClr val="263238"/>
                </a:highlight>
                <a:latin typeface="Montserrat"/>
                <a:ea typeface="Montserrat"/>
                <a:cs typeface="Montserrat"/>
                <a:sym typeface="Montserrat"/>
              </a:rPr>
              <a:t>// escopo local #2</a:t>
            </a:r>
            <a:endParaRPr b="1" i="1" sz="1200" u="none" cap="none" strike="noStrike">
              <a:solidFill>
                <a:srgbClr val="546E7A"/>
              </a:solidFill>
              <a:highlight>
                <a:srgbClr val="263238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F07178"/>
                </a:solidFill>
                <a:highlight>
                  <a:srgbClr val="263238"/>
                </a:highlight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i="0" lang="pt-BR" sz="1200" u="none" cap="none" strike="noStrike">
                <a:solidFill>
                  <a:srgbClr val="89DDFF"/>
                </a:solidFill>
                <a:highlight>
                  <a:srgbClr val="263238"/>
                </a:highlight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b="1" i="0" sz="1200" u="none" cap="none" strike="noStrike">
              <a:solidFill>
                <a:srgbClr val="89DDFF"/>
              </a:solidFill>
              <a:highlight>
                <a:srgbClr val="263238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89DDFF"/>
                </a:solidFill>
                <a:highlight>
                  <a:srgbClr val="263238"/>
                </a:highlight>
                <a:latin typeface="Montserrat"/>
                <a:ea typeface="Montserrat"/>
                <a:cs typeface="Montserrat"/>
                <a:sym typeface="Montserrat"/>
              </a:rPr>
              <a:t>  }</a:t>
            </a:r>
            <a:endParaRPr b="1" i="0" sz="1200" u="none" cap="none" strike="noStrike">
              <a:solidFill>
                <a:srgbClr val="89DDFF"/>
              </a:solidFill>
              <a:highlight>
                <a:srgbClr val="263238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EEFFFF"/>
              </a:solidFill>
              <a:highlight>
                <a:srgbClr val="263238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pt-BR" sz="1200" u="none" cap="none" strike="noStrike">
                <a:solidFill>
                  <a:srgbClr val="546E7A"/>
                </a:solidFill>
                <a:highlight>
                  <a:srgbClr val="263238"/>
                </a:highlight>
                <a:latin typeface="Montserrat"/>
                <a:ea typeface="Montserrat"/>
                <a:cs typeface="Montserrat"/>
                <a:sym typeface="Montserrat"/>
              </a:rPr>
              <a:t>// escopo global</a:t>
            </a:r>
            <a:endParaRPr b="1" i="1" sz="1200" u="none" cap="none" strike="noStrike">
              <a:solidFill>
                <a:srgbClr val="546E7A"/>
              </a:solidFill>
              <a:highlight>
                <a:srgbClr val="263238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50"/>
          <p:cNvSpPr/>
          <p:nvPr/>
        </p:nvSpPr>
        <p:spPr>
          <a:xfrm>
            <a:off x="739925" y="2141875"/>
            <a:ext cx="2552100" cy="2565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50"/>
          <p:cNvSpPr/>
          <p:nvPr/>
        </p:nvSpPr>
        <p:spPr>
          <a:xfrm>
            <a:off x="774736" y="2394410"/>
            <a:ext cx="1975500" cy="16260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50"/>
          <p:cNvSpPr/>
          <p:nvPr/>
        </p:nvSpPr>
        <p:spPr>
          <a:xfrm>
            <a:off x="932875" y="2969525"/>
            <a:ext cx="1718700" cy="7836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50"/>
          <p:cNvSpPr/>
          <p:nvPr/>
        </p:nvSpPr>
        <p:spPr>
          <a:xfrm>
            <a:off x="4245100" y="2378288"/>
            <a:ext cx="330000" cy="278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50"/>
          <p:cNvSpPr/>
          <p:nvPr/>
        </p:nvSpPr>
        <p:spPr>
          <a:xfrm>
            <a:off x="4245100" y="3174313"/>
            <a:ext cx="330000" cy="3117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50"/>
          <p:cNvSpPr/>
          <p:nvPr/>
        </p:nvSpPr>
        <p:spPr>
          <a:xfrm>
            <a:off x="4245100" y="4096213"/>
            <a:ext cx="330000" cy="3117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50"/>
          <p:cNvSpPr txBox="1"/>
          <p:nvPr/>
        </p:nvSpPr>
        <p:spPr>
          <a:xfrm>
            <a:off x="4827450" y="2270475"/>
            <a:ext cx="2775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Escopo global -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pai</a:t>
            </a:r>
            <a:r>
              <a:rPr b="0" i="0" lang="pt-B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de todos os escopos (compartilha suas variáveis com todos)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8" name="Google Shape;528;p50"/>
          <p:cNvSpPr txBox="1"/>
          <p:nvPr/>
        </p:nvSpPr>
        <p:spPr>
          <a:xfrm>
            <a:off x="4827450" y="3002875"/>
            <a:ext cx="2709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Escopo local #1 -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pai</a:t>
            </a:r>
            <a:r>
              <a:rPr b="0" i="0" lang="pt-B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do escopo local #2 (compartilha suas variáveis com o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filho</a:t>
            </a:r>
            <a:r>
              <a:rPr b="0" i="0" lang="pt-B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9" name="Google Shape;529;p50"/>
          <p:cNvSpPr txBox="1"/>
          <p:nvPr/>
        </p:nvSpPr>
        <p:spPr>
          <a:xfrm>
            <a:off x="4827450" y="4051975"/>
            <a:ext cx="27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Escopo local #2 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1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Resumo 📓</a:t>
            </a:r>
            <a:endParaRPr/>
          </a:p>
        </p:txBody>
      </p:sp>
      <p:sp>
        <p:nvSpPr>
          <p:cNvPr id="535" name="Google Shape;535;p51"/>
          <p:cNvSpPr txBox="1"/>
          <p:nvPr>
            <p:ph type="title"/>
          </p:nvPr>
        </p:nvSpPr>
        <p:spPr>
          <a:xfrm>
            <a:off x="1306575" y="767610"/>
            <a:ext cx="5809800" cy="4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pt-BR" sz="2200"/>
              <a:t>Funções podem gerar </a:t>
            </a:r>
            <a:r>
              <a:rPr lang="pt-BR" sz="2200"/>
              <a:t>saídas</a:t>
            </a:r>
            <a:r>
              <a:rPr b="0" lang="pt-BR" sz="2200"/>
              <a:t>, que podem ser acessadas após a execução</a:t>
            </a:r>
            <a:endParaRPr b="0" sz="2200"/>
          </a:p>
        </p:txBody>
      </p:sp>
      <p:pic>
        <p:nvPicPr>
          <p:cNvPr id="536" name="Google Shape;53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223" y="2196535"/>
            <a:ext cx="4325150" cy="2853150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51"/>
          <p:cNvSpPr/>
          <p:nvPr/>
        </p:nvSpPr>
        <p:spPr>
          <a:xfrm>
            <a:off x="2104048" y="3110835"/>
            <a:ext cx="937500" cy="178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8" name="Google Shape;538;p51"/>
          <p:cNvCxnSpPr>
            <a:stCxn id="537" idx="3"/>
            <a:endCxn id="539" idx="1"/>
          </p:cNvCxnSpPr>
          <p:nvPr/>
        </p:nvCxnSpPr>
        <p:spPr>
          <a:xfrm>
            <a:off x="3041548" y="3200235"/>
            <a:ext cx="2405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9" name="Google Shape;539;p51"/>
          <p:cNvSpPr txBox="1"/>
          <p:nvPr/>
        </p:nvSpPr>
        <p:spPr>
          <a:xfrm>
            <a:off x="5447348" y="3000135"/>
            <a:ext cx="18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retorno da função</a:t>
            </a:r>
            <a:endParaRPr b="0" i="0" sz="14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0" name="Google Shape;540;p51"/>
          <p:cNvSpPr/>
          <p:nvPr/>
        </p:nvSpPr>
        <p:spPr>
          <a:xfrm>
            <a:off x="3499648" y="3791285"/>
            <a:ext cx="1338300" cy="178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1" name="Google Shape;541;p51"/>
          <p:cNvCxnSpPr>
            <a:stCxn id="540" idx="3"/>
            <a:endCxn id="542" idx="1"/>
          </p:cNvCxnSpPr>
          <p:nvPr/>
        </p:nvCxnSpPr>
        <p:spPr>
          <a:xfrm>
            <a:off x="4837948" y="3880685"/>
            <a:ext cx="609300" cy="142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2" name="Google Shape;542;p51"/>
          <p:cNvSpPr txBox="1"/>
          <p:nvPr/>
        </p:nvSpPr>
        <p:spPr>
          <a:xfrm>
            <a:off x="5447236" y="3822923"/>
            <a:ext cx="177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chamadas</a:t>
            </a:r>
            <a:endParaRPr b="0" i="0" sz="14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3" name="Google Shape;543;p51"/>
          <p:cNvSpPr/>
          <p:nvPr/>
        </p:nvSpPr>
        <p:spPr>
          <a:xfrm>
            <a:off x="2714486" y="4315823"/>
            <a:ext cx="1338300" cy="178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4" name="Google Shape;544;p51"/>
          <p:cNvCxnSpPr>
            <a:stCxn id="543" idx="3"/>
            <a:endCxn id="542" idx="1"/>
          </p:cNvCxnSpPr>
          <p:nvPr/>
        </p:nvCxnSpPr>
        <p:spPr>
          <a:xfrm flipH="1" rot="10800000">
            <a:off x="4052786" y="4023023"/>
            <a:ext cx="1394400" cy="382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2"/>
          <p:cNvSpPr txBox="1"/>
          <p:nvPr>
            <p:ph idx="1" type="subTitle"/>
          </p:nvPr>
        </p:nvSpPr>
        <p:spPr>
          <a:xfrm>
            <a:off x="311650" y="1103650"/>
            <a:ext cx="81564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Arial"/>
              <a:buChar char="●"/>
            </a:pPr>
            <a:r>
              <a:rPr lang="pt-BR" sz="2000"/>
              <a:t>Funções são estruturas que permitem isolar uma parte do nosso código e reaproveitá-lo depois</a:t>
            </a:r>
            <a:endParaRPr sz="2000"/>
          </a:p>
        </p:txBody>
      </p:sp>
      <p:sp>
        <p:nvSpPr>
          <p:cNvPr id="550" name="Google Shape;550;p52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Resumo 📓</a:t>
            </a:r>
            <a:endParaRPr/>
          </a:p>
        </p:txBody>
      </p:sp>
      <p:sp>
        <p:nvSpPr>
          <p:cNvPr id="551" name="Google Shape;551;p52"/>
          <p:cNvSpPr txBox="1"/>
          <p:nvPr/>
        </p:nvSpPr>
        <p:spPr>
          <a:xfrm>
            <a:off x="893025" y="2228288"/>
            <a:ext cx="14364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Entrada</a:t>
            </a:r>
            <a:br>
              <a:rPr b="0" i="0" lang="pt-BR" sz="2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pt-BR" sz="2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(Input)</a:t>
            </a:r>
            <a:endParaRPr b="0" i="0" sz="24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52"/>
          <p:cNvSpPr/>
          <p:nvPr/>
        </p:nvSpPr>
        <p:spPr>
          <a:xfrm>
            <a:off x="2552088" y="2544938"/>
            <a:ext cx="504000" cy="39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3" name="Google Shape;55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3825" y="2084288"/>
            <a:ext cx="1436400" cy="1316688"/>
          </a:xfrm>
          <a:prstGeom prst="rect">
            <a:avLst/>
          </a:prstGeom>
          <a:noFill/>
          <a:ln cap="flat" cmpd="sng" w="38100">
            <a:solidFill>
              <a:srgbClr val="46535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54" name="Google Shape;554;p52"/>
          <p:cNvSpPr txBox="1"/>
          <p:nvPr/>
        </p:nvSpPr>
        <p:spPr>
          <a:xfrm>
            <a:off x="6319525" y="2200550"/>
            <a:ext cx="1547700" cy="10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Saída</a:t>
            </a:r>
            <a:br>
              <a:rPr b="0" i="0" lang="pt-BR" sz="2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pt-BR" sz="2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(Output)</a:t>
            </a:r>
            <a:endParaRPr b="0" i="0" sz="24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52"/>
          <p:cNvSpPr/>
          <p:nvPr/>
        </p:nvSpPr>
        <p:spPr>
          <a:xfrm>
            <a:off x="5435577" y="2544938"/>
            <a:ext cx="504000" cy="39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52"/>
          <p:cNvSpPr txBox="1"/>
          <p:nvPr/>
        </p:nvSpPr>
        <p:spPr>
          <a:xfrm>
            <a:off x="400050" y="3891775"/>
            <a:ext cx="28980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1600"/>
              <a:buFont typeface="Montserrat"/>
              <a:buChar char="●"/>
            </a:pPr>
            <a:r>
              <a:rPr b="0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Opcional</a:t>
            </a:r>
            <a:endParaRPr b="0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1600"/>
              <a:buFont typeface="Montserrat"/>
              <a:buChar char="●"/>
            </a:pPr>
            <a:r>
              <a:rPr b="0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Valores que serão usados na operação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52"/>
          <p:cNvSpPr txBox="1"/>
          <p:nvPr/>
        </p:nvSpPr>
        <p:spPr>
          <a:xfrm>
            <a:off x="5511775" y="3739375"/>
            <a:ext cx="3010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1600"/>
              <a:buFont typeface="Montserrat"/>
              <a:buChar char="●"/>
            </a:pPr>
            <a:r>
              <a:rPr b="0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Opcional</a:t>
            </a:r>
            <a:endParaRPr b="0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1600"/>
              <a:buFont typeface="Montserrat"/>
              <a:buChar char="●"/>
            </a:pPr>
            <a:r>
              <a:rPr b="0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Valor de resultado que pode ser guardado e usado em outro lugar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52"/>
          <p:cNvSpPr txBox="1"/>
          <p:nvPr/>
        </p:nvSpPr>
        <p:spPr>
          <a:xfrm>
            <a:off x="3248075" y="3891775"/>
            <a:ext cx="19755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1600"/>
              <a:buFont typeface="Montserrat"/>
              <a:buChar char="●"/>
            </a:pPr>
            <a:r>
              <a:rPr b="0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Operações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9" name="Google Shape;559;p52"/>
          <p:cNvCxnSpPr>
            <a:stCxn id="551" idx="2"/>
          </p:cNvCxnSpPr>
          <p:nvPr/>
        </p:nvCxnSpPr>
        <p:spPr>
          <a:xfrm flipH="1">
            <a:off x="1599825" y="3256988"/>
            <a:ext cx="11400" cy="649800"/>
          </a:xfrm>
          <a:prstGeom prst="straightConnector1">
            <a:avLst/>
          </a:prstGeom>
          <a:noFill/>
          <a:ln cap="flat" cmpd="sng" w="9525">
            <a:solidFill>
              <a:srgbClr val="FE7E0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0" name="Google Shape;560;p52"/>
          <p:cNvCxnSpPr/>
          <p:nvPr/>
        </p:nvCxnSpPr>
        <p:spPr>
          <a:xfrm>
            <a:off x="4312025" y="3459859"/>
            <a:ext cx="0" cy="471300"/>
          </a:xfrm>
          <a:prstGeom prst="straightConnector1">
            <a:avLst/>
          </a:prstGeom>
          <a:noFill/>
          <a:ln cap="flat" cmpd="sng" w="9525">
            <a:solidFill>
              <a:srgbClr val="FE7E0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1" name="Google Shape;561;p52"/>
          <p:cNvCxnSpPr>
            <a:stCxn id="554" idx="2"/>
          </p:cNvCxnSpPr>
          <p:nvPr/>
        </p:nvCxnSpPr>
        <p:spPr>
          <a:xfrm>
            <a:off x="7093375" y="3284750"/>
            <a:ext cx="13200" cy="4059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3"/>
          <p:cNvSpPr txBox="1"/>
          <p:nvPr>
            <p:ph type="title"/>
          </p:nvPr>
        </p:nvSpPr>
        <p:spPr>
          <a:xfrm>
            <a:off x="1306575" y="556090"/>
            <a:ext cx="5809800" cy="4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pt-BR" sz="2200"/>
              <a:t>Em Javascript, existem algumas formas de declarar funções</a:t>
            </a:r>
            <a:endParaRPr b="0" sz="2200"/>
          </a:p>
        </p:txBody>
      </p:sp>
      <p:sp>
        <p:nvSpPr>
          <p:cNvPr id="567" name="Google Shape;567;p53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Resumo 📓</a:t>
            </a:r>
            <a:endParaRPr/>
          </a:p>
        </p:txBody>
      </p:sp>
      <p:sp>
        <p:nvSpPr>
          <p:cNvPr id="568" name="Google Shape;568;p53"/>
          <p:cNvSpPr/>
          <p:nvPr/>
        </p:nvSpPr>
        <p:spPr>
          <a:xfrm>
            <a:off x="1276245" y="2147125"/>
            <a:ext cx="2906100" cy="281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53"/>
          <p:cNvSpPr/>
          <p:nvPr/>
        </p:nvSpPr>
        <p:spPr>
          <a:xfrm>
            <a:off x="4480791" y="2147125"/>
            <a:ext cx="3191400" cy="281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0" name="Google Shape;57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3636" y="2662152"/>
            <a:ext cx="3191390" cy="113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06556" y="2687642"/>
            <a:ext cx="3339955" cy="1082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80792" y="3719264"/>
            <a:ext cx="3191487" cy="1133365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53"/>
          <p:cNvSpPr txBox="1"/>
          <p:nvPr/>
        </p:nvSpPr>
        <p:spPr>
          <a:xfrm>
            <a:off x="1369625" y="2258000"/>
            <a:ext cx="27294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Declaração de função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4" name="Google Shape;574;p53"/>
          <p:cNvSpPr txBox="1"/>
          <p:nvPr/>
        </p:nvSpPr>
        <p:spPr>
          <a:xfrm>
            <a:off x="4602150" y="2258000"/>
            <a:ext cx="29652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Expressões de função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4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4000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Dúvid</a:t>
            </a:r>
            <a:r>
              <a:rPr lang="pt-BR" sz="4000">
                <a:solidFill>
                  <a:srgbClr val="46535B"/>
                </a:solidFill>
              </a:rPr>
              <a:t>as?</a:t>
            </a:r>
            <a:r>
              <a:rPr lang="pt-BR" sz="4200">
                <a:solidFill>
                  <a:srgbClr val="46535B"/>
                </a:solidFill>
              </a:rPr>
              <a:t> 🧐</a:t>
            </a:r>
            <a:endParaRPr sz="4200"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/>
          <p:nvPr>
            <p:ph type="title"/>
          </p:nvPr>
        </p:nvSpPr>
        <p:spPr>
          <a:xfrm>
            <a:off x="311700" y="432250"/>
            <a:ext cx="86589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Calcular área de </a:t>
            </a:r>
            <a:r>
              <a:rPr lang="pt-BR">
                <a:solidFill>
                  <a:srgbClr val="FE7E02"/>
                </a:solidFill>
              </a:rPr>
              <a:t>seis</a:t>
            </a:r>
            <a:r>
              <a:rPr lang="pt-BR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retângulos</a:t>
            </a:r>
            <a:r>
              <a:rPr b="0" lang="pt-BR"/>
              <a:t> </a:t>
            </a:r>
            <a:r>
              <a:rPr b="0" lang="pt-BR" sz="3400"/>
              <a:t>😱</a:t>
            </a:r>
            <a:endParaRPr b="0">
              <a:solidFill>
                <a:srgbClr val="46535B"/>
              </a:solidFill>
            </a:endParaRPr>
          </a:p>
        </p:txBody>
      </p:sp>
      <p:pic>
        <p:nvPicPr>
          <p:cNvPr id="152" name="Google Shape;15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4496" y="-33529"/>
            <a:ext cx="271840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6"/>
          <p:cNvSpPr txBox="1"/>
          <p:nvPr>
            <p:ph idx="1" type="subTitle"/>
          </p:nvPr>
        </p:nvSpPr>
        <p:spPr>
          <a:xfrm>
            <a:off x="311700" y="3421225"/>
            <a:ext cx="5429100" cy="1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Perceba quantas linhas de código! 35 linhas com muitas repetições</a:t>
            </a:r>
            <a:endParaRPr sz="1700"/>
          </a:p>
        </p:txBody>
      </p:sp>
      <p:sp>
        <p:nvSpPr>
          <p:cNvPr id="154" name="Google Shape;154;p6"/>
          <p:cNvSpPr txBox="1"/>
          <p:nvPr>
            <p:ph idx="1" type="subTitle"/>
          </p:nvPr>
        </p:nvSpPr>
        <p:spPr>
          <a:xfrm>
            <a:off x="311700" y="1855800"/>
            <a:ext cx="59961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Char char="●"/>
            </a:pPr>
            <a:r>
              <a:rPr lang="pt-BR" sz="2200"/>
              <a:t>Para calcular a área de seis retângulos, basta repetir a mesma lógica para todos?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 txBox="1"/>
          <p:nvPr>
            <p:ph idx="1" type="subTitle"/>
          </p:nvPr>
        </p:nvSpPr>
        <p:spPr>
          <a:xfrm>
            <a:off x="311700" y="1103650"/>
            <a:ext cx="8156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Char char="●"/>
            </a:pPr>
            <a:r>
              <a:rPr lang="pt-BR" sz="2200"/>
              <a:t>Copiar e colar código é chato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Char char="●"/>
            </a:pPr>
            <a:r>
              <a:rPr lang="pt-BR" sz="2200"/>
              <a:t>Código fica muito comprido e difícil de ler</a:t>
            </a:r>
            <a:endParaRPr sz="1800">
              <a:solidFill>
                <a:srgbClr val="46535B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Char char="●"/>
            </a:pPr>
            <a:r>
              <a:rPr lang="pt-BR" sz="2200"/>
              <a:t>Nomes de variáveis não podem repetir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Char char="●"/>
            </a:pPr>
            <a:r>
              <a:rPr lang="pt-BR" sz="2200"/>
              <a:t>Se precisarmos mudar a lógica, teremos que mudar em todos os lugares do código</a:t>
            </a:r>
            <a:endParaRPr sz="2200"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400"/>
              <a:buChar char="●"/>
            </a:pPr>
            <a:r>
              <a:rPr b="1" lang="pt-BR" sz="2400"/>
              <a:t>Solução:  </a:t>
            </a:r>
            <a:r>
              <a:rPr b="1" lang="pt-BR" sz="2400">
                <a:solidFill>
                  <a:srgbClr val="FE7E02"/>
                </a:solidFill>
              </a:rPr>
              <a:t>Funções</a:t>
            </a:r>
            <a:r>
              <a:rPr b="1" lang="pt-BR" sz="2400"/>
              <a:t>!</a:t>
            </a:r>
            <a:endParaRPr b="1" sz="2400"/>
          </a:p>
        </p:txBody>
      </p:sp>
      <p:sp>
        <p:nvSpPr>
          <p:cNvPr id="160" name="Google Shape;160;p7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Problemas </a:t>
            </a:r>
            <a:r>
              <a:rPr lang="pt-BR" sz="3400"/>
              <a:t>🤔</a:t>
            </a:r>
            <a:endParaRPr sz="3400"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/>
          <p:nvPr>
            <p:ph type="title"/>
          </p:nvPr>
        </p:nvSpPr>
        <p:spPr>
          <a:xfrm>
            <a:off x="311650" y="880225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O que são funções?</a:t>
            </a:r>
            <a:endParaRPr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311650" y="2036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/>
              <a:t>O que é uma função?</a:t>
            </a:r>
            <a:endParaRPr/>
          </a:p>
        </p:txBody>
      </p:sp>
      <p:pic>
        <p:nvPicPr>
          <p:cNvPr id="171" name="Google Shape;17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4850" y="2529792"/>
            <a:ext cx="4861716" cy="245170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9"/>
          <p:cNvSpPr/>
          <p:nvPr/>
        </p:nvSpPr>
        <p:spPr>
          <a:xfrm>
            <a:off x="1892279" y="3374492"/>
            <a:ext cx="3466800" cy="401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9"/>
          <p:cNvSpPr/>
          <p:nvPr/>
        </p:nvSpPr>
        <p:spPr>
          <a:xfrm>
            <a:off x="1892279" y="4103794"/>
            <a:ext cx="1548600" cy="265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9"/>
          <p:cNvCxnSpPr/>
          <p:nvPr/>
        </p:nvCxnSpPr>
        <p:spPr>
          <a:xfrm>
            <a:off x="5379031" y="3482443"/>
            <a:ext cx="769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5" name="Google Shape;175;p9"/>
          <p:cNvCxnSpPr/>
          <p:nvPr/>
        </p:nvCxnSpPr>
        <p:spPr>
          <a:xfrm>
            <a:off x="3440720" y="4243825"/>
            <a:ext cx="2707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6" name="Google Shape;176;p9"/>
          <p:cNvSpPr txBox="1"/>
          <p:nvPr/>
        </p:nvSpPr>
        <p:spPr>
          <a:xfrm>
            <a:off x="6148156" y="3174648"/>
            <a:ext cx="196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bloco de código a ser executado</a:t>
            </a:r>
            <a:endParaRPr b="1" i="0" sz="1400" u="none" cap="none" strike="noStrike">
              <a:solidFill>
                <a:srgbClr val="FE7E0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9"/>
          <p:cNvSpPr txBox="1"/>
          <p:nvPr/>
        </p:nvSpPr>
        <p:spPr>
          <a:xfrm>
            <a:off x="6148156" y="4024187"/>
            <a:ext cx="196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chamada da função</a:t>
            </a:r>
            <a:endParaRPr b="1" i="0" sz="1400" u="none" cap="none" strike="noStrike">
              <a:solidFill>
                <a:srgbClr val="FE7E0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9"/>
          <p:cNvSpPr/>
          <p:nvPr/>
        </p:nvSpPr>
        <p:spPr>
          <a:xfrm>
            <a:off x="2687561" y="3148820"/>
            <a:ext cx="984900" cy="200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p9"/>
          <p:cNvCxnSpPr>
            <a:stCxn id="178" idx="0"/>
          </p:cNvCxnSpPr>
          <p:nvPr/>
        </p:nvCxnSpPr>
        <p:spPr>
          <a:xfrm flipH="1" rot="10800000">
            <a:off x="3180011" y="2638820"/>
            <a:ext cx="492300" cy="510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0" name="Google Shape;180;p9"/>
          <p:cNvSpPr txBox="1"/>
          <p:nvPr/>
        </p:nvSpPr>
        <p:spPr>
          <a:xfrm>
            <a:off x="3581715" y="2332175"/>
            <a:ext cx="207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nome da função</a:t>
            </a:r>
            <a:endParaRPr b="1" i="0" sz="1400" u="none" cap="none" strike="noStrike">
              <a:solidFill>
                <a:srgbClr val="FE7E0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9"/>
          <p:cNvSpPr txBox="1"/>
          <p:nvPr>
            <p:ph idx="1" type="subTitle"/>
          </p:nvPr>
        </p:nvSpPr>
        <p:spPr>
          <a:xfrm>
            <a:off x="311700" y="1103650"/>
            <a:ext cx="8345100" cy="1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Uma função é um bloco de código que pode ser chamado (ou invocado) a partir do seu nome. Permite reutilizar variáveis.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0x01010067EE47D56C2C594F8872E534196A314B</vt:lpwstr>
  </property>
</Properties>
</file>