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Montserrat SemiBold"/>
      <p:regular r:id="rId62"/>
      <p:bold r:id="rId63"/>
      <p:italic r:id="rId64"/>
      <p:boldItalic r:id="rId65"/>
    </p:embeddedFont>
    <p:embeddedFont>
      <p:font typeface="Montserrat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0" roundtripDataSignature="AMtx7mhmGvCaZ4+JRtcC+mn540lQQm7l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customschemas.google.com/relationships/presentationmetadata" Target="meta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SemiBold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SemiBold-italic.fntdata"/><Relationship Id="rId63" Type="http://schemas.openxmlformats.org/officeDocument/2006/relationships/font" Target="fonts/MontserratSemiBold-bold.fntdata"/><Relationship Id="rId22" Type="http://schemas.openxmlformats.org/officeDocument/2006/relationships/slide" Target="slides/slide17.xml"/><Relationship Id="rId66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65" Type="http://schemas.openxmlformats.org/officeDocument/2006/relationships/font" Target="fonts/MontserratSemiBold-boldItalic.fntdata"/><Relationship Id="rId24" Type="http://schemas.openxmlformats.org/officeDocument/2006/relationships/slide" Target="slides/slide19.xml"/><Relationship Id="rId68" Type="http://schemas.openxmlformats.org/officeDocument/2006/relationships/font" Target="fonts/Montserrat-italic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ontserra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 se if/else não for suficiente para abranger todas as possibilidades?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ULA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idx="1" type="subTitle"/>
          </p:nvPr>
        </p:nvSpPr>
        <p:spPr>
          <a:xfrm>
            <a:off x="311705" y="38830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58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2" type="subTitle"/>
          </p:nvPr>
        </p:nvSpPr>
        <p:spPr>
          <a:xfrm>
            <a:off x="311705" y="613975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800"/>
              <a:buNone/>
              <a:defRPr b="1"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58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">
    <p:bg>
      <p:bgPr>
        <a:solidFill>
          <a:srgbClr val="EAEEF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7"/>
          <p:cNvSpPr txBox="1"/>
          <p:nvPr/>
        </p:nvSpPr>
        <p:spPr>
          <a:xfrm>
            <a:off x="934025" y="2590925"/>
            <a:ext cx="5524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2300" u="none" cap="none" strike="noStrike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Obrigado(a)!</a:t>
            </a:r>
            <a:endParaRPr b="0" i="0" sz="2300" u="none" cap="none" strike="noStrike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p67"/>
          <p:cNvSpPr txBox="1"/>
          <p:nvPr/>
        </p:nvSpPr>
        <p:spPr>
          <a:xfrm>
            <a:off x="1993350" y="1925250"/>
            <a:ext cx="51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8"/>
          <p:cNvSpPr txBox="1"/>
          <p:nvPr>
            <p:ph idx="1" type="subTitle"/>
          </p:nvPr>
        </p:nvSpPr>
        <p:spPr>
          <a:xfrm>
            <a:off x="311705" y="3431550"/>
            <a:ext cx="73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8"/>
          <p:cNvSpPr txBox="1"/>
          <p:nvPr>
            <p:ph type="title"/>
          </p:nvPr>
        </p:nvSpPr>
        <p:spPr>
          <a:xfrm>
            <a:off x="311650" y="7227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solidFill>
          <a:srgbClr val="E7F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9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55" name="Google Shape;55;p6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0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0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59" name="Google Shape;59;p7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bg>
      <p:bgPr>
        <a:solidFill>
          <a:srgbClr val="EAEEF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1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1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7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bg>
      <p:bgPr>
        <a:solidFill>
          <a:srgbClr val="E7FAD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2"/>
          <p:cNvSpPr txBox="1"/>
          <p:nvPr>
            <p:ph idx="1" type="subTitle"/>
          </p:nvPr>
        </p:nvSpPr>
        <p:spPr>
          <a:xfrm>
            <a:off x="1828275" y="3510875"/>
            <a:ext cx="6957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2"/>
          <p:cNvSpPr txBox="1"/>
          <p:nvPr>
            <p:ph type="title"/>
          </p:nvPr>
        </p:nvSpPr>
        <p:spPr>
          <a:xfrm>
            <a:off x="1828225" y="392875"/>
            <a:ext cx="69570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7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AEEF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3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73"/>
          <p:cNvSpPr txBox="1"/>
          <p:nvPr>
            <p:ph idx="2" type="subTitle"/>
          </p:nvPr>
        </p:nvSpPr>
        <p:spPr>
          <a:xfrm>
            <a:off x="426685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+ image">
  <p:cSld name="TITLE_AND_TWO_COLUMNS_1">
    <p:bg>
      <p:bgPr>
        <a:solidFill>
          <a:srgbClr val="EAEEF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4"/>
          <p:cNvSpPr txBox="1"/>
          <p:nvPr>
            <p:ph idx="1" type="subTitle"/>
          </p:nvPr>
        </p:nvSpPr>
        <p:spPr>
          <a:xfrm>
            <a:off x="311700" y="1256050"/>
            <a:ext cx="3877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4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7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AEEF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7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AEEF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6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7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rgbClr val="E7FAD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9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23328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9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17" name="Google Shape;17;p59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9"/>
          <p:cNvSpPr txBox="1"/>
          <p:nvPr>
            <p:ph idx="2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9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7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7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77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">
    <p:bg>
      <p:bgPr>
        <a:solidFill>
          <a:srgbClr val="E7FAD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8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8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78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">
  <p:cSld name="MAIN_POINT_1_1">
    <p:bg>
      <p:bgPr>
        <a:solidFill>
          <a:srgbClr val="EAEEF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9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9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79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E7FAD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0"/>
          <p:cNvSpPr/>
          <p:nvPr/>
        </p:nvSpPr>
        <p:spPr>
          <a:xfrm rot="10800000">
            <a:off x="4726500" y="-125"/>
            <a:ext cx="44175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0"/>
          <p:cNvSpPr txBox="1"/>
          <p:nvPr>
            <p:ph hasCustomPrompt="1" type="title"/>
          </p:nvPr>
        </p:nvSpPr>
        <p:spPr>
          <a:xfrm>
            <a:off x="413600" y="1589875"/>
            <a:ext cx="3737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2000"/>
              <a:buNone/>
              <a:defRPr b="1" sz="12000">
                <a:solidFill>
                  <a:srgbClr val="46535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80"/>
          <p:cNvSpPr txBox="1"/>
          <p:nvPr>
            <p:ph idx="1" type="subTitle"/>
          </p:nvPr>
        </p:nvSpPr>
        <p:spPr>
          <a:xfrm>
            <a:off x="4919400" y="431150"/>
            <a:ext cx="39759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solidFill>
          <a:srgbClr val="EAEEF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2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bg>
      <p:bgPr>
        <a:solidFill>
          <a:srgbClr val="EAEEF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70775" y="4610450"/>
            <a:ext cx="1514501" cy="2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2">
  <p:cSld name="SECTION_TITLE_AND_DESCRIPTION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4"/>
          <p:cNvSpPr/>
          <p:nvPr/>
        </p:nvSpPr>
        <p:spPr>
          <a:xfrm>
            <a:off x="5168100" y="-125"/>
            <a:ext cx="3975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4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E7E0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84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4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2" name="Google Shape;112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8725" y="4685050"/>
            <a:ext cx="1356499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 1">
  <p:cSld name="TITLE_ONLY_1_1">
    <p:bg>
      <p:bgPr>
        <a:solidFill>
          <a:srgbClr val="F8E1C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5"/>
          <p:cNvSpPr/>
          <p:nvPr/>
        </p:nvSpPr>
        <p:spPr>
          <a:xfrm>
            <a:off x="8516750" y="675"/>
            <a:ext cx="62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5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6" name="Google Shape;116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8152150" y="4102325"/>
            <a:ext cx="1356500" cy="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E7FAD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0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 b="1" sz="3600">
                <a:solidFill>
                  <a:srgbClr val="2021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800"/>
              <a:buNone/>
              <a:defRPr>
                <a:solidFill>
                  <a:srgbClr val="202122"/>
                </a:solidFill>
              </a:defRPr>
            </a:lvl9pPr>
          </a:lstStyle>
          <a:p/>
        </p:txBody>
      </p:sp>
      <p:sp>
        <p:nvSpPr>
          <p:cNvPr id="22" name="Google Shape;22;p60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rgbClr val="EAEEF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1"/>
          <p:cNvSpPr txBox="1"/>
          <p:nvPr>
            <p:ph idx="1" type="subTitle"/>
          </p:nvPr>
        </p:nvSpPr>
        <p:spPr>
          <a:xfrm>
            <a:off x="311700" y="12560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1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use">
  <p:cSld name="MAIN_POINT_1_1_1">
    <p:bg>
      <p:bgPr>
        <a:solidFill>
          <a:srgbClr val="EAEEF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2"/>
          <p:cNvSpPr/>
          <p:nvPr/>
        </p:nvSpPr>
        <p:spPr>
          <a:xfrm>
            <a:off x="0" y="-6300"/>
            <a:ext cx="25827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2"/>
          <p:cNvSpPr txBox="1"/>
          <p:nvPr>
            <p:ph type="title"/>
          </p:nvPr>
        </p:nvSpPr>
        <p:spPr>
          <a:xfrm>
            <a:off x="3085425" y="392875"/>
            <a:ext cx="58098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2"/>
          <p:cNvSpPr txBox="1"/>
          <p:nvPr/>
        </p:nvSpPr>
        <p:spPr>
          <a:xfrm>
            <a:off x="238150" y="2263950"/>
            <a:ext cx="229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bg>
      <p:bgPr>
        <a:solidFill>
          <a:srgbClr val="E7FAD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/>
          <p:nvPr>
            <p:ph type="title"/>
          </p:nvPr>
        </p:nvSpPr>
        <p:spPr>
          <a:xfrm>
            <a:off x="311650" y="2798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3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/>
          <p:nvPr/>
        </p:nvSpPr>
        <p:spPr>
          <a:xfrm rot="10800000">
            <a:off x="5168100" y="-125"/>
            <a:ext cx="39759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4"/>
          <p:cNvSpPr txBox="1"/>
          <p:nvPr>
            <p:ph type="title"/>
          </p:nvPr>
        </p:nvSpPr>
        <p:spPr>
          <a:xfrm>
            <a:off x="483100" y="419300"/>
            <a:ext cx="37278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37" name="Google Shape;37;p64"/>
          <p:cNvSpPr txBox="1"/>
          <p:nvPr>
            <p:ph idx="1" type="subTitle"/>
          </p:nvPr>
        </p:nvSpPr>
        <p:spPr>
          <a:xfrm>
            <a:off x="483100" y="3517450"/>
            <a:ext cx="3727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4"/>
          <p:cNvSpPr txBox="1"/>
          <p:nvPr>
            <p:ph idx="2" type="subTitle"/>
          </p:nvPr>
        </p:nvSpPr>
        <p:spPr>
          <a:xfrm>
            <a:off x="5401700" y="431150"/>
            <a:ext cx="3493500" cy="4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46535B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4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E7FAD3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>
                <a:solidFill>
                  <a:srgbClr val="46535B"/>
                </a:solidFill>
              </a:defRPr>
            </a:lvl9pPr>
          </a:lstStyle>
          <a:p/>
        </p:txBody>
      </p:sp>
      <p:sp>
        <p:nvSpPr>
          <p:cNvPr id="42" name="Google Shape;42;p65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solidFill>
          <a:srgbClr val="E7FAD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6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800"/>
              <a:buNone/>
              <a:defRPr b="1" sz="3600">
                <a:solidFill>
                  <a:srgbClr val="4653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66"/>
          <p:cNvSpPr txBox="1"/>
          <p:nvPr/>
        </p:nvSpPr>
        <p:spPr>
          <a:xfrm>
            <a:off x="7712400" y="4673700"/>
            <a:ext cx="15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3000 TALENTOS TI</a:t>
            </a:r>
            <a:endParaRPr b="1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F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3B3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3B3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hyperlink" Target="https://codesandbox.io/s/else-if-8qk9e?file=/src/index.j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hyperlink" Target="https://codesandbox.io/s/else-if-else-o23c3?file=/src/index.j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gif"/><Relationship Id="rId4" Type="http://schemas.openxmlformats.org/officeDocument/2006/relationships/hyperlink" Target="https://codesandbox.io/s/switch-case-dx02d?file=/src/index.js:77-80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title"/>
          </p:nvPr>
        </p:nvSpPr>
        <p:spPr>
          <a:xfrm>
            <a:off x="311650" y="1174250"/>
            <a:ext cx="73245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Condicionais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46535B"/>
                </a:solidFill>
              </a:rPr>
              <a:t>Estou ficando com fome e resolvo abrir a geladeira...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FE7E02"/>
                </a:solidFill>
              </a:rPr>
              <a:t>Se</a:t>
            </a:r>
            <a:r>
              <a:rPr lang="pt-BR" sz="2200">
                <a:solidFill>
                  <a:srgbClr val="46535B"/>
                </a:solidFill>
              </a:rPr>
              <a:t> tem alguma coisa além de gelo e ketchup: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Fico feliz por ter sido responsável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Preparo um almoço gostoso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FE7E02"/>
                </a:solidFill>
              </a:rPr>
              <a:t>Senão</a:t>
            </a:r>
            <a:r>
              <a:rPr lang="pt-BR" sz="2200">
                <a:solidFill>
                  <a:srgbClr val="46535B"/>
                </a:solidFill>
              </a:rPr>
              <a:t>:</a:t>
            </a:r>
            <a:r>
              <a:rPr b="1" lang="pt-BR" sz="2200">
                <a:solidFill>
                  <a:srgbClr val="46535B"/>
                </a:solidFill>
              </a:rPr>
              <a:t> 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Peço um hambúrguer por aplicativos 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73" name="Google Shape;173;p1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são condicionais? </a:t>
            </a:r>
            <a:r>
              <a:rPr lang="pt-BR" sz="3400"/>
              <a:t>🍔</a:t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311700" y="1103650"/>
            <a:ext cx="7947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Condicionais são </a:t>
            </a:r>
            <a:r>
              <a:rPr b="1" lang="pt-BR" sz="2200" u="sng">
                <a:solidFill>
                  <a:srgbClr val="FE7E02"/>
                </a:solidFill>
              </a:rPr>
              <a:t>estruturas</a:t>
            </a:r>
            <a:r>
              <a:rPr b="1" lang="pt-BR" sz="2200">
                <a:solidFill>
                  <a:srgbClr val="FE7E02"/>
                </a:solidFill>
              </a:rPr>
              <a:t> de código</a:t>
            </a:r>
            <a:r>
              <a:rPr lang="pt-BR" sz="2200"/>
              <a:t> usadas para </a:t>
            </a:r>
            <a:r>
              <a:rPr b="1" lang="pt-BR" sz="2200">
                <a:solidFill>
                  <a:srgbClr val="FE7E02"/>
                </a:solidFill>
              </a:rPr>
              <a:t>fazer</a:t>
            </a:r>
            <a:r>
              <a:rPr lang="pt-BR" sz="2200">
                <a:solidFill>
                  <a:srgbClr val="FE7E02"/>
                </a:solidFill>
              </a:rPr>
              <a:t> </a:t>
            </a:r>
            <a:r>
              <a:rPr b="1" lang="pt-BR" sz="2200">
                <a:solidFill>
                  <a:srgbClr val="FE7E02"/>
                </a:solidFill>
              </a:rPr>
              <a:t>escolhas</a:t>
            </a:r>
            <a:r>
              <a:rPr lang="pt-BR" sz="2200">
                <a:solidFill>
                  <a:srgbClr val="FE7E02"/>
                </a:solidFill>
              </a:rPr>
              <a:t> </a:t>
            </a:r>
            <a:r>
              <a:rPr lang="pt-BR" sz="2200"/>
              <a:t>baseadas em alguns critérios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Em outras palavras, elas permitem realizar uma determinada </a:t>
            </a:r>
            <a:r>
              <a:rPr b="1" lang="pt-BR" sz="2200">
                <a:solidFill>
                  <a:srgbClr val="FE7E02"/>
                </a:solidFill>
              </a:rPr>
              <a:t>ação</a:t>
            </a:r>
            <a:r>
              <a:rPr lang="pt-BR" sz="2200"/>
              <a:t> dependendo de uma </a:t>
            </a:r>
            <a:r>
              <a:rPr b="1" lang="pt-BR" sz="2200">
                <a:solidFill>
                  <a:srgbClr val="FE7E02"/>
                </a:solidFill>
              </a:rPr>
              <a:t>condição</a:t>
            </a:r>
            <a:br>
              <a:rPr b="1" lang="pt-BR" sz="2200"/>
            </a:b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/>
              <a:t>Exemplo:</a:t>
            </a:r>
            <a:r>
              <a:rPr lang="pt-BR" sz="2200"/>
              <a:t> baseado na </a:t>
            </a:r>
            <a:r>
              <a:rPr b="1" lang="pt-BR" sz="2200">
                <a:solidFill>
                  <a:srgbClr val="FE7E02"/>
                </a:solidFill>
              </a:rPr>
              <a:t>condição</a:t>
            </a:r>
            <a:r>
              <a:rPr lang="pt-BR" sz="2200"/>
              <a:t> de estar chovendo eu vou realizar a </a:t>
            </a:r>
            <a:r>
              <a:rPr b="1" lang="pt-BR" sz="2200">
                <a:solidFill>
                  <a:srgbClr val="FE7E02"/>
                </a:solidFill>
              </a:rPr>
              <a:t>ação</a:t>
            </a:r>
            <a:r>
              <a:rPr lang="pt-BR" sz="2200"/>
              <a:t> de recolher a roupa</a:t>
            </a:r>
            <a:endParaRPr sz="2200"/>
          </a:p>
        </p:txBody>
      </p:sp>
      <p:sp>
        <p:nvSpPr>
          <p:cNvPr id="179" name="Google Shape;179;p11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são condicionais?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idx="1" type="subTitle"/>
          </p:nvPr>
        </p:nvSpPr>
        <p:spPr>
          <a:xfrm>
            <a:off x="311700" y="1103650"/>
            <a:ext cx="39987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Até agora vimos que o javascript executa linha por linha de código, de forma síncrona e </a:t>
            </a:r>
            <a:r>
              <a:rPr b="1" lang="pt-BR" sz="2200">
                <a:solidFill>
                  <a:srgbClr val="FE7E02"/>
                </a:solidFill>
              </a:rPr>
              <a:t>sequencial</a:t>
            </a:r>
            <a:r>
              <a:rPr lang="pt-BR" sz="2200"/>
              <a:t>. </a:t>
            </a:r>
            <a:br>
              <a:rPr lang="pt-BR" sz="2200"/>
            </a:b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Como uma escada, que descemos degrau por degrau, sem poder pular nenhum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85" name="Google Shape;185;p1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FE7E02"/>
                </a:solidFill>
              </a:rPr>
              <a:t>Então… </a:t>
            </a:r>
            <a:r>
              <a:rPr lang="pt-BR"/>
              <a:t>🧐  </a:t>
            </a:r>
            <a:endParaRPr sz="3400"/>
          </a:p>
        </p:txBody>
      </p:sp>
      <p:grpSp>
        <p:nvGrpSpPr>
          <p:cNvPr id="186" name="Google Shape;186;p12"/>
          <p:cNvGrpSpPr/>
          <p:nvPr/>
        </p:nvGrpSpPr>
        <p:grpSpPr>
          <a:xfrm>
            <a:off x="5579850" y="1110500"/>
            <a:ext cx="2670900" cy="452750"/>
            <a:chOff x="5579850" y="1008025"/>
            <a:chExt cx="2670900" cy="452750"/>
          </a:xfrm>
        </p:grpSpPr>
        <p:sp>
          <p:nvSpPr>
            <p:cNvPr id="187" name="Google Shape;187;p12"/>
            <p:cNvSpPr/>
            <p:nvPr/>
          </p:nvSpPr>
          <p:spPr>
            <a:xfrm>
              <a:off x="5579850" y="1011075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 txBox="1"/>
            <p:nvPr/>
          </p:nvSpPr>
          <p:spPr>
            <a:xfrm>
              <a:off x="6029400" y="1008025"/>
              <a:ext cx="183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Início do código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9" name="Google Shape;189;p12"/>
          <p:cNvGrpSpPr/>
          <p:nvPr/>
        </p:nvGrpSpPr>
        <p:grpSpPr>
          <a:xfrm>
            <a:off x="5579850" y="3802200"/>
            <a:ext cx="2670900" cy="449700"/>
            <a:chOff x="5579850" y="3623525"/>
            <a:chExt cx="2670900" cy="449700"/>
          </a:xfrm>
        </p:grpSpPr>
        <p:sp>
          <p:nvSpPr>
            <p:cNvPr id="190" name="Google Shape;190;p12"/>
            <p:cNvSpPr/>
            <p:nvPr/>
          </p:nvSpPr>
          <p:spPr>
            <a:xfrm>
              <a:off x="5579850" y="3623525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 txBox="1"/>
            <p:nvPr/>
          </p:nvSpPr>
          <p:spPr>
            <a:xfrm>
              <a:off x="6148800" y="3648275"/>
              <a:ext cx="183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Fim do código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5579850" y="1999700"/>
            <a:ext cx="2670900" cy="449700"/>
            <a:chOff x="5579850" y="1851050"/>
            <a:chExt cx="2670900" cy="449700"/>
          </a:xfrm>
        </p:grpSpPr>
        <p:sp>
          <p:nvSpPr>
            <p:cNvPr id="193" name="Google Shape;193;p12"/>
            <p:cNvSpPr/>
            <p:nvPr/>
          </p:nvSpPr>
          <p:spPr>
            <a:xfrm>
              <a:off x="5579850" y="1851050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 txBox="1"/>
            <p:nvPr/>
          </p:nvSpPr>
          <p:spPr>
            <a:xfrm>
              <a:off x="6029400" y="1875800"/>
              <a:ext cx="183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Etapa 1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5" name="Google Shape;195;p12"/>
          <p:cNvGrpSpPr/>
          <p:nvPr/>
        </p:nvGrpSpPr>
        <p:grpSpPr>
          <a:xfrm>
            <a:off x="5579850" y="2877825"/>
            <a:ext cx="2670900" cy="449700"/>
            <a:chOff x="5579850" y="2624900"/>
            <a:chExt cx="2670900" cy="449700"/>
          </a:xfrm>
        </p:grpSpPr>
        <p:sp>
          <p:nvSpPr>
            <p:cNvPr id="196" name="Google Shape;196;p12"/>
            <p:cNvSpPr/>
            <p:nvPr/>
          </p:nvSpPr>
          <p:spPr>
            <a:xfrm>
              <a:off x="5579850" y="2624900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 txBox="1"/>
            <p:nvPr/>
          </p:nvSpPr>
          <p:spPr>
            <a:xfrm>
              <a:off x="5996400" y="2649650"/>
              <a:ext cx="183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Etapa 2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8" name="Google Shape;198;p12"/>
          <p:cNvCxnSpPr>
            <a:stCxn id="187" idx="2"/>
          </p:cNvCxnSpPr>
          <p:nvPr/>
        </p:nvCxnSpPr>
        <p:spPr>
          <a:xfrm>
            <a:off x="6915300" y="1563250"/>
            <a:ext cx="0" cy="39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2"/>
          <p:cNvCxnSpPr/>
          <p:nvPr/>
        </p:nvCxnSpPr>
        <p:spPr>
          <a:xfrm>
            <a:off x="6915300" y="2449400"/>
            <a:ext cx="0" cy="39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12"/>
          <p:cNvCxnSpPr/>
          <p:nvPr/>
        </p:nvCxnSpPr>
        <p:spPr>
          <a:xfrm>
            <a:off x="6915300" y="3345450"/>
            <a:ext cx="0" cy="39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idx="1" type="subTitle"/>
          </p:nvPr>
        </p:nvSpPr>
        <p:spPr>
          <a:xfrm>
            <a:off x="311700" y="1103650"/>
            <a:ext cx="39195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lang="pt-BR" sz="2200">
                <a:solidFill>
                  <a:srgbClr val="46535B"/>
                </a:solidFill>
              </a:rPr>
              <a:t>As condicionais são </a:t>
            </a:r>
            <a:r>
              <a:rPr b="1" lang="pt-BR" sz="2200">
                <a:solidFill>
                  <a:srgbClr val="46535B"/>
                </a:solidFill>
              </a:rPr>
              <a:t>estruturas de código javascript</a:t>
            </a:r>
            <a:r>
              <a:rPr lang="pt-BR" sz="2200">
                <a:solidFill>
                  <a:srgbClr val="46535B"/>
                </a:solidFill>
              </a:rPr>
              <a:t> que nos dão o poder de </a:t>
            </a:r>
            <a:r>
              <a:rPr b="1" lang="pt-BR" sz="2200">
                <a:solidFill>
                  <a:srgbClr val="46535B"/>
                </a:solidFill>
              </a:rPr>
              <a:t>decidir</a:t>
            </a:r>
            <a:r>
              <a:rPr lang="pt-BR" sz="2200">
                <a:solidFill>
                  <a:srgbClr val="46535B"/>
                </a:solidFill>
              </a:rPr>
              <a:t> se a próxima linha de código deve ser executada ou não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06" name="Google Shape;206;p13"/>
          <p:cNvSpPr txBox="1"/>
          <p:nvPr>
            <p:ph type="title"/>
          </p:nvPr>
        </p:nvSpPr>
        <p:spPr>
          <a:xfrm>
            <a:off x="311650" y="127450"/>
            <a:ext cx="4361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FE7E02"/>
                </a:solidFill>
              </a:rPr>
              <a:t>Então…</a:t>
            </a:r>
            <a:r>
              <a:rPr lang="pt-BR"/>
              <a:t> 🧐  </a:t>
            </a:r>
            <a:endParaRPr sz="3400"/>
          </a:p>
        </p:txBody>
      </p:sp>
      <p:grpSp>
        <p:nvGrpSpPr>
          <p:cNvPr id="207" name="Google Shape;207;p13"/>
          <p:cNvGrpSpPr/>
          <p:nvPr/>
        </p:nvGrpSpPr>
        <p:grpSpPr>
          <a:xfrm>
            <a:off x="5257780" y="421250"/>
            <a:ext cx="2370824" cy="400294"/>
            <a:chOff x="5579850" y="1008030"/>
            <a:chExt cx="2671049" cy="459000"/>
          </a:xfrm>
        </p:grpSpPr>
        <p:sp>
          <p:nvSpPr>
            <p:cNvPr id="208" name="Google Shape;208;p13"/>
            <p:cNvSpPr/>
            <p:nvPr/>
          </p:nvSpPr>
          <p:spPr>
            <a:xfrm>
              <a:off x="5579850" y="1011075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6029399" y="1008030"/>
              <a:ext cx="22215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Início do código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>
            <a:off x="4509350" y="4255475"/>
            <a:ext cx="1426523" cy="369422"/>
            <a:chOff x="4296217" y="3488907"/>
            <a:chExt cx="2478323" cy="423600"/>
          </a:xfrm>
        </p:grpSpPr>
        <p:sp>
          <p:nvSpPr>
            <p:cNvPr id="211" name="Google Shape;211;p13"/>
            <p:cNvSpPr/>
            <p:nvPr/>
          </p:nvSpPr>
          <p:spPr>
            <a:xfrm>
              <a:off x="4296217" y="3500604"/>
              <a:ext cx="2478300" cy="4002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4296240" y="3488907"/>
              <a:ext cx="24783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Fim do código </a:t>
              </a:r>
              <a:endParaRPr b="1" i="0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3" name="Google Shape;213;p13"/>
          <p:cNvGrpSpPr/>
          <p:nvPr/>
        </p:nvGrpSpPr>
        <p:grpSpPr>
          <a:xfrm>
            <a:off x="5257780" y="1170479"/>
            <a:ext cx="2370691" cy="421878"/>
            <a:chOff x="5579850" y="1851050"/>
            <a:chExt cx="2670900" cy="483750"/>
          </a:xfrm>
        </p:grpSpPr>
        <p:sp>
          <p:nvSpPr>
            <p:cNvPr id="214" name="Google Shape;214;p13"/>
            <p:cNvSpPr/>
            <p:nvPr/>
          </p:nvSpPr>
          <p:spPr>
            <a:xfrm>
              <a:off x="5579850" y="1851050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 txBox="1"/>
            <p:nvPr/>
          </p:nvSpPr>
          <p:spPr>
            <a:xfrm>
              <a:off x="6029400" y="1875800"/>
              <a:ext cx="18378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Etapa 1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6" name="Google Shape;216;p13"/>
          <p:cNvSpPr/>
          <p:nvPr/>
        </p:nvSpPr>
        <p:spPr>
          <a:xfrm>
            <a:off x="5257780" y="1925483"/>
            <a:ext cx="2370600" cy="392100"/>
          </a:xfrm>
          <a:prstGeom prst="rect">
            <a:avLst/>
          </a:prstGeom>
          <a:solidFill>
            <a:srgbClr val="F9B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5627510" y="1947068"/>
            <a:ext cx="16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Etapa 2 </a:t>
            </a:r>
            <a:endParaRPr b="1" i="0" sz="14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6059200" y="2773375"/>
            <a:ext cx="704400" cy="692100"/>
          </a:xfrm>
          <a:prstGeom prst="diamond">
            <a:avLst/>
          </a:prstGeom>
          <a:solidFill>
            <a:srgbClr val="A8BBC6"/>
          </a:solidFill>
          <a:ln cap="flat" cmpd="sng" w="9525">
            <a:solidFill>
              <a:srgbClr val="A8BB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3"/>
          <p:cNvGrpSpPr/>
          <p:nvPr/>
        </p:nvGrpSpPr>
        <p:grpSpPr>
          <a:xfrm>
            <a:off x="4509343" y="3472810"/>
            <a:ext cx="1426528" cy="392183"/>
            <a:chOff x="5579850" y="2624900"/>
            <a:chExt cx="2670900" cy="449700"/>
          </a:xfrm>
        </p:grpSpPr>
        <p:sp>
          <p:nvSpPr>
            <p:cNvPr id="220" name="Google Shape;220;p13"/>
            <p:cNvSpPr/>
            <p:nvPr/>
          </p:nvSpPr>
          <p:spPr>
            <a:xfrm>
              <a:off x="5579850" y="2624900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 txBox="1"/>
            <p:nvPr/>
          </p:nvSpPr>
          <p:spPr>
            <a:xfrm>
              <a:off x="5996400" y="2649650"/>
              <a:ext cx="1837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8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Possibilidade 1 </a:t>
              </a:r>
              <a:endParaRPr b="1" i="0" sz="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6877498" y="3472798"/>
            <a:ext cx="1426528" cy="392183"/>
            <a:chOff x="5579850" y="2624900"/>
            <a:chExt cx="2670900" cy="449700"/>
          </a:xfrm>
        </p:grpSpPr>
        <p:sp>
          <p:nvSpPr>
            <p:cNvPr id="223" name="Google Shape;223;p13"/>
            <p:cNvSpPr/>
            <p:nvPr/>
          </p:nvSpPr>
          <p:spPr>
            <a:xfrm>
              <a:off x="5579850" y="2624900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5996400" y="2649650"/>
              <a:ext cx="1837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8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Possibilidade 2</a:t>
              </a:r>
              <a:endParaRPr b="1" i="0" sz="8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25" name="Google Shape;225;p13"/>
          <p:cNvCxnSpPr>
            <a:stCxn id="218" idx="3"/>
            <a:endCxn id="224" idx="0"/>
          </p:cNvCxnSpPr>
          <p:nvPr/>
        </p:nvCxnSpPr>
        <p:spPr>
          <a:xfrm>
            <a:off x="6763600" y="3119425"/>
            <a:ext cx="827100" cy="375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6" name="Google Shape;226;p13"/>
          <p:cNvCxnSpPr>
            <a:stCxn id="218" idx="1"/>
            <a:endCxn id="221" idx="0"/>
          </p:cNvCxnSpPr>
          <p:nvPr/>
        </p:nvCxnSpPr>
        <p:spPr>
          <a:xfrm flipH="1">
            <a:off x="5222500" y="3119425"/>
            <a:ext cx="836700" cy="375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7" name="Google Shape;227;p13"/>
          <p:cNvCxnSpPr/>
          <p:nvPr/>
        </p:nvCxnSpPr>
        <p:spPr>
          <a:xfrm flipH="1" rot="-5400000">
            <a:off x="5080557" y="4069121"/>
            <a:ext cx="289500" cy="5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8" name="Google Shape;228;p13"/>
          <p:cNvCxnSpPr/>
          <p:nvPr/>
        </p:nvCxnSpPr>
        <p:spPr>
          <a:xfrm flipH="1" rot="-5400000">
            <a:off x="7449462" y="4033896"/>
            <a:ext cx="289500" cy="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29" name="Google Shape;229;p13"/>
          <p:cNvGrpSpPr/>
          <p:nvPr/>
        </p:nvGrpSpPr>
        <p:grpSpPr>
          <a:xfrm>
            <a:off x="6877500" y="4207650"/>
            <a:ext cx="1426523" cy="369422"/>
            <a:chOff x="4296217" y="3488907"/>
            <a:chExt cx="2478323" cy="423600"/>
          </a:xfrm>
        </p:grpSpPr>
        <p:sp>
          <p:nvSpPr>
            <p:cNvPr id="230" name="Google Shape;230;p13"/>
            <p:cNvSpPr/>
            <p:nvPr/>
          </p:nvSpPr>
          <p:spPr>
            <a:xfrm>
              <a:off x="4296217" y="3500604"/>
              <a:ext cx="2478300" cy="4002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 txBox="1"/>
            <p:nvPr/>
          </p:nvSpPr>
          <p:spPr>
            <a:xfrm>
              <a:off x="4296240" y="3488907"/>
              <a:ext cx="24783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Fim do código </a:t>
              </a:r>
              <a:endParaRPr b="1" i="0" sz="12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32" name="Google Shape;232;p13"/>
          <p:cNvCxnSpPr/>
          <p:nvPr/>
        </p:nvCxnSpPr>
        <p:spPr>
          <a:xfrm flipH="1" rot="-5400000">
            <a:off x="6298445" y="998621"/>
            <a:ext cx="289500" cy="5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3" name="Google Shape;233;p13"/>
          <p:cNvCxnSpPr/>
          <p:nvPr/>
        </p:nvCxnSpPr>
        <p:spPr>
          <a:xfrm flipH="1" rot="-5400000">
            <a:off x="6298270" y="1756208"/>
            <a:ext cx="289500" cy="5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4" name="Google Shape;234;p13"/>
          <p:cNvCxnSpPr/>
          <p:nvPr/>
        </p:nvCxnSpPr>
        <p:spPr>
          <a:xfrm flipH="1" rot="-5400000">
            <a:off x="6298270" y="2557633"/>
            <a:ext cx="289500" cy="5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5" name="Google Shape;235;p13"/>
          <p:cNvSpPr txBox="1"/>
          <p:nvPr/>
        </p:nvSpPr>
        <p:spPr>
          <a:xfrm>
            <a:off x="6125350" y="2919325"/>
            <a:ext cx="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idx="1" type="subTitle"/>
          </p:nvPr>
        </p:nvSpPr>
        <p:spPr>
          <a:xfrm>
            <a:off x="311700" y="1103650"/>
            <a:ext cx="81042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>
                <a:solidFill>
                  <a:srgbClr val="404040"/>
                </a:solidFill>
                <a:highlight>
                  <a:srgbClr val="FFFFFF"/>
                </a:highlight>
              </a:rPr>
              <a:t>Modo como alguma coisa é </a:t>
            </a:r>
            <a:r>
              <a:rPr b="1" lang="pt-BR" sz="2000">
                <a:solidFill>
                  <a:srgbClr val="404040"/>
                </a:solidFill>
                <a:highlight>
                  <a:srgbClr val="FFFFFF"/>
                </a:highlight>
              </a:rPr>
              <a:t>construída</a:t>
            </a:r>
            <a:r>
              <a:rPr lang="pt-BR" sz="2000">
                <a:solidFill>
                  <a:srgbClr val="404040"/>
                </a:solidFill>
                <a:highlight>
                  <a:srgbClr val="FFFFFF"/>
                </a:highlight>
              </a:rPr>
              <a:t>, </a:t>
            </a:r>
            <a:r>
              <a:rPr b="1" lang="pt-BR" sz="2000">
                <a:solidFill>
                  <a:srgbClr val="404040"/>
                </a:solidFill>
                <a:highlight>
                  <a:srgbClr val="FFFFFF"/>
                </a:highlight>
              </a:rPr>
              <a:t>organizada</a:t>
            </a:r>
            <a:r>
              <a:rPr lang="pt-BR" sz="2000">
                <a:solidFill>
                  <a:srgbClr val="404040"/>
                </a:solidFill>
                <a:highlight>
                  <a:srgbClr val="FFFFFF"/>
                </a:highlight>
              </a:rPr>
              <a:t> ou está disposta: a estrutura de uma empresa.</a:t>
            </a:r>
            <a:endParaRPr sz="2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Char char="●"/>
            </a:pPr>
            <a:r>
              <a:rPr lang="pt-BR" sz="2000">
                <a:solidFill>
                  <a:srgbClr val="404040"/>
                </a:solidFill>
                <a:highlight>
                  <a:srgbClr val="FFFFFF"/>
                </a:highlight>
              </a:rPr>
              <a:t>Aquilo que serve de </a:t>
            </a:r>
            <a:r>
              <a:rPr b="1" lang="pt-BR" sz="2000">
                <a:solidFill>
                  <a:srgbClr val="404040"/>
                </a:solidFill>
                <a:highlight>
                  <a:srgbClr val="FFFFFF"/>
                </a:highlight>
              </a:rPr>
              <a:t>base</a:t>
            </a:r>
            <a:r>
              <a:rPr lang="pt-BR" sz="2000">
                <a:solidFill>
                  <a:srgbClr val="404040"/>
                </a:solidFill>
                <a:highlight>
                  <a:srgbClr val="FFFFFF"/>
                </a:highlight>
              </a:rPr>
              <a:t> para algo; armação ou esqueleto: a estrutura de um edifício; a estrutura de uma linguagem de programação</a:t>
            </a:r>
            <a:endParaRPr sz="3000">
              <a:solidFill>
                <a:srgbClr val="46535B"/>
              </a:solidFill>
            </a:endParaRPr>
          </a:p>
        </p:txBody>
      </p:sp>
      <p:sp>
        <p:nvSpPr>
          <p:cNvPr id="241" name="Google Shape;241;p14"/>
          <p:cNvSpPr txBox="1"/>
          <p:nvPr>
            <p:ph type="title"/>
          </p:nvPr>
        </p:nvSpPr>
        <p:spPr>
          <a:xfrm>
            <a:off x="311650" y="127450"/>
            <a:ext cx="68160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2"/>
                </a:solidFill>
              </a:rPr>
              <a:t>Definição de estrutura   </a:t>
            </a:r>
            <a:endParaRPr sz="3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Árvores de Condicionais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idx="1" type="subTitle"/>
          </p:nvPr>
        </p:nvSpPr>
        <p:spPr>
          <a:xfrm>
            <a:off x="311700" y="1103650"/>
            <a:ext cx="83073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Uma maneira esquemática de representar condicionais é utilizando fluxogramas:</a:t>
            </a:r>
            <a:endParaRPr b="1" sz="2200"/>
          </a:p>
        </p:txBody>
      </p:sp>
      <p:sp>
        <p:nvSpPr>
          <p:cNvPr id="252" name="Google Shape;252;p16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Árvores de Condicionais </a:t>
            </a:r>
            <a:r>
              <a:rPr lang="pt-BR" sz="3400">
                <a:solidFill>
                  <a:srgbClr val="FE7E02"/>
                </a:solidFill>
              </a:rPr>
              <a:t>🌲</a:t>
            </a:r>
            <a:r>
              <a:rPr lang="pt-BR"/>
              <a:t> </a:t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3259775" y="3369425"/>
            <a:ext cx="2132000" cy="897225"/>
          </a:xfrm>
          <a:prstGeom prst="flowChartDecision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Está frio?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542375" y="3398212"/>
            <a:ext cx="1312500" cy="8289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Coloca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casaco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5" name="Google Shape;255;p16"/>
          <p:cNvCxnSpPr>
            <a:stCxn id="253" idx="1"/>
          </p:cNvCxnSpPr>
          <p:nvPr/>
        </p:nvCxnSpPr>
        <p:spPr>
          <a:xfrm rot="10800000">
            <a:off x="1854875" y="3807238"/>
            <a:ext cx="1404900" cy="108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16"/>
          <p:cNvSpPr/>
          <p:nvPr/>
        </p:nvSpPr>
        <p:spPr>
          <a:xfrm>
            <a:off x="7042675" y="3429087"/>
            <a:ext cx="1312500" cy="8289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Permanece sem casaco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7" name="Google Shape;257;p16"/>
          <p:cNvCxnSpPr>
            <a:stCxn id="253" idx="3"/>
          </p:cNvCxnSpPr>
          <p:nvPr/>
        </p:nvCxnSpPr>
        <p:spPr>
          <a:xfrm>
            <a:off x="5391775" y="3818038"/>
            <a:ext cx="1650900" cy="69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16"/>
          <p:cNvSpPr/>
          <p:nvPr/>
        </p:nvSpPr>
        <p:spPr>
          <a:xfrm>
            <a:off x="5757600" y="3467426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2374400" y="3467426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3685875" y="2975225"/>
            <a:ext cx="1312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condição</a:t>
            </a:r>
            <a:endParaRPr b="1" i="0" sz="13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7348225" y="2975226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ação</a:t>
            </a:r>
            <a:endParaRPr b="1" i="0" sz="13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847925" y="2975226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ação</a:t>
            </a:r>
            <a:endParaRPr b="1" i="0" sz="13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p16"/>
          <p:cNvCxnSpPr/>
          <p:nvPr/>
        </p:nvCxnSpPr>
        <p:spPr>
          <a:xfrm>
            <a:off x="4325425" y="2237950"/>
            <a:ext cx="900" cy="6027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Nos fluxogramas:</a:t>
            </a:r>
            <a:endParaRPr sz="8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Um losango representa uma </a:t>
            </a:r>
            <a:r>
              <a:rPr b="1" lang="pt-BR" sz="2200">
                <a:solidFill>
                  <a:srgbClr val="46535B"/>
                </a:solidFill>
              </a:rPr>
              <a:t>condição</a:t>
            </a:r>
            <a:r>
              <a:rPr lang="pt-BR" sz="2200">
                <a:solidFill>
                  <a:srgbClr val="46535B"/>
                </a:solidFill>
              </a:rPr>
              <a:t> para a </a:t>
            </a:r>
            <a:r>
              <a:rPr b="1" lang="pt-BR" sz="2200">
                <a:solidFill>
                  <a:srgbClr val="46535B"/>
                </a:solidFill>
              </a:rPr>
              <a:t>tomada de decisão</a:t>
            </a:r>
            <a:br>
              <a:rPr lang="pt-BR" sz="700">
                <a:solidFill>
                  <a:srgbClr val="46535B"/>
                </a:solidFill>
              </a:rPr>
            </a:br>
            <a:endParaRPr sz="7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Um retângulo representa a </a:t>
            </a:r>
            <a:r>
              <a:rPr b="1" lang="pt-BR" sz="2200">
                <a:solidFill>
                  <a:srgbClr val="46535B"/>
                </a:solidFill>
              </a:rPr>
              <a:t>ação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269" name="Google Shape;269;p17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Árvores de Condicionais </a:t>
            </a:r>
            <a:r>
              <a:rPr lang="pt-BR" sz="3400">
                <a:solidFill>
                  <a:srgbClr val="FE7E02"/>
                </a:solidFill>
              </a:rPr>
              <a:t>🌲</a:t>
            </a:r>
            <a:r>
              <a:rPr lang="pt-BR"/>
              <a:t> </a:t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4773125" y="3289100"/>
            <a:ext cx="2513500" cy="1146950"/>
          </a:xfrm>
          <a:prstGeom prst="flowChartDecision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Condição</a:t>
            </a:r>
            <a:endParaRPr b="1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1895350" y="3346572"/>
            <a:ext cx="1651200" cy="10320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Ação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idx="1" type="subTitle"/>
          </p:nvPr>
        </p:nvSpPr>
        <p:spPr>
          <a:xfrm>
            <a:off x="311700" y="1103650"/>
            <a:ext cx="8295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Você pode </a:t>
            </a:r>
            <a:r>
              <a:rPr b="1" lang="pt-BR" sz="2200"/>
              <a:t>encadear</a:t>
            </a:r>
            <a:r>
              <a:rPr lang="pt-BR" sz="2200"/>
              <a:t> várias condições antes de chegar a uma resposta (por isso chamamos de árvore!)</a:t>
            </a:r>
            <a:endParaRPr sz="2200"/>
          </a:p>
        </p:txBody>
      </p:sp>
      <p:sp>
        <p:nvSpPr>
          <p:cNvPr id="277" name="Google Shape;277;p1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Árvores de Condicionais </a:t>
            </a:r>
            <a:r>
              <a:rPr lang="pt-BR" sz="3400">
                <a:solidFill>
                  <a:srgbClr val="FE7E02"/>
                </a:solidFill>
              </a:rPr>
              <a:t>🌲</a:t>
            </a:r>
            <a:endParaRPr sz="3400"/>
          </a:p>
        </p:txBody>
      </p:sp>
      <p:sp>
        <p:nvSpPr>
          <p:cNvPr id="278" name="Google Shape;278;p18"/>
          <p:cNvSpPr/>
          <p:nvPr/>
        </p:nvSpPr>
        <p:spPr>
          <a:xfrm>
            <a:off x="2578338" y="2421400"/>
            <a:ext cx="1520650" cy="497475"/>
          </a:xfrm>
          <a:prstGeom prst="flowChartDecision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um animal?</a:t>
            </a:r>
            <a:endParaRPr b="1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18"/>
          <p:cNvCxnSpPr>
            <a:stCxn id="278" idx="3"/>
          </p:cNvCxnSpPr>
          <p:nvPr/>
        </p:nvCxnSpPr>
        <p:spPr>
          <a:xfrm flipH="1" rot="10800000">
            <a:off x="4098988" y="2661138"/>
            <a:ext cx="381900" cy="9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18"/>
          <p:cNvCxnSpPr/>
          <p:nvPr/>
        </p:nvCxnSpPr>
        <p:spPr>
          <a:xfrm>
            <a:off x="4480888" y="2661150"/>
            <a:ext cx="0" cy="2487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18"/>
          <p:cNvCxnSpPr/>
          <p:nvPr/>
        </p:nvCxnSpPr>
        <p:spPr>
          <a:xfrm flipH="1" rot="10800000">
            <a:off x="2216145" y="2665625"/>
            <a:ext cx="381900" cy="9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8"/>
          <p:cNvCxnSpPr/>
          <p:nvPr/>
        </p:nvCxnSpPr>
        <p:spPr>
          <a:xfrm>
            <a:off x="2216145" y="2661150"/>
            <a:ext cx="0" cy="2487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p18"/>
          <p:cNvSpPr/>
          <p:nvPr/>
        </p:nvSpPr>
        <p:spPr>
          <a:xfrm>
            <a:off x="3939238" y="2372551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1993613" y="2372551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3712528" y="2929190"/>
            <a:ext cx="1520650" cy="497475"/>
          </a:xfrm>
          <a:prstGeom prst="flowChartDecision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 pelo?</a:t>
            </a:r>
            <a:endParaRPr b="1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6" name="Google Shape;286;p18"/>
          <p:cNvCxnSpPr/>
          <p:nvPr/>
        </p:nvCxnSpPr>
        <p:spPr>
          <a:xfrm>
            <a:off x="5213471" y="3177927"/>
            <a:ext cx="437100" cy="93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8"/>
          <p:cNvCxnSpPr/>
          <p:nvPr/>
        </p:nvCxnSpPr>
        <p:spPr>
          <a:xfrm>
            <a:off x="5644638" y="3198500"/>
            <a:ext cx="0" cy="2487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18"/>
          <p:cNvCxnSpPr/>
          <p:nvPr/>
        </p:nvCxnSpPr>
        <p:spPr>
          <a:xfrm flipH="1" rot="10800000">
            <a:off x="3360188" y="3173415"/>
            <a:ext cx="381900" cy="9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8"/>
          <p:cNvCxnSpPr/>
          <p:nvPr/>
        </p:nvCxnSpPr>
        <p:spPr>
          <a:xfrm>
            <a:off x="3370041" y="3188647"/>
            <a:ext cx="0" cy="2487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18"/>
          <p:cNvSpPr/>
          <p:nvPr/>
        </p:nvSpPr>
        <p:spPr>
          <a:xfrm>
            <a:off x="5102988" y="2909901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3157363" y="2892822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4880995" y="3475515"/>
            <a:ext cx="1520650" cy="497475"/>
          </a:xfrm>
          <a:prstGeom prst="flowChartDecision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 pena?</a:t>
            </a:r>
            <a:endParaRPr b="1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3" name="Google Shape;293;p18"/>
          <p:cNvCxnSpPr/>
          <p:nvPr/>
        </p:nvCxnSpPr>
        <p:spPr>
          <a:xfrm flipH="1" rot="10800000">
            <a:off x="6372085" y="3715252"/>
            <a:ext cx="381900" cy="9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18"/>
          <p:cNvCxnSpPr>
            <a:endCxn id="295" idx="0"/>
          </p:cNvCxnSpPr>
          <p:nvPr/>
        </p:nvCxnSpPr>
        <p:spPr>
          <a:xfrm flipH="1">
            <a:off x="6743299" y="3715197"/>
            <a:ext cx="900" cy="2847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18"/>
          <p:cNvCxnSpPr/>
          <p:nvPr/>
        </p:nvCxnSpPr>
        <p:spPr>
          <a:xfrm flipH="1" rot="10800000">
            <a:off x="4528655" y="3719740"/>
            <a:ext cx="381900" cy="9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8"/>
          <p:cNvCxnSpPr/>
          <p:nvPr/>
        </p:nvCxnSpPr>
        <p:spPr>
          <a:xfrm>
            <a:off x="4538509" y="3734972"/>
            <a:ext cx="0" cy="2487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p18"/>
          <p:cNvSpPr/>
          <p:nvPr/>
        </p:nvSpPr>
        <p:spPr>
          <a:xfrm>
            <a:off x="6212335" y="3446373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4296270" y="3436519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1725288" y="2918850"/>
            <a:ext cx="942300" cy="5463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uma coisa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2823113" y="3436518"/>
            <a:ext cx="1031100" cy="5463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um mamífero</a:t>
            </a:r>
            <a:endParaRPr b="1" i="0" sz="13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4088565" y="3972965"/>
            <a:ext cx="942300" cy="5463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uma ave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6031099" y="3999897"/>
            <a:ext cx="1424400" cy="5463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Outra classificação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Árvores de Condicionais </a:t>
            </a:r>
            <a:r>
              <a:rPr lang="pt-BR" sz="3400"/>
              <a:t>🐴</a:t>
            </a:r>
            <a:endParaRPr sz="3400"/>
          </a:p>
        </p:txBody>
      </p:sp>
      <p:sp>
        <p:nvSpPr>
          <p:cNvPr id="308" name="Google Shape;308;p19"/>
          <p:cNvSpPr txBox="1"/>
          <p:nvPr>
            <p:ph idx="1" type="subTitle"/>
          </p:nvPr>
        </p:nvSpPr>
        <p:spPr>
          <a:xfrm>
            <a:off x="311700" y="1484650"/>
            <a:ext cx="44898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Depois de percorrer </a:t>
            </a:r>
            <a:r>
              <a:rPr b="1" lang="pt-BR" sz="2200">
                <a:solidFill>
                  <a:srgbClr val="FE7E02"/>
                </a:solidFill>
              </a:rPr>
              <a:t>várias condições</a:t>
            </a:r>
            <a:r>
              <a:rPr lang="pt-BR" sz="2200"/>
              <a:t>, você chega à uma conclusão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E, a partir da </a:t>
            </a:r>
            <a:r>
              <a:rPr b="1" lang="pt-BR" sz="2200">
                <a:solidFill>
                  <a:srgbClr val="FE7E02"/>
                </a:solidFill>
              </a:rPr>
              <a:t>conclusão</a:t>
            </a:r>
            <a:r>
              <a:rPr lang="pt-BR" sz="2200"/>
              <a:t>, você pode </a:t>
            </a:r>
            <a:r>
              <a:rPr b="1" lang="pt-BR" sz="2200">
                <a:solidFill>
                  <a:srgbClr val="FE7E02"/>
                </a:solidFill>
              </a:rPr>
              <a:t>realizar alguma ação</a:t>
            </a:r>
            <a:endParaRPr b="1" sz="2200">
              <a:solidFill>
                <a:srgbClr val="FE7E02"/>
              </a:solidFill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4943925" y="1301325"/>
            <a:ext cx="1740000" cy="831950"/>
          </a:xfrm>
          <a:prstGeom prst="flowChartDecision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Você anda de 4 patas?</a:t>
            </a:r>
            <a:endParaRPr b="1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4943925" y="2732025"/>
            <a:ext cx="1740000" cy="831950"/>
          </a:xfrm>
          <a:prstGeom prst="flowChartDecision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Você relincha?</a:t>
            </a:r>
            <a:endParaRPr b="1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194875" y="4075699"/>
            <a:ext cx="1238100" cy="6738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um cavalo</a:t>
            </a:r>
            <a:br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Coma feno</a:t>
            </a:r>
            <a:endParaRPr b="1" i="0" sz="12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7227178" y="1367990"/>
            <a:ext cx="1571400" cy="6738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Não é um cavalo</a:t>
            </a:r>
            <a:br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2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Coma bolachas</a:t>
            </a:r>
            <a:endParaRPr b="1" i="0" sz="12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3" name="Google Shape;313;p19"/>
          <p:cNvCxnSpPr>
            <a:stCxn id="309" idx="3"/>
            <a:endCxn id="312" idx="1"/>
          </p:cNvCxnSpPr>
          <p:nvPr/>
        </p:nvCxnSpPr>
        <p:spPr>
          <a:xfrm flipH="1" rot="10800000">
            <a:off x="6683925" y="1705000"/>
            <a:ext cx="543300" cy="123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19"/>
          <p:cNvCxnSpPr>
            <a:stCxn id="309" idx="2"/>
            <a:endCxn id="310" idx="0"/>
          </p:cNvCxnSpPr>
          <p:nvPr/>
        </p:nvCxnSpPr>
        <p:spPr>
          <a:xfrm>
            <a:off x="5813925" y="2133275"/>
            <a:ext cx="0" cy="5988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19"/>
          <p:cNvCxnSpPr>
            <a:stCxn id="310" idx="2"/>
            <a:endCxn id="311" idx="0"/>
          </p:cNvCxnSpPr>
          <p:nvPr/>
        </p:nvCxnSpPr>
        <p:spPr>
          <a:xfrm>
            <a:off x="5813925" y="3563975"/>
            <a:ext cx="0" cy="5118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19"/>
          <p:cNvCxnSpPr>
            <a:stCxn id="310" idx="3"/>
            <a:endCxn id="312" idx="2"/>
          </p:cNvCxnSpPr>
          <p:nvPr/>
        </p:nvCxnSpPr>
        <p:spPr>
          <a:xfrm flipH="1" rot="10800000">
            <a:off x="6683925" y="2041900"/>
            <a:ext cx="1329000" cy="1106100"/>
          </a:xfrm>
          <a:prstGeom prst="curvedConnector2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19"/>
          <p:cNvSpPr/>
          <p:nvPr/>
        </p:nvSpPr>
        <p:spPr>
          <a:xfrm>
            <a:off x="6562992" y="1385080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6683913" y="2732026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016121" y="2283851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5016121" y="3608811"/>
            <a:ext cx="701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4749625" y="509725"/>
            <a:ext cx="42399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Revisão Comparadores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Sintaxes JS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switch case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que são condicionais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340850" y="1760850"/>
            <a:ext cx="3869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que vamos ver hoje?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idx="1" type="subTitle"/>
          </p:nvPr>
        </p:nvSpPr>
        <p:spPr>
          <a:xfrm>
            <a:off x="311700" y="1103650"/>
            <a:ext cx="82509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Nós não somos computadores e temos um </a:t>
            </a:r>
            <a:r>
              <a:rPr b="1" lang="pt-BR" sz="2200">
                <a:solidFill>
                  <a:srgbClr val="FE7E02"/>
                </a:solidFill>
              </a:rPr>
              <a:t>processo de pensamento diferente</a:t>
            </a:r>
            <a:endParaRPr b="1" sz="2200">
              <a:solidFill>
                <a:srgbClr val="FE7E0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O uso de fluxogramas </a:t>
            </a:r>
            <a:r>
              <a:rPr b="1" lang="pt-BR" sz="2200"/>
              <a:t>pode te ajudar muito</a:t>
            </a:r>
            <a:r>
              <a:rPr lang="pt-BR" sz="2200"/>
              <a:t> a analisar as possibilidades para fazer decisões!</a:t>
            </a:r>
            <a:br>
              <a:rPr b="1" lang="pt-BR" sz="2200"/>
            </a:b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Se ficar confuse com algum exercício que envolve condicionais, </a:t>
            </a:r>
            <a:r>
              <a:rPr b="1" lang="pt-BR" sz="2200">
                <a:solidFill>
                  <a:srgbClr val="FE7E02"/>
                </a:solidFill>
              </a:rPr>
              <a:t>tente fazer essa árvore</a:t>
            </a:r>
            <a:r>
              <a:rPr lang="pt-BR" sz="2200"/>
              <a:t> e veja se ajuda :)</a:t>
            </a:r>
            <a:endParaRPr sz="2200"/>
          </a:p>
        </p:txBody>
      </p:sp>
      <p:sp>
        <p:nvSpPr>
          <p:cNvPr id="326" name="Google Shape;326;p2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Dica </a:t>
            </a:r>
            <a:r>
              <a:rPr lang="pt-BR" sz="3400">
                <a:solidFill>
                  <a:srgbClr val="FE7E02"/>
                </a:solidFill>
              </a:rPr>
              <a:t>📝</a:t>
            </a:r>
            <a:r>
              <a:rPr lang="pt-BR"/>
              <a:t>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Comparadores são operadores usados para </a:t>
            </a:r>
            <a:r>
              <a:rPr b="1" i="0" lang="pt-BR" sz="20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comparar variáveis 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(===, !==, &gt;, &lt;)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Condicional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é uma estrutura que permite escolher uma </a:t>
            </a:r>
            <a:r>
              <a:rPr b="1" i="0" lang="pt-BR" sz="20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ação dependendo de uma condição</a:t>
            </a:r>
            <a:endParaRPr b="1" i="0" sz="20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Árvores de condicionais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são uma maneira de se </a:t>
            </a:r>
            <a:r>
              <a:rPr b="1" i="0" lang="pt-BR" sz="20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representar esquematicamente 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os condicionais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Condicionais em JS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idx="1" type="subTitle"/>
          </p:nvPr>
        </p:nvSpPr>
        <p:spPr>
          <a:xfrm>
            <a:off x="311700" y="1103650"/>
            <a:ext cx="82116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if / else </a:t>
            </a:r>
            <a:r>
              <a:rPr lang="pt-BR" sz="2200"/>
              <a:t>é</a:t>
            </a:r>
            <a:r>
              <a:rPr lang="pt-BR" sz="2200">
                <a:solidFill>
                  <a:srgbClr val="46535B"/>
                </a:solidFill>
              </a:rPr>
              <a:t> a </a:t>
            </a:r>
            <a:r>
              <a:rPr b="1" lang="pt-BR" sz="2200">
                <a:solidFill>
                  <a:srgbClr val="46535B"/>
                </a:solidFill>
              </a:rPr>
              <a:t>sintaxe (estrutura)</a:t>
            </a:r>
            <a:r>
              <a:rPr lang="pt-BR" sz="2200">
                <a:solidFill>
                  <a:srgbClr val="46535B"/>
                </a:solidFill>
              </a:rPr>
              <a:t> de programação utilizada para </a:t>
            </a:r>
            <a:r>
              <a:rPr b="1" lang="pt-BR" sz="2200">
                <a:solidFill>
                  <a:srgbClr val="46535B"/>
                </a:solidFill>
              </a:rPr>
              <a:t>condicionais</a:t>
            </a:r>
            <a:endParaRPr b="1" sz="2200">
              <a:solidFill>
                <a:srgbClr val="46535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Se a </a:t>
            </a:r>
            <a:r>
              <a:rPr b="1" lang="pt-BR" sz="2200">
                <a:solidFill>
                  <a:srgbClr val="46535B"/>
                </a:solidFill>
              </a:rPr>
              <a:t>condição for verdadeira </a:t>
            </a:r>
            <a:r>
              <a:rPr lang="pt-BR" sz="2200">
                <a:solidFill>
                  <a:srgbClr val="46535B"/>
                </a:solidFill>
              </a:rPr>
              <a:t>o código </a:t>
            </a:r>
            <a:r>
              <a:rPr b="1" lang="pt-BR" sz="2200">
                <a:solidFill>
                  <a:srgbClr val="46535B"/>
                </a:solidFill>
              </a:rPr>
              <a:t>dentro do if</a:t>
            </a:r>
            <a:r>
              <a:rPr lang="pt-BR" sz="2200">
                <a:solidFill>
                  <a:srgbClr val="46535B"/>
                </a:solidFill>
              </a:rPr>
              <a:t> é executado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342" name="Google Shape;342;p2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Bloco if / else </a:t>
            </a:r>
            <a:r>
              <a:rPr lang="pt-BR">
                <a:solidFill>
                  <a:srgbClr val="FE7E02"/>
                </a:solidFill>
              </a:rPr>
              <a:t>🤔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/>
          <p:nvPr/>
        </p:nvSpPr>
        <p:spPr>
          <a:xfrm>
            <a:off x="4499425" y="2106000"/>
            <a:ext cx="4122300" cy="17172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291993" y="2106007"/>
            <a:ext cx="4056000" cy="17172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/>
          <p:nvPr>
            <p:ph idx="1" type="subTitle"/>
          </p:nvPr>
        </p:nvSpPr>
        <p:spPr>
          <a:xfrm>
            <a:off x="311700" y="1103650"/>
            <a:ext cx="78324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if: </a:t>
            </a:r>
            <a:r>
              <a:rPr lang="pt-BR" sz="2200">
                <a:solidFill>
                  <a:srgbClr val="46535B"/>
                </a:solidFill>
              </a:rPr>
              <a:t>Todo código da ação vai entre chaves </a:t>
            </a:r>
            <a:r>
              <a:rPr b="1" lang="pt-BR" sz="2200">
                <a:solidFill>
                  <a:srgbClr val="46535B"/>
                </a:solidFill>
              </a:rPr>
              <a:t>{ }</a:t>
            </a:r>
            <a:br>
              <a:rPr b="1" lang="pt-BR" sz="2200">
                <a:solidFill>
                  <a:srgbClr val="46535B"/>
                </a:solidFill>
              </a:rPr>
            </a:br>
            <a:r>
              <a:rPr b="1" lang="pt-BR" sz="1900">
                <a:solidFill>
                  <a:srgbClr val="FE7E02"/>
                </a:solidFill>
              </a:rPr>
              <a:t>condição simples</a:t>
            </a:r>
            <a:endParaRPr b="1" sz="1900">
              <a:solidFill>
                <a:srgbClr val="FE7E02"/>
              </a:solidFill>
            </a:endParaRPr>
          </a:p>
        </p:txBody>
      </p:sp>
      <p:sp>
        <p:nvSpPr>
          <p:cNvPr id="350" name="Google Shape;350;p2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700"/>
              <a:t>Primeiro, falaremos do bloco </a:t>
            </a:r>
            <a:r>
              <a:rPr lang="pt-BR" sz="2700">
                <a:solidFill>
                  <a:srgbClr val="FE7E02"/>
                </a:solidFill>
              </a:rPr>
              <a:t>if</a:t>
            </a:r>
            <a:r>
              <a:rPr lang="pt-BR" sz="2700"/>
              <a:t>  </a:t>
            </a:r>
            <a:r>
              <a:rPr lang="pt-BR" sz="3100">
                <a:solidFill>
                  <a:srgbClr val="FE7E02"/>
                </a:solidFill>
              </a:rPr>
              <a:t>🤔</a:t>
            </a:r>
            <a:r>
              <a:rPr lang="pt-BR" sz="2700"/>
              <a:t> </a:t>
            </a:r>
            <a:endParaRPr sz="2700"/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226737"/>
            <a:ext cx="3893975" cy="14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2147" y="2246433"/>
            <a:ext cx="3999707" cy="1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/>
        </p:nvSpPr>
        <p:spPr>
          <a:xfrm>
            <a:off x="3178900" y="442577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função que: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Recebe 2 números (chamaremos de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num1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num2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Compara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esses números entre si:</a:t>
            </a:r>
            <a:br>
              <a:rPr b="0" i="0" lang="pt-BR" sz="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Se os números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forem iguais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, retorna uma mensagem de sucesso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Depois, chame a função com números que foram inseridos pelo usuário através do prompt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25"/>
          <p:cNvSpPr txBox="1"/>
          <p:nvPr>
            <p:ph type="title"/>
          </p:nvPr>
        </p:nvSpPr>
        <p:spPr>
          <a:xfrm>
            <a:off x="311650" y="80500"/>
            <a:ext cx="7344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1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/>
          <p:nvPr/>
        </p:nvSpPr>
        <p:spPr>
          <a:xfrm>
            <a:off x="1976950" y="1744050"/>
            <a:ext cx="5226000" cy="24858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 txBox="1"/>
          <p:nvPr>
            <p:ph idx="1" type="subTitle"/>
          </p:nvPr>
        </p:nvSpPr>
        <p:spPr>
          <a:xfrm>
            <a:off x="311700" y="1027450"/>
            <a:ext cx="783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if + else: </a:t>
            </a:r>
            <a:r>
              <a:rPr lang="pt-BR" sz="2200">
                <a:solidFill>
                  <a:srgbClr val="46535B"/>
                </a:solidFill>
              </a:rPr>
              <a:t>Todo código da a</a:t>
            </a:r>
            <a:r>
              <a:rPr lang="pt-BR" sz="2200"/>
              <a:t>ção </a:t>
            </a:r>
            <a:r>
              <a:rPr lang="pt-BR" sz="2200">
                <a:solidFill>
                  <a:srgbClr val="46535B"/>
                </a:solidFill>
              </a:rPr>
              <a:t>vai entre chaves </a:t>
            </a:r>
            <a:r>
              <a:rPr b="1" lang="pt-BR" sz="2200">
                <a:solidFill>
                  <a:srgbClr val="46535B"/>
                </a:solidFill>
              </a:rPr>
              <a:t>{ }</a:t>
            </a:r>
            <a:endParaRPr b="1" sz="2200"/>
          </a:p>
        </p:txBody>
      </p:sp>
      <p:sp>
        <p:nvSpPr>
          <p:cNvPr id="366" name="Google Shape;366;p26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Agora, adicionamos o </a:t>
            </a:r>
            <a:r>
              <a:rPr lang="pt-BR">
                <a:solidFill>
                  <a:srgbClr val="FE7E02"/>
                </a:solidFill>
              </a:rPr>
              <a:t>else</a:t>
            </a:r>
            <a:r>
              <a:rPr lang="pt-BR"/>
              <a:t>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r>
              <a:rPr lang="pt-BR"/>
              <a:t> 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238" y="1865725"/>
            <a:ext cx="50387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 txBox="1"/>
          <p:nvPr/>
        </p:nvSpPr>
        <p:spPr>
          <a:xfrm>
            <a:off x="2942950" y="4525300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função que: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Recebe 2 números (chamaremos de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num1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num2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Compara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esses números entre si: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Retorna mensagens dizendo se os números são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iguais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diferentes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Depois, chame a função com números que foram inseridos pelo usuário através do prompt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27"/>
          <p:cNvSpPr txBox="1"/>
          <p:nvPr>
            <p:ph type="title"/>
          </p:nvPr>
        </p:nvSpPr>
        <p:spPr>
          <a:xfrm>
            <a:off x="414525" y="80500"/>
            <a:ext cx="7344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2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Encadeamento de Condições</a:t>
            </a:r>
            <a:r>
              <a:rPr lang="pt-BR">
                <a:solidFill>
                  <a:srgbClr val="FE7E02"/>
                </a:solidFill>
              </a:rPr>
              <a:t> </a:t>
            </a:r>
            <a:r>
              <a:rPr lang="pt-BR" sz="3400">
                <a:solidFill>
                  <a:srgbClr val="FE7E02"/>
                </a:solidFill>
              </a:rPr>
              <a:t>🔗</a:t>
            </a:r>
            <a:r>
              <a:rPr lang="pt-BR"/>
              <a:t> </a:t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2094728" y="1624030"/>
            <a:ext cx="1790229" cy="684160"/>
          </a:xfrm>
          <a:prstGeom prst="flowChartDecision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um animal?</a:t>
            </a:r>
            <a:endParaRPr b="1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1" name="Google Shape;381;p28"/>
          <p:cNvCxnSpPr>
            <a:stCxn id="380" idx="3"/>
          </p:cNvCxnSpPr>
          <p:nvPr/>
        </p:nvCxnSpPr>
        <p:spPr>
          <a:xfrm flipH="1" rot="10800000">
            <a:off x="3884957" y="1953810"/>
            <a:ext cx="449700" cy="123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28"/>
          <p:cNvCxnSpPr/>
          <p:nvPr/>
        </p:nvCxnSpPr>
        <p:spPr>
          <a:xfrm>
            <a:off x="4334560" y="195375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" name="Google Shape;383;p28"/>
          <p:cNvCxnSpPr/>
          <p:nvPr/>
        </p:nvCxnSpPr>
        <p:spPr>
          <a:xfrm flipH="1" rot="10800000">
            <a:off x="1668326" y="1959981"/>
            <a:ext cx="449700" cy="123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28"/>
          <p:cNvCxnSpPr/>
          <p:nvPr/>
        </p:nvCxnSpPr>
        <p:spPr>
          <a:xfrm>
            <a:off x="1668326" y="1953750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5" name="Google Shape;385;p28"/>
          <p:cNvSpPr/>
          <p:nvPr/>
        </p:nvSpPr>
        <p:spPr>
          <a:xfrm>
            <a:off x="3696887" y="1556849"/>
            <a:ext cx="825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1406344" y="1556849"/>
            <a:ext cx="825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3429986" y="2322375"/>
            <a:ext cx="1790229" cy="684160"/>
          </a:xfrm>
          <a:prstGeom prst="flowChartDecision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 pelo?</a:t>
            </a:r>
            <a:endParaRPr b="1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8" name="Google Shape;388;p28"/>
          <p:cNvCxnSpPr/>
          <p:nvPr/>
        </p:nvCxnSpPr>
        <p:spPr>
          <a:xfrm>
            <a:off x="5197015" y="2664455"/>
            <a:ext cx="514500" cy="129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28"/>
          <p:cNvCxnSpPr/>
          <p:nvPr/>
        </p:nvCxnSpPr>
        <p:spPr>
          <a:xfrm>
            <a:off x="5704619" y="2692748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0" name="Google Shape;390;p28"/>
          <p:cNvCxnSpPr/>
          <p:nvPr/>
        </p:nvCxnSpPr>
        <p:spPr>
          <a:xfrm flipH="1" rot="10800000">
            <a:off x="3015184" y="2658327"/>
            <a:ext cx="449700" cy="123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28"/>
          <p:cNvCxnSpPr/>
          <p:nvPr/>
        </p:nvCxnSpPr>
        <p:spPr>
          <a:xfrm>
            <a:off x="3026784" y="2679197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p28"/>
          <p:cNvSpPr/>
          <p:nvPr/>
        </p:nvSpPr>
        <p:spPr>
          <a:xfrm>
            <a:off x="5066946" y="2295848"/>
            <a:ext cx="825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2776402" y="2272360"/>
            <a:ext cx="825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4805598" y="3073717"/>
            <a:ext cx="1790229" cy="684160"/>
          </a:xfrm>
          <a:prstGeom prst="flowChartDecision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 pena?</a:t>
            </a:r>
            <a:endParaRPr b="1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5" name="Google Shape;395;p28"/>
          <p:cNvCxnSpPr/>
          <p:nvPr/>
        </p:nvCxnSpPr>
        <p:spPr>
          <a:xfrm flipH="1" rot="10800000">
            <a:off x="6561026" y="3403497"/>
            <a:ext cx="449700" cy="123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28"/>
          <p:cNvCxnSpPr>
            <a:endCxn id="397" idx="0"/>
          </p:cNvCxnSpPr>
          <p:nvPr/>
        </p:nvCxnSpPr>
        <p:spPr>
          <a:xfrm flipH="1">
            <a:off x="6998091" y="3403382"/>
            <a:ext cx="900" cy="3915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28"/>
          <p:cNvCxnSpPr/>
          <p:nvPr/>
        </p:nvCxnSpPr>
        <p:spPr>
          <a:xfrm flipH="1" rot="10800000">
            <a:off x="4390796" y="3409669"/>
            <a:ext cx="449700" cy="123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28"/>
          <p:cNvCxnSpPr/>
          <p:nvPr/>
        </p:nvCxnSpPr>
        <p:spPr>
          <a:xfrm>
            <a:off x="4402396" y="3430539"/>
            <a:ext cx="0" cy="342000"/>
          </a:xfrm>
          <a:prstGeom prst="straightConnector1">
            <a:avLst/>
          </a:prstGeom>
          <a:noFill/>
          <a:ln cap="flat" cmpd="sng" w="19050">
            <a:solidFill>
              <a:srgbClr val="FE7E0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0" name="Google Shape;400;p28"/>
          <p:cNvSpPr/>
          <p:nvPr/>
        </p:nvSpPr>
        <p:spPr>
          <a:xfrm>
            <a:off x="6372956" y="3033639"/>
            <a:ext cx="825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4117213" y="3020088"/>
            <a:ext cx="825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SIM</a:t>
            </a:r>
            <a:endParaRPr b="1" i="0" sz="13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090450" y="2308156"/>
            <a:ext cx="1109400" cy="7512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uma coisa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2382897" y="3020086"/>
            <a:ext cx="1213800" cy="7512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um mamífero</a:t>
            </a:r>
            <a:endParaRPr b="1" i="0" sz="1300" u="none" cap="none" strike="noStrike">
              <a:solidFill>
                <a:srgbClr val="FE7E0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3872687" y="3757843"/>
            <a:ext cx="1109400" cy="7512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uma ave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6159591" y="3794882"/>
            <a:ext cx="1677000" cy="751200"/>
          </a:xfrm>
          <a:prstGeom prst="rect">
            <a:avLst/>
          </a:prstGeom>
          <a:solidFill>
            <a:srgbClr val="4653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Outra classificação</a:t>
            </a:r>
            <a:endParaRPr b="1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/>
          <p:nvPr/>
        </p:nvSpPr>
        <p:spPr>
          <a:xfrm>
            <a:off x="2369150" y="1713145"/>
            <a:ext cx="4045500" cy="29082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9"/>
          <p:cNvSpPr txBox="1"/>
          <p:nvPr>
            <p:ph idx="1" type="subTitle"/>
          </p:nvPr>
        </p:nvSpPr>
        <p:spPr>
          <a:xfrm>
            <a:off x="311700" y="1103650"/>
            <a:ext cx="8405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if + else + if: </a:t>
            </a:r>
            <a:r>
              <a:rPr lang="pt-BR" sz="2200"/>
              <a:t>Todo código da ação vai entre chaves </a:t>
            </a:r>
            <a:r>
              <a:rPr b="1" lang="pt-BR" sz="2200"/>
              <a:t>{ }</a:t>
            </a:r>
            <a:endParaRPr b="1" sz="2200"/>
          </a:p>
        </p:txBody>
      </p:sp>
      <p:sp>
        <p:nvSpPr>
          <p:cNvPr id="411" name="Google Shape;411;p2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Agora, </a:t>
            </a:r>
            <a:r>
              <a:rPr lang="pt-BR">
                <a:solidFill>
                  <a:srgbClr val="FE7E02"/>
                </a:solidFill>
              </a:rPr>
              <a:t>if + else + if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r>
              <a:rPr lang="pt-BR"/>
              <a:t> </a:t>
            </a:r>
            <a:endParaRPr/>
          </a:p>
        </p:txBody>
      </p:sp>
      <p:pic>
        <p:nvPicPr>
          <p:cNvPr id="412" name="Google Shape;4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837" y="1848830"/>
            <a:ext cx="3864675" cy="27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/>
          <p:nvPr/>
        </p:nvSpPr>
        <p:spPr>
          <a:xfrm>
            <a:off x="6329500" y="4361525"/>
            <a:ext cx="2242800" cy="61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23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6591400" y="4445975"/>
            <a:ext cx="171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sng" cap="none" strike="noStrike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Exemplo</a:t>
            </a:r>
            <a:endParaRPr b="0" i="0" sz="1700" u="sng" cap="none" strike="noStrike">
              <a:solidFill>
                <a:srgbClr val="323B3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Comparadores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Char char="●"/>
            </a:pPr>
            <a:r>
              <a:rPr b="1" lang="pt-BR" sz="2200"/>
              <a:t>Tem um jeito mais simples de escrever!</a:t>
            </a:r>
            <a:endParaRPr b="1" sz="2200"/>
          </a:p>
        </p:txBody>
      </p:sp>
      <p:sp>
        <p:nvSpPr>
          <p:cNvPr id="420" name="Google Shape;420;p3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Ufa, dá pra simplificar!  </a:t>
            </a:r>
            <a:r>
              <a:rPr lang="pt-BR">
                <a:solidFill>
                  <a:srgbClr val="FE7E02"/>
                </a:solidFill>
              </a:rPr>
              <a:t>if + else if </a:t>
            </a:r>
            <a:r>
              <a:rPr lang="pt-BR"/>
              <a:t> </a:t>
            </a:r>
            <a:endParaRPr/>
          </a:p>
        </p:txBody>
      </p:sp>
      <p:sp>
        <p:nvSpPr>
          <p:cNvPr id="421" name="Google Shape;421;p30"/>
          <p:cNvSpPr txBox="1"/>
          <p:nvPr/>
        </p:nvSpPr>
        <p:spPr>
          <a:xfrm>
            <a:off x="3071900" y="45387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2" name="Google Shape;4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15" y="1802023"/>
            <a:ext cx="84296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/>
          <p:nvPr>
            <p:ph idx="1" type="subTitle"/>
          </p:nvPr>
        </p:nvSpPr>
        <p:spPr>
          <a:xfrm>
            <a:off x="311700" y="1103650"/>
            <a:ext cx="4482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if + else if + else</a:t>
            </a:r>
            <a:endParaRPr b="1" sz="2200"/>
          </a:p>
        </p:txBody>
      </p:sp>
      <p:sp>
        <p:nvSpPr>
          <p:cNvPr id="428" name="Google Shape;428;p31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rgbClr val="FE7E02"/>
                </a:solidFill>
              </a:rPr>
              <a:t>if + else if + else</a:t>
            </a:r>
            <a:r>
              <a:rPr lang="pt-BR"/>
              <a:t>? Socorro  </a:t>
            </a:r>
            <a:endParaRPr/>
          </a:p>
        </p:txBody>
      </p:sp>
      <p:grpSp>
        <p:nvGrpSpPr>
          <p:cNvPr id="429" name="Google Shape;429;p31"/>
          <p:cNvGrpSpPr/>
          <p:nvPr/>
        </p:nvGrpSpPr>
        <p:grpSpPr>
          <a:xfrm>
            <a:off x="963358" y="1898916"/>
            <a:ext cx="3830933" cy="2623701"/>
            <a:chOff x="2465225" y="1593620"/>
            <a:chExt cx="4047900" cy="2850300"/>
          </a:xfrm>
        </p:grpSpPr>
        <p:sp>
          <p:nvSpPr>
            <p:cNvPr id="430" name="Google Shape;430;p31"/>
            <p:cNvSpPr/>
            <p:nvPr/>
          </p:nvSpPr>
          <p:spPr>
            <a:xfrm>
              <a:off x="2465225" y="1593620"/>
              <a:ext cx="4047900" cy="2850300"/>
            </a:xfrm>
            <a:prstGeom prst="roundRect">
              <a:avLst>
                <a:gd fmla="val 4227" name="adj"/>
              </a:avLst>
            </a:prstGeom>
            <a:solidFill>
              <a:srgbClr val="1E1E1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1" name="Google Shape;43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91048" y="1735487"/>
              <a:ext cx="3804350" cy="2606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" name="Google Shape;432;p31"/>
          <p:cNvSpPr txBox="1"/>
          <p:nvPr/>
        </p:nvSpPr>
        <p:spPr>
          <a:xfrm>
            <a:off x="5574250" y="3226125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31"/>
          <p:cNvSpPr/>
          <p:nvPr/>
        </p:nvSpPr>
        <p:spPr>
          <a:xfrm>
            <a:off x="5737750" y="3907325"/>
            <a:ext cx="2242800" cy="61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23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1"/>
          <p:cNvSpPr txBox="1"/>
          <p:nvPr/>
        </p:nvSpPr>
        <p:spPr>
          <a:xfrm>
            <a:off x="5999650" y="3991775"/>
            <a:ext cx="171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sng" cap="none" strike="noStrike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Exemplo</a:t>
            </a:r>
            <a:endParaRPr b="0" i="0" sz="1700" u="sng" cap="none" strike="noStrike">
              <a:solidFill>
                <a:srgbClr val="323B3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Crie uma função que: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Recebe 2 números (chamaremos de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num1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num2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Compara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esses números entre si: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Retorna mensagens dizendo se o primeiro número é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{maior/menor/igual}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ao segundo número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Depois, chame a função com números que foram inseridos pelo usuário através do prompt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32"/>
          <p:cNvSpPr txBox="1"/>
          <p:nvPr>
            <p:ph type="title"/>
          </p:nvPr>
        </p:nvSpPr>
        <p:spPr>
          <a:xfrm>
            <a:off x="311650" y="127450"/>
            <a:ext cx="7344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3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Vimos como a gente pode pedir para o computador realizar condições usando o JavaScript: 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Condicional simples (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Condicional composta (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Condicional aninhada (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if + else if + else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Switch Case</a:t>
            </a:r>
            <a:endParaRPr sz="4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Vamos dar uma olhada no código abaixo:</a:t>
            </a:r>
            <a:endParaRPr b="1" sz="2200"/>
          </a:p>
        </p:txBody>
      </p:sp>
      <p:sp>
        <p:nvSpPr>
          <p:cNvPr id="456" name="Google Shape;456;p35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Switch case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r>
              <a:rPr lang="pt-BR"/>
              <a:t> </a:t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>
            <a:off x="2199910" y="1766484"/>
            <a:ext cx="4034868" cy="3104051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671" y="1861796"/>
            <a:ext cx="3770040" cy="28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/>
          <p:nvPr/>
        </p:nvSpPr>
        <p:spPr>
          <a:xfrm>
            <a:off x="928698" y="1569537"/>
            <a:ext cx="4923000" cy="32838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00" y="1651350"/>
            <a:ext cx="4713725" cy="31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6"/>
          <p:cNvSpPr txBox="1"/>
          <p:nvPr>
            <p:ph idx="1" type="subTitle"/>
          </p:nvPr>
        </p:nvSpPr>
        <p:spPr>
          <a:xfrm>
            <a:off x="311700" y="951250"/>
            <a:ext cx="7832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Há uma maneira de </a:t>
            </a:r>
            <a:r>
              <a:rPr b="1" lang="pt-BR" sz="2000"/>
              <a:t>simplificar</a:t>
            </a:r>
            <a:r>
              <a:rPr lang="pt-BR" sz="2000"/>
              <a:t>: usando </a:t>
            </a:r>
            <a:r>
              <a:rPr b="1" lang="pt-BR" sz="2000"/>
              <a:t>switch</a:t>
            </a:r>
            <a:r>
              <a:rPr lang="pt-BR" sz="2000"/>
              <a:t> </a:t>
            </a:r>
            <a:r>
              <a:rPr b="1" lang="pt-BR" sz="2000"/>
              <a:t>case</a:t>
            </a:r>
            <a:endParaRPr sz="2000"/>
          </a:p>
        </p:txBody>
      </p:sp>
      <p:sp>
        <p:nvSpPr>
          <p:cNvPr id="466" name="Google Shape;466;p36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Switch case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r>
              <a:rPr lang="pt-BR"/>
              <a:t> </a:t>
            </a:r>
            <a:endParaRPr/>
          </a:p>
        </p:txBody>
      </p:sp>
      <p:sp>
        <p:nvSpPr>
          <p:cNvPr id="467" name="Google Shape;467;p36"/>
          <p:cNvSpPr txBox="1"/>
          <p:nvPr>
            <p:ph idx="1" type="subTitle"/>
          </p:nvPr>
        </p:nvSpPr>
        <p:spPr>
          <a:xfrm>
            <a:off x="6124675" y="2947450"/>
            <a:ext cx="20808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/>
              <a:t>Explicaremos melhor nos próximos slides!</a:t>
            </a:r>
            <a:endParaRPr sz="1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/>
          <p:nvPr/>
        </p:nvSpPr>
        <p:spPr>
          <a:xfrm>
            <a:off x="4491425" y="1249425"/>
            <a:ext cx="3838200" cy="32316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187" y="1622966"/>
            <a:ext cx="3674876" cy="247907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7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Antes, vamos comparar </a:t>
            </a:r>
            <a:r>
              <a:rPr lang="pt-BR" sz="3200">
                <a:solidFill>
                  <a:srgbClr val="FE7E02"/>
                </a:solidFill>
              </a:rPr>
              <a:t>🤔</a:t>
            </a:r>
            <a:r>
              <a:rPr lang="pt-BR" sz="2800"/>
              <a:t> </a:t>
            </a:r>
            <a:endParaRPr sz="2800"/>
          </a:p>
        </p:txBody>
      </p:sp>
      <p:sp>
        <p:nvSpPr>
          <p:cNvPr id="475" name="Google Shape;475;p37"/>
          <p:cNvSpPr/>
          <p:nvPr/>
        </p:nvSpPr>
        <p:spPr>
          <a:xfrm>
            <a:off x="419100" y="1249425"/>
            <a:ext cx="3675000" cy="32316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954" y="1348660"/>
            <a:ext cx="3433455" cy="300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Switch case  a estrutura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r>
              <a:rPr lang="pt-BR"/>
              <a:t> </a:t>
            </a:r>
            <a:endParaRPr/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11650" y="4218550"/>
            <a:ext cx="2670900" cy="449700"/>
            <a:chOff x="5579850" y="3623525"/>
            <a:chExt cx="2670900" cy="449700"/>
          </a:xfrm>
        </p:grpSpPr>
        <p:sp>
          <p:nvSpPr>
            <p:cNvPr id="483" name="Google Shape;483;p38"/>
            <p:cNvSpPr/>
            <p:nvPr/>
          </p:nvSpPr>
          <p:spPr>
            <a:xfrm>
              <a:off x="5579850" y="3623525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8"/>
            <p:cNvSpPr txBox="1"/>
            <p:nvPr/>
          </p:nvSpPr>
          <p:spPr>
            <a:xfrm>
              <a:off x="5996400" y="3648275"/>
              <a:ext cx="183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Default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11650" y="2446075"/>
            <a:ext cx="2670900" cy="449700"/>
            <a:chOff x="5579850" y="1851050"/>
            <a:chExt cx="2670900" cy="449700"/>
          </a:xfrm>
        </p:grpSpPr>
        <p:sp>
          <p:nvSpPr>
            <p:cNvPr id="486" name="Google Shape;486;p38"/>
            <p:cNvSpPr/>
            <p:nvPr/>
          </p:nvSpPr>
          <p:spPr>
            <a:xfrm>
              <a:off x="5579850" y="1851050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8"/>
            <p:cNvSpPr txBox="1"/>
            <p:nvPr/>
          </p:nvSpPr>
          <p:spPr>
            <a:xfrm>
              <a:off x="6029400" y="1875800"/>
              <a:ext cx="183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Caso 1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11650" y="3219925"/>
            <a:ext cx="2670900" cy="449700"/>
            <a:chOff x="5579850" y="2624900"/>
            <a:chExt cx="2670900" cy="449700"/>
          </a:xfrm>
        </p:grpSpPr>
        <p:sp>
          <p:nvSpPr>
            <p:cNvPr id="489" name="Google Shape;489;p38"/>
            <p:cNvSpPr/>
            <p:nvPr/>
          </p:nvSpPr>
          <p:spPr>
            <a:xfrm>
              <a:off x="5579850" y="2624900"/>
              <a:ext cx="2670900" cy="449700"/>
            </a:xfrm>
            <a:prstGeom prst="rect">
              <a:avLst/>
            </a:prstGeom>
            <a:solidFill>
              <a:srgbClr val="F9B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8"/>
            <p:cNvSpPr txBox="1"/>
            <p:nvPr/>
          </p:nvSpPr>
          <p:spPr>
            <a:xfrm>
              <a:off x="5996400" y="2649650"/>
              <a:ext cx="183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Caso 2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139850" y="4218550"/>
            <a:ext cx="2670900" cy="449700"/>
            <a:chOff x="5579850" y="3623525"/>
            <a:chExt cx="2670900" cy="449700"/>
          </a:xfrm>
        </p:grpSpPr>
        <p:sp>
          <p:nvSpPr>
            <p:cNvPr id="492" name="Google Shape;492;p38"/>
            <p:cNvSpPr/>
            <p:nvPr/>
          </p:nvSpPr>
          <p:spPr>
            <a:xfrm>
              <a:off x="5579850" y="3623525"/>
              <a:ext cx="2670900" cy="449700"/>
            </a:xfrm>
            <a:prstGeom prst="rect">
              <a:avLst/>
            </a:prstGeom>
            <a:solidFill>
              <a:srgbClr val="A8B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8"/>
            <p:cNvSpPr txBox="1"/>
            <p:nvPr/>
          </p:nvSpPr>
          <p:spPr>
            <a:xfrm>
              <a:off x="5881350" y="3648275"/>
              <a:ext cx="2067900" cy="400200"/>
            </a:xfrm>
            <a:prstGeom prst="rect">
              <a:avLst/>
            </a:prstGeom>
            <a:solidFill>
              <a:srgbClr val="A8BBC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Bloco de código 3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139850" y="2446075"/>
            <a:ext cx="2670900" cy="449700"/>
            <a:chOff x="5579850" y="1851050"/>
            <a:chExt cx="2670900" cy="449700"/>
          </a:xfrm>
        </p:grpSpPr>
        <p:sp>
          <p:nvSpPr>
            <p:cNvPr id="495" name="Google Shape;495;p38"/>
            <p:cNvSpPr/>
            <p:nvPr/>
          </p:nvSpPr>
          <p:spPr>
            <a:xfrm>
              <a:off x="5579850" y="1851050"/>
              <a:ext cx="2670900" cy="449700"/>
            </a:xfrm>
            <a:prstGeom prst="rect">
              <a:avLst/>
            </a:prstGeom>
            <a:solidFill>
              <a:srgbClr val="A8B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8"/>
            <p:cNvSpPr txBox="1"/>
            <p:nvPr/>
          </p:nvSpPr>
          <p:spPr>
            <a:xfrm>
              <a:off x="6029400" y="1875800"/>
              <a:ext cx="1837800" cy="400200"/>
            </a:xfrm>
            <a:prstGeom prst="rect">
              <a:avLst/>
            </a:prstGeom>
            <a:solidFill>
              <a:srgbClr val="A8BBC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Bloco de código 1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139850" y="3219925"/>
            <a:ext cx="2670900" cy="449700"/>
            <a:chOff x="5579850" y="2624900"/>
            <a:chExt cx="2670900" cy="449700"/>
          </a:xfrm>
        </p:grpSpPr>
        <p:sp>
          <p:nvSpPr>
            <p:cNvPr id="498" name="Google Shape;498;p38"/>
            <p:cNvSpPr/>
            <p:nvPr/>
          </p:nvSpPr>
          <p:spPr>
            <a:xfrm>
              <a:off x="5579850" y="2624900"/>
              <a:ext cx="2670900" cy="449700"/>
            </a:xfrm>
            <a:prstGeom prst="rect">
              <a:avLst/>
            </a:prstGeom>
            <a:solidFill>
              <a:srgbClr val="A8B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8"/>
            <p:cNvSpPr txBox="1"/>
            <p:nvPr/>
          </p:nvSpPr>
          <p:spPr>
            <a:xfrm>
              <a:off x="5996400" y="2649650"/>
              <a:ext cx="1837800" cy="400200"/>
            </a:xfrm>
            <a:prstGeom prst="rect">
              <a:avLst/>
            </a:prstGeom>
            <a:solidFill>
              <a:srgbClr val="A8BBC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rgbClr val="323B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Bloco de código 2 </a:t>
              </a:r>
              <a:endParaRPr b="1" i="0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00" name="Google Shape;500;p38"/>
          <p:cNvSpPr/>
          <p:nvPr/>
        </p:nvSpPr>
        <p:spPr>
          <a:xfrm>
            <a:off x="751750" y="1103650"/>
            <a:ext cx="1790700" cy="8196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38"/>
          <p:cNvCxnSpPr>
            <a:stCxn id="486" idx="3"/>
            <a:endCxn id="495" idx="1"/>
          </p:cNvCxnSpPr>
          <p:nvPr/>
        </p:nvCxnSpPr>
        <p:spPr>
          <a:xfrm>
            <a:off x="2982550" y="2670925"/>
            <a:ext cx="115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p38"/>
          <p:cNvCxnSpPr>
            <a:stCxn id="489" idx="3"/>
            <a:endCxn id="498" idx="1"/>
          </p:cNvCxnSpPr>
          <p:nvPr/>
        </p:nvCxnSpPr>
        <p:spPr>
          <a:xfrm>
            <a:off x="2982550" y="3444775"/>
            <a:ext cx="115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38"/>
          <p:cNvCxnSpPr>
            <a:stCxn id="483" idx="3"/>
            <a:endCxn id="492" idx="1"/>
          </p:cNvCxnSpPr>
          <p:nvPr/>
        </p:nvCxnSpPr>
        <p:spPr>
          <a:xfrm>
            <a:off x="2982550" y="4443400"/>
            <a:ext cx="115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4" name="Google Shape;504;p38"/>
          <p:cNvCxnSpPr>
            <a:stCxn id="500" idx="2"/>
            <a:endCxn id="486" idx="0"/>
          </p:cNvCxnSpPr>
          <p:nvPr/>
        </p:nvCxnSpPr>
        <p:spPr>
          <a:xfrm>
            <a:off x="1647100" y="1923250"/>
            <a:ext cx="0" cy="52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p38"/>
          <p:cNvCxnSpPr/>
          <p:nvPr/>
        </p:nvCxnSpPr>
        <p:spPr>
          <a:xfrm>
            <a:off x="1640825" y="2809450"/>
            <a:ext cx="0" cy="52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38"/>
          <p:cNvCxnSpPr/>
          <p:nvPr/>
        </p:nvCxnSpPr>
        <p:spPr>
          <a:xfrm>
            <a:off x="1640825" y="3669625"/>
            <a:ext cx="0" cy="52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7" name="Google Shape;507;p38"/>
          <p:cNvCxnSpPr/>
          <p:nvPr/>
        </p:nvCxnSpPr>
        <p:spPr>
          <a:xfrm>
            <a:off x="6810750" y="2558538"/>
            <a:ext cx="115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8" name="Google Shape;508;p38"/>
          <p:cNvCxnSpPr/>
          <p:nvPr/>
        </p:nvCxnSpPr>
        <p:spPr>
          <a:xfrm>
            <a:off x="6810750" y="3332388"/>
            <a:ext cx="115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9" name="Google Shape;509;p38"/>
          <p:cNvCxnSpPr/>
          <p:nvPr/>
        </p:nvCxnSpPr>
        <p:spPr>
          <a:xfrm>
            <a:off x="6810750" y="4331013"/>
            <a:ext cx="115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0" name="Google Shape;510;p38"/>
          <p:cNvSpPr/>
          <p:nvPr/>
        </p:nvSpPr>
        <p:spPr>
          <a:xfrm>
            <a:off x="8077950" y="2558550"/>
            <a:ext cx="330600" cy="222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751750" y="1313350"/>
            <a:ext cx="1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Switch 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38"/>
          <p:cNvSpPr txBox="1"/>
          <p:nvPr/>
        </p:nvSpPr>
        <p:spPr>
          <a:xfrm>
            <a:off x="3260750" y="2012613"/>
            <a:ext cx="6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✅</a:t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3260750" y="2796238"/>
            <a:ext cx="6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✅</a:t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38"/>
          <p:cNvSpPr txBox="1"/>
          <p:nvPr/>
        </p:nvSpPr>
        <p:spPr>
          <a:xfrm>
            <a:off x="3260750" y="3682475"/>
            <a:ext cx="6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✅</a:t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/>
          <p:nvPr/>
        </p:nvSpPr>
        <p:spPr>
          <a:xfrm>
            <a:off x="506148" y="1623187"/>
            <a:ext cx="4923000" cy="32838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50" y="1705000"/>
            <a:ext cx="4713725" cy="31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9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Há uma maneira de </a:t>
            </a:r>
            <a:r>
              <a:rPr b="1" lang="pt-BR" sz="2000"/>
              <a:t>simplificar</a:t>
            </a:r>
            <a:r>
              <a:rPr lang="pt-BR" sz="2000"/>
              <a:t>: usando </a:t>
            </a:r>
            <a:r>
              <a:rPr b="1" lang="pt-BR" sz="2000"/>
              <a:t>switch</a:t>
            </a:r>
            <a:r>
              <a:rPr lang="pt-BR" sz="2000"/>
              <a:t> </a:t>
            </a:r>
            <a:r>
              <a:rPr b="1" lang="pt-BR" sz="2000"/>
              <a:t>case</a:t>
            </a:r>
            <a:endParaRPr sz="2000"/>
          </a:p>
        </p:txBody>
      </p:sp>
      <p:sp>
        <p:nvSpPr>
          <p:cNvPr id="522" name="Google Shape;522;p3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Switch case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r>
              <a:rPr lang="pt-BR"/>
              <a:t> </a:t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>
            <a:off x="1425900" y="2150100"/>
            <a:ext cx="11694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9"/>
          <p:cNvSpPr txBox="1"/>
          <p:nvPr/>
        </p:nvSpPr>
        <p:spPr>
          <a:xfrm>
            <a:off x="5709650" y="1961350"/>
            <a:ext cx="29433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Os </a:t>
            </a:r>
            <a:r>
              <a:rPr b="1" i="0" lang="pt-BR" sz="20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cases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indicam as condições. 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Se o valor da variável for </a:t>
            </a:r>
            <a:r>
              <a:rPr b="1" i="0" lang="pt-BR" sz="2000" u="sng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igual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ao que está no case, o código de dentro será executado 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1425900" y="2763250"/>
            <a:ext cx="9342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1425900" y="3376400"/>
            <a:ext cx="15456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39"/>
          <p:cNvCxnSpPr>
            <a:endCxn id="523" idx="3"/>
          </p:cNvCxnSpPr>
          <p:nvPr/>
        </p:nvCxnSpPr>
        <p:spPr>
          <a:xfrm rot="10800000">
            <a:off x="2595300" y="2245200"/>
            <a:ext cx="2868000" cy="339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8" name="Google Shape;528;p39"/>
          <p:cNvCxnSpPr>
            <a:endCxn id="525" idx="3"/>
          </p:cNvCxnSpPr>
          <p:nvPr/>
        </p:nvCxnSpPr>
        <p:spPr>
          <a:xfrm flipH="1">
            <a:off x="2360100" y="2594350"/>
            <a:ext cx="3075000" cy="26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9" name="Google Shape;529;p39"/>
          <p:cNvCxnSpPr>
            <a:endCxn id="526" idx="3"/>
          </p:cNvCxnSpPr>
          <p:nvPr/>
        </p:nvCxnSpPr>
        <p:spPr>
          <a:xfrm flipH="1">
            <a:off x="2971500" y="2594300"/>
            <a:ext cx="2491800" cy="877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Comparadores </a:t>
            </a:r>
            <a:r>
              <a:rPr lang="pt-BR" sz="2200"/>
              <a:t>s</a:t>
            </a:r>
            <a:r>
              <a:rPr lang="pt-BR" sz="2200">
                <a:solidFill>
                  <a:srgbClr val="46535B"/>
                </a:solidFill>
              </a:rPr>
              <a:t>ão operadores que permitem </a:t>
            </a:r>
            <a:r>
              <a:rPr b="1" lang="pt-BR" sz="2200">
                <a:solidFill>
                  <a:srgbClr val="46535B"/>
                </a:solidFill>
              </a:rPr>
              <a:t>comparar</a:t>
            </a:r>
            <a:r>
              <a:rPr lang="pt-BR" sz="2200">
                <a:solidFill>
                  <a:srgbClr val="46535B"/>
                </a:solidFill>
              </a:rPr>
              <a:t> duas variáveis entre si</a:t>
            </a:r>
            <a:br>
              <a:rPr lang="pt-BR" sz="2200">
                <a:solidFill>
                  <a:srgbClr val="46535B"/>
                </a:solidFill>
              </a:rPr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O resultado destes operadores é sempre um </a:t>
            </a:r>
            <a:r>
              <a:rPr b="1" lang="pt-BR" sz="2200">
                <a:solidFill>
                  <a:srgbClr val="46535B"/>
                </a:solidFill>
              </a:rPr>
              <a:t>booleano </a:t>
            </a:r>
            <a:br>
              <a:rPr b="1" lang="pt-BR" sz="2200">
                <a:solidFill>
                  <a:srgbClr val="46535B"/>
                </a:solidFill>
              </a:rPr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>
                <a:solidFill>
                  <a:srgbClr val="46535B"/>
                </a:solidFill>
              </a:rPr>
              <a:t>Quando a comparação for </a:t>
            </a:r>
            <a:r>
              <a:rPr b="1" lang="pt-BR" sz="2200">
                <a:solidFill>
                  <a:srgbClr val="46535B"/>
                </a:solidFill>
              </a:rPr>
              <a:t>correta</a:t>
            </a:r>
            <a:r>
              <a:rPr lang="pt-BR" sz="2200">
                <a:solidFill>
                  <a:srgbClr val="46535B"/>
                </a:solidFill>
              </a:rPr>
              <a:t>, o resultado é </a:t>
            </a:r>
            <a:r>
              <a:rPr b="1" lang="pt-BR" sz="2200">
                <a:solidFill>
                  <a:srgbClr val="46535B"/>
                </a:solidFill>
              </a:rPr>
              <a:t>true</a:t>
            </a:r>
            <a:r>
              <a:rPr lang="pt-BR" sz="2200">
                <a:solidFill>
                  <a:srgbClr val="46535B"/>
                </a:solidFill>
              </a:rPr>
              <a:t>. Caso </a:t>
            </a:r>
            <a:r>
              <a:rPr b="1" lang="pt-BR" sz="2200">
                <a:solidFill>
                  <a:srgbClr val="46535B"/>
                </a:solidFill>
              </a:rPr>
              <a:t>contrário</a:t>
            </a:r>
            <a:r>
              <a:rPr lang="pt-BR" sz="2200">
                <a:solidFill>
                  <a:srgbClr val="46535B"/>
                </a:solidFill>
              </a:rPr>
              <a:t>, </a:t>
            </a:r>
            <a:r>
              <a:rPr b="1" lang="pt-BR" sz="2200">
                <a:solidFill>
                  <a:srgbClr val="46535B"/>
                </a:solidFill>
              </a:rPr>
              <a:t>false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138" name="Google Shape;138;p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Relembrando Comparadores </a:t>
            </a:r>
            <a:r>
              <a:rPr lang="pt-BR" sz="3400">
                <a:solidFill>
                  <a:srgbClr val="FE7E02"/>
                </a:solidFill>
              </a:rPr>
              <a:t>🧮</a:t>
            </a:r>
            <a:r>
              <a:rPr lang="pt-BR"/>
              <a:t>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0"/>
          <p:cNvSpPr/>
          <p:nvPr/>
        </p:nvSpPr>
        <p:spPr>
          <a:xfrm>
            <a:off x="506148" y="1623187"/>
            <a:ext cx="4923000" cy="32838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Google Shape;5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50" y="1705000"/>
            <a:ext cx="4713725" cy="31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0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ontserrat"/>
              <a:buChar char="●"/>
            </a:pPr>
            <a:r>
              <a:rPr lang="pt-BR" sz="2000">
                <a:solidFill>
                  <a:srgbClr val="B7B7B7"/>
                </a:solidFill>
              </a:rPr>
              <a:t>Há uma maneira de </a:t>
            </a:r>
            <a:r>
              <a:rPr b="1" lang="pt-BR" sz="2000">
                <a:solidFill>
                  <a:srgbClr val="B7B7B7"/>
                </a:solidFill>
              </a:rPr>
              <a:t>simplificar</a:t>
            </a:r>
            <a:r>
              <a:rPr lang="pt-BR" sz="2000">
                <a:solidFill>
                  <a:srgbClr val="B7B7B7"/>
                </a:solidFill>
              </a:rPr>
              <a:t>: usando </a:t>
            </a:r>
            <a:r>
              <a:rPr b="1" lang="pt-BR" sz="2000">
                <a:solidFill>
                  <a:srgbClr val="B7B7B7"/>
                </a:solidFill>
              </a:rPr>
              <a:t>switch</a:t>
            </a:r>
            <a:r>
              <a:rPr lang="pt-BR" sz="2000">
                <a:solidFill>
                  <a:srgbClr val="B7B7B7"/>
                </a:solidFill>
              </a:rPr>
              <a:t> </a:t>
            </a:r>
            <a:r>
              <a:rPr b="1" lang="pt-BR" sz="2000">
                <a:solidFill>
                  <a:srgbClr val="B7B7B7"/>
                </a:solidFill>
              </a:rPr>
              <a:t>case</a:t>
            </a:r>
            <a:endParaRPr sz="2000">
              <a:solidFill>
                <a:srgbClr val="B7B7B7"/>
              </a:solidFill>
            </a:endParaRPr>
          </a:p>
        </p:txBody>
      </p:sp>
      <p:sp>
        <p:nvSpPr>
          <p:cNvPr id="537" name="Google Shape;537;p40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Switch case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r>
              <a:rPr lang="pt-BR"/>
              <a:t> </a:t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1425900" y="2150100"/>
            <a:ext cx="11694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0"/>
          <p:cNvSpPr txBox="1"/>
          <p:nvPr/>
        </p:nvSpPr>
        <p:spPr>
          <a:xfrm>
            <a:off x="5709650" y="1961350"/>
            <a:ext cx="29433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Os </a:t>
            </a:r>
            <a:r>
              <a:rPr b="1" i="0" lang="pt-BR" sz="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cases</a:t>
            </a:r>
            <a:r>
              <a:rPr b="0" i="0" lang="pt-BR" sz="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 indicam as condições. </a:t>
            </a:r>
            <a:br>
              <a:rPr b="0" i="0" lang="pt-BR" sz="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Se a variável for </a:t>
            </a:r>
            <a:r>
              <a:rPr b="1" i="0" lang="pt-BR" sz="2000" u="sng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igual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pt-BR" sz="2000" u="none" cap="none" strike="noStrik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ao que está no case, o código de dentro será executado </a:t>
            </a:r>
            <a:endParaRPr b="0" i="0" sz="20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40"/>
          <p:cNvSpPr/>
          <p:nvPr/>
        </p:nvSpPr>
        <p:spPr>
          <a:xfrm>
            <a:off x="1425900" y="2763250"/>
            <a:ext cx="9342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0"/>
          <p:cNvSpPr/>
          <p:nvPr/>
        </p:nvSpPr>
        <p:spPr>
          <a:xfrm>
            <a:off x="1425900" y="3376400"/>
            <a:ext cx="15456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Google Shape;542;p40"/>
          <p:cNvCxnSpPr>
            <a:endCxn id="538" idx="3"/>
          </p:cNvCxnSpPr>
          <p:nvPr/>
        </p:nvCxnSpPr>
        <p:spPr>
          <a:xfrm rot="10800000">
            <a:off x="2595300" y="2245200"/>
            <a:ext cx="2868000" cy="339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3" name="Google Shape;543;p40"/>
          <p:cNvCxnSpPr>
            <a:endCxn id="540" idx="3"/>
          </p:cNvCxnSpPr>
          <p:nvPr/>
        </p:nvCxnSpPr>
        <p:spPr>
          <a:xfrm flipH="1">
            <a:off x="2360100" y="2594350"/>
            <a:ext cx="3075000" cy="26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4" name="Google Shape;544;p40"/>
          <p:cNvCxnSpPr>
            <a:endCxn id="541" idx="3"/>
          </p:cNvCxnSpPr>
          <p:nvPr/>
        </p:nvCxnSpPr>
        <p:spPr>
          <a:xfrm flipH="1">
            <a:off x="2971500" y="2594300"/>
            <a:ext cx="2491800" cy="877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545" name="Google Shape;54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14" y="1550637"/>
            <a:ext cx="5153025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0"/>
          <p:cNvSpPr/>
          <p:nvPr/>
        </p:nvSpPr>
        <p:spPr>
          <a:xfrm>
            <a:off x="7734950" y="1961350"/>
            <a:ext cx="798300" cy="111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0"/>
          <p:cNvSpPr/>
          <p:nvPr/>
        </p:nvSpPr>
        <p:spPr>
          <a:xfrm rot="10800000">
            <a:off x="7734950" y="3566600"/>
            <a:ext cx="798300" cy="111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0"/>
          <p:cNvSpPr/>
          <p:nvPr/>
        </p:nvSpPr>
        <p:spPr>
          <a:xfrm rot="-5400000">
            <a:off x="6714800" y="2727375"/>
            <a:ext cx="798300" cy="111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7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1"/>
          <p:cNvSpPr/>
          <p:nvPr/>
        </p:nvSpPr>
        <p:spPr>
          <a:xfrm>
            <a:off x="506148" y="1623187"/>
            <a:ext cx="4923000" cy="32838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50" y="1705000"/>
            <a:ext cx="4713725" cy="31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1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Há uma maneira de </a:t>
            </a:r>
            <a:r>
              <a:rPr b="1" lang="pt-BR" sz="2000"/>
              <a:t>simplificar</a:t>
            </a:r>
            <a:r>
              <a:rPr lang="pt-BR" sz="2000"/>
              <a:t>: usando </a:t>
            </a:r>
            <a:r>
              <a:rPr b="1" lang="pt-BR" sz="2000"/>
              <a:t>switch</a:t>
            </a:r>
            <a:r>
              <a:rPr lang="pt-BR" sz="2000"/>
              <a:t> </a:t>
            </a:r>
            <a:r>
              <a:rPr b="1" lang="pt-BR" sz="2000"/>
              <a:t>case</a:t>
            </a:r>
            <a:endParaRPr sz="2000"/>
          </a:p>
        </p:txBody>
      </p:sp>
      <p:sp>
        <p:nvSpPr>
          <p:cNvPr id="556" name="Google Shape;556;p41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Switch case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r>
              <a:rPr lang="pt-BR"/>
              <a:t> </a:t>
            </a:r>
            <a:endParaRPr/>
          </a:p>
        </p:txBody>
      </p:sp>
      <p:sp>
        <p:nvSpPr>
          <p:cNvPr id="557" name="Google Shape;557;p41"/>
          <p:cNvSpPr/>
          <p:nvPr/>
        </p:nvSpPr>
        <p:spPr>
          <a:xfrm>
            <a:off x="1369451" y="3993100"/>
            <a:ext cx="8214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 txBox="1"/>
          <p:nvPr/>
        </p:nvSpPr>
        <p:spPr>
          <a:xfrm>
            <a:off x="5785850" y="1709425"/>
            <a:ext cx="29433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Conseguimos colocar um caso padrão chamado </a:t>
            </a:r>
            <a:r>
              <a:rPr b="1" i="0" lang="pt-BR" sz="19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default</a:t>
            </a:r>
            <a:r>
              <a:rPr b="0" i="0" lang="pt-BR" sz="19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0" i="0" lang="pt-BR" sz="19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O código dentro dele será executado se o valor da variável</a:t>
            </a:r>
            <a:r>
              <a:rPr b="1" i="0" lang="pt-BR" sz="19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 não bater com as opções</a:t>
            </a: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dos </a:t>
            </a:r>
            <a:r>
              <a:rPr b="1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cases</a:t>
            </a: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0" i="0" sz="1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9" name="Google Shape;559;p41"/>
          <p:cNvCxnSpPr>
            <a:stCxn id="557" idx="3"/>
          </p:cNvCxnSpPr>
          <p:nvPr/>
        </p:nvCxnSpPr>
        <p:spPr>
          <a:xfrm flipH="1" rot="10800000">
            <a:off x="2190851" y="2345200"/>
            <a:ext cx="3593100" cy="1743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/>
          <p:nvPr/>
        </p:nvSpPr>
        <p:spPr>
          <a:xfrm>
            <a:off x="506148" y="1623187"/>
            <a:ext cx="4923000" cy="3283800"/>
          </a:xfrm>
          <a:prstGeom prst="roundRect">
            <a:avLst>
              <a:gd fmla="val 4227" name="adj"/>
            </a:avLst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Google Shape;5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50" y="1705000"/>
            <a:ext cx="4713725" cy="31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2"/>
          <p:cNvSpPr txBox="1"/>
          <p:nvPr>
            <p:ph idx="1" type="subTitle"/>
          </p:nvPr>
        </p:nvSpPr>
        <p:spPr>
          <a:xfrm>
            <a:off x="311700" y="1103650"/>
            <a:ext cx="7832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Há uma maneira de </a:t>
            </a:r>
            <a:r>
              <a:rPr b="1" lang="pt-BR" sz="2000"/>
              <a:t>simplificar</a:t>
            </a:r>
            <a:r>
              <a:rPr lang="pt-BR" sz="2000"/>
              <a:t>: usando </a:t>
            </a:r>
            <a:r>
              <a:rPr b="1" lang="pt-BR" sz="2000"/>
              <a:t>switch</a:t>
            </a:r>
            <a:r>
              <a:rPr lang="pt-BR" sz="2000"/>
              <a:t> </a:t>
            </a:r>
            <a:r>
              <a:rPr b="1" lang="pt-BR" sz="2000"/>
              <a:t>case</a:t>
            </a:r>
            <a:endParaRPr sz="2000"/>
          </a:p>
        </p:txBody>
      </p:sp>
      <p:sp>
        <p:nvSpPr>
          <p:cNvPr id="567" name="Google Shape;567;p4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Switch case </a:t>
            </a:r>
            <a:r>
              <a:rPr lang="pt-BR" sz="3400">
                <a:solidFill>
                  <a:srgbClr val="FE7E02"/>
                </a:solidFill>
              </a:rPr>
              <a:t>🤔</a:t>
            </a:r>
            <a:r>
              <a:rPr lang="pt-BR"/>
              <a:t> </a:t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>
            <a:off x="1717553" y="2563647"/>
            <a:ext cx="5298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2"/>
          <p:cNvSpPr txBox="1"/>
          <p:nvPr/>
        </p:nvSpPr>
        <p:spPr>
          <a:xfrm>
            <a:off x="5576150" y="1705000"/>
            <a:ext cx="29433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b="0" i="0" lang="pt-BR" sz="18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é a palavra que faz com que a execução do código saia do bloco em questão. Caso não exista o break, o código continuará executando</a:t>
            </a:r>
            <a:endParaRPr b="0" i="0" sz="18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42"/>
          <p:cNvSpPr/>
          <p:nvPr/>
        </p:nvSpPr>
        <p:spPr>
          <a:xfrm>
            <a:off x="1722197" y="3176797"/>
            <a:ext cx="5298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2"/>
          <p:cNvSpPr/>
          <p:nvPr/>
        </p:nvSpPr>
        <p:spPr>
          <a:xfrm>
            <a:off x="1722197" y="3780544"/>
            <a:ext cx="5298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42"/>
          <p:cNvCxnSpPr>
            <a:endCxn id="568" idx="3"/>
          </p:cNvCxnSpPr>
          <p:nvPr/>
        </p:nvCxnSpPr>
        <p:spPr>
          <a:xfrm flipH="1">
            <a:off x="2247353" y="2472147"/>
            <a:ext cx="3328800" cy="186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3" name="Google Shape;573;p42"/>
          <p:cNvSpPr/>
          <p:nvPr/>
        </p:nvSpPr>
        <p:spPr>
          <a:xfrm>
            <a:off x="1722197" y="4403103"/>
            <a:ext cx="529800" cy="190200"/>
          </a:xfrm>
          <a:prstGeom prst="rect">
            <a:avLst/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42"/>
          <p:cNvCxnSpPr>
            <a:endCxn id="570" idx="3"/>
          </p:cNvCxnSpPr>
          <p:nvPr/>
        </p:nvCxnSpPr>
        <p:spPr>
          <a:xfrm flipH="1">
            <a:off x="2251997" y="2481397"/>
            <a:ext cx="3295800" cy="79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5" name="Google Shape;575;p42"/>
          <p:cNvCxnSpPr>
            <a:endCxn id="571" idx="3"/>
          </p:cNvCxnSpPr>
          <p:nvPr/>
        </p:nvCxnSpPr>
        <p:spPr>
          <a:xfrm flipH="1">
            <a:off x="2251997" y="2481544"/>
            <a:ext cx="3305100" cy="1394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6" name="Google Shape;576;p42"/>
          <p:cNvCxnSpPr>
            <a:endCxn id="573" idx="3"/>
          </p:cNvCxnSpPr>
          <p:nvPr/>
        </p:nvCxnSpPr>
        <p:spPr>
          <a:xfrm flipH="1">
            <a:off x="2251997" y="2490903"/>
            <a:ext cx="33051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E7E0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7" name="Google Shape;577;p42"/>
          <p:cNvSpPr txBox="1"/>
          <p:nvPr/>
        </p:nvSpPr>
        <p:spPr>
          <a:xfrm>
            <a:off x="5762900" y="3834650"/>
            <a:ext cx="2569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Vamos ver na prática! </a:t>
            </a:r>
            <a:r>
              <a:rPr b="1" i="0" lang="pt-BR" sz="2000" u="none" cap="none" strike="noStrike">
                <a:solidFill>
                  <a:srgbClr val="323B3F"/>
                </a:solidFill>
                <a:latin typeface="Montserrat"/>
                <a:ea typeface="Montserrat"/>
                <a:cs typeface="Montserrat"/>
                <a:sym typeface="Montserrat"/>
              </a:rPr>
              <a:t>🔬</a:t>
            </a:r>
            <a:endParaRPr b="1" i="0" sz="2000" u="none" cap="none" strike="noStrike">
              <a:solidFill>
                <a:srgbClr val="323B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"/>
          <p:cNvSpPr txBox="1"/>
          <p:nvPr>
            <p:ph type="title"/>
          </p:nvPr>
        </p:nvSpPr>
        <p:spPr>
          <a:xfrm>
            <a:off x="414525" y="111150"/>
            <a:ext cx="39387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4</a:t>
            </a:r>
            <a:endParaRPr sz="3000">
              <a:solidFill>
                <a:srgbClr val="46535B"/>
              </a:solidFill>
            </a:endParaRPr>
          </a:p>
        </p:txBody>
      </p:sp>
      <p:sp>
        <p:nvSpPr>
          <p:cNvPr id="583" name="Google Shape;583;p43"/>
          <p:cNvSpPr txBox="1"/>
          <p:nvPr>
            <p:ph idx="2" type="subTitle"/>
          </p:nvPr>
        </p:nvSpPr>
        <p:spPr>
          <a:xfrm>
            <a:off x="288200" y="1052400"/>
            <a:ext cx="46347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Escreva um programa que receba o Pokémon inicial escolhido pela pessoa e imprima no console o seu tipo:</a:t>
            </a:r>
            <a:br>
              <a:rPr lang="pt-BR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Bulbasauro (Planta e Veneno)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Charmander (Fogo)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Squirtle (Água)</a:t>
            </a:r>
            <a:endParaRPr sz="2000"/>
          </a:p>
        </p:txBody>
      </p:sp>
      <p:pic>
        <p:nvPicPr>
          <p:cNvPr id="584" name="Google Shape;5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8413" y="1276644"/>
            <a:ext cx="2885050" cy="2706175"/>
          </a:xfrm>
          <a:prstGeom prst="rect">
            <a:avLst/>
          </a:prstGeom>
          <a:noFill/>
          <a:ln cap="flat" cmpd="sng" w="38100">
            <a:solidFill>
              <a:srgbClr val="46535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/>
        </p:nvSpPr>
        <p:spPr>
          <a:xfrm>
            <a:off x="2813925" y="256650"/>
            <a:ext cx="6018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Fixação</a:t>
            </a:r>
            <a:endParaRPr b="1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Podemos realizar condições usando no JavaScript o </a:t>
            </a:r>
            <a:r>
              <a:rPr b="1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if + else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. Além disso, podemos usar o </a:t>
            </a:r>
            <a:r>
              <a:rPr b="1" i="0" lang="pt-BR" sz="20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case.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Switch case </a:t>
            </a:r>
            <a:r>
              <a:rPr b="1" i="0" lang="pt-BR" sz="19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evita códigos verbosos</a:t>
            </a:r>
            <a:endParaRPr b="0" i="0" sz="19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Só serve para </a:t>
            </a:r>
            <a:r>
              <a:rPr b="1" i="0" lang="pt-BR" sz="19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verificar casos de igualdade</a:t>
            </a:r>
            <a:endParaRPr b="0" i="0" sz="19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Permite executar bloco de código diferente baseado em </a:t>
            </a:r>
            <a:r>
              <a:rPr b="1" i="0" lang="pt-BR" sz="19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cada opção</a:t>
            </a:r>
            <a:endParaRPr b="0" i="0" sz="19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1900"/>
              <a:buFont typeface="Montserrat"/>
              <a:buChar char="●"/>
            </a:pPr>
            <a:r>
              <a:rPr b="1" i="0" lang="pt-BR" sz="19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b="0" i="0" lang="pt-BR" sz="19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 = Para a execução do código quando a </a:t>
            </a:r>
            <a:r>
              <a:rPr b="1" i="0" lang="pt-BR" sz="1900" u="none" cap="none" strike="noStrike">
                <a:solidFill>
                  <a:srgbClr val="FE7E02"/>
                </a:solidFill>
                <a:latin typeface="Montserrat"/>
                <a:ea typeface="Montserrat"/>
                <a:cs typeface="Montserrat"/>
                <a:sym typeface="Montserrat"/>
              </a:rPr>
              <a:t>condição é atendida</a:t>
            </a:r>
            <a:endParaRPr b="0" i="0" sz="22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535B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/>
          <p:nvPr>
            <p:ph type="title"/>
          </p:nvPr>
        </p:nvSpPr>
        <p:spPr>
          <a:xfrm>
            <a:off x="280675" y="222075"/>
            <a:ext cx="7324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300"/>
              <a:t>Escolhendo a casa em Hogwarts</a:t>
            </a:r>
            <a:endParaRPr sz="3300"/>
          </a:p>
        </p:txBody>
      </p:sp>
      <p:pic>
        <p:nvPicPr>
          <p:cNvPr id="595" name="Google Shape;59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25" y="1176075"/>
            <a:ext cx="6324175" cy="2630857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5"/>
          <p:cNvSpPr txBox="1"/>
          <p:nvPr/>
        </p:nvSpPr>
        <p:spPr>
          <a:xfrm>
            <a:off x="780826" y="3806925"/>
            <a:ext cx="3696300" cy="4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Agora, vamos usar o Switch Case  para o chapéu seletor escolher qual casa de Hogwarts algumas alunas vão!</a:t>
            </a:r>
            <a:endParaRPr b="0" i="0" sz="1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45"/>
          <p:cNvSpPr/>
          <p:nvPr/>
        </p:nvSpPr>
        <p:spPr>
          <a:xfrm>
            <a:off x="4735500" y="3861025"/>
            <a:ext cx="2242800" cy="61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23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5"/>
          <p:cNvSpPr txBox="1"/>
          <p:nvPr/>
        </p:nvSpPr>
        <p:spPr>
          <a:xfrm>
            <a:off x="4997400" y="3945475"/>
            <a:ext cx="171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sng" cap="none" strike="noStrike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4"/>
              </a:rPr>
              <a:t>Exemplo</a:t>
            </a:r>
            <a:endParaRPr b="0" i="0" sz="1700" u="sng" cap="none" strike="noStrike">
              <a:solidFill>
                <a:srgbClr val="323B3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100"/>
              <a:t>Condicionais e Operadores Lógicos</a:t>
            </a:r>
            <a:endParaRPr sz="3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7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Operadores lógicos</a:t>
            </a:r>
            <a:endParaRPr sz="4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8"/>
          <p:cNvSpPr txBox="1"/>
          <p:nvPr>
            <p:ph idx="1" type="subTitle"/>
          </p:nvPr>
        </p:nvSpPr>
        <p:spPr>
          <a:xfrm>
            <a:off x="83100" y="9512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1" lang="pt-BR" sz="800"/>
            </a:br>
            <a:endParaRPr sz="6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&amp;&amp; </a:t>
            </a:r>
            <a:r>
              <a:rPr lang="pt-BR" sz="2200">
                <a:solidFill>
                  <a:srgbClr val="46535B"/>
                </a:solidFill>
              </a:rPr>
              <a:t>: </a:t>
            </a:r>
            <a:r>
              <a:rPr i="1" lang="pt-BR" sz="1700">
                <a:solidFill>
                  <a:schemeClr val="dk1"/>
                </a:solidFill>
              </a:rPr>
              <a:t>AND</a:t>
            </a:r>
            <a:r>
              <a:rPr lang="pt-BR" sz="1700">
                <a:solidFill>
                  <a:schemeClr val="dk1"/>
                </a:solidFill>
              </a:rPr>
              <a:t> - verdadeiro se ambos os operandos forem verdadeiros</a:t>
            </a:r>
            <a:br>
              <a:rPr lang="pt-BR" sz="1700">
                <a:solidFill>
                  <a:schemeClr val="dk1"/>
                </a:solidFill>
              </a:rPr>
            </a:br>
            <a:endParaRPr sz="27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|| </a:t>
            </a:r>
            <a:r>
              <a:rPr lang="pt-BR" sz="2200">
                <a:solidFill>
                  <a:srgbClr val="46535B"/>
                </a:solidFill>
              </a:rPr>
              <a:t>: </a:t>
            </a:r>
            <a:r>
              <a:rPr i="1" lang="pt-BR" sz="1700">
                <a:solidFill>
                  <a:schemeClr val="dk1"/>
                </a:solidFill>
              </a:rPr>
              <a:t>OR</a:t>
            </a:r>
            <a:r>
              <a:rPr lang="pt-BR" sz="1700">
                <a:solidFill>
                  <a:schemeClr val="dk1"/>
                </a:solidFill>
              </a:rPr>
              <a:t> lógico: verdadeiro se um ou ambos os operandos forem verdadeiros</a:t>
            </a:r>
            <a:br>
              <a:rPr lang="pt-BR" sz="1700">
                <a:solidFill>
                  <a:schemeClr val="dk1"/>
                </a:solidFill>
              </a:rPr>
            </a:br>
            <a:endParaRPr sz="27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! </a:t>
            </a:r>
            <a:r>
              <a:rPr lang="pt-BR" sz="2200">
                <a:solidFill>
                  <a:srgbClr val="46535B"/>
                </a:solidFill>
              </a:rPr>
              <a:t>: </a:t>
            </a:r>
            <a:r>
              <a:rPr i="1" lang="pt-BR" sz="1700">
                <a:solidFill>
                  <a:srgbClr val="46535B"/>
                </a:solidFill>
              </a:rPr>
              <a:t>NOT </a:t>
            </a:r>
            <a:r>
              <a:rPr lang="pt-BR" sz="1700">
                <a:solidFill>
                  <a:srgbClr val="46535B"/>
                </a:solidFill>
              </a:rPr>
              <a:t>negação </a:t>
            </a:r>
            <a:r>
              <a:rPr lang="pt-BR" sz="2500">
                <a:solidFill>
                  <a:srgbClr val="46535B"/>
                </a:solidFill>
              </a:rPr>
              <a:t>- </a:t>
            </a:r>
            <a:r>
              <a:rPr lang="pt-BR" sz="1600">
                <a:solidFill>
                  <a:srgbClr val="353535"/>
                </a:solidFill>
                <a:highlight>
                  <a:srgbClr val="FFFFFF"/>
                </a:highlight>
              </a:rPr>
              <a:t>sua função é simplesmente inverter os valores. Ou seja, se o valor de entrada for VERDADEIRO, o resultado será FALSO e se o valor de entrada for FALSO, o resultado será VERDADEIRO</a:t>
            </a:r>
            <a:endParaRPr sz="2600">
              <a:solidFill>
                <a:srgbClr val="46535B"/>
              </a:solidFill>
            </a:endParaRPr>
          </a:p>
        </p:txBody>
      </p:sp>
      <p:sp>
        <p:nvSpPr>
          <p:cNvPr id="614" name="Google Shape;614;p4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Relembrando Operadores Lógicos </a:t>
            </a:r>
            <a:r>
              <a:rPr lang="pt-BR" sz="3200">
                <a:solidFill>
                  <a:srgbClr val="FE7E02"/>
                </a:solidFill>
              </a:rPr>
              <a:t>🧮</a:t>
            </a:r>
            <a:r>
              <a:rPr lang="pt-BR" sz="2800"/>
              <a:t>  </a:t>
            </a:r>
            <a:endParaRPr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9"/>
          <p:cNvSpPr txBox="1"/>
          <p:nvPr>
            <p:ph idx="1" type="subTitle"/>
          </p:nvPr>
        </p:nvSpPr>
        <p:spPr>
          <a:xfrm>
            <a:off x="311700" y="1103650"/>
            <a:ext cx="78324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lang="pt-BR" sz="2000"/>
              <a:t>Como os </a:t>
            </a:r>
            <a:r>
              <a:rPr b="1" lang="pt-BR" sz="2000"/>
              <a:t>operadores</a:t>
            </a:r>
            <a:r>
              <a:rPr lang="pt-BR" sz="2000"/>
              <a:t> </a:t>
            </a:r>
            <a:r>
              <a:rPr b="1" lang="pt-BR" sz="2000"/>
              <a:t>lógicos</a:t>
            </a:r>
            <a:r>
              <a:rPr lang="pt-BR" sz="2000"/>
              <a:t> retornam booleanos, conseguimos usá-los </a:t>
            </a:r>
            <a:r>
              <a:rPr b="1" lang="pt-BR" sz="2000"/>
              <a:t>diretamente</a:t>
            </a:r>
            <a:r>
              <a:rPr lang="pt-BR" sz="2000"/>
              <a:t> na condição dos blocos if/else</a:t>
            </a:r>
            <a:endParaRPr b="1" sz="2000"/>
          </a:p>
        </p:txBody>
      </p:sp>
      <p:sp>
        <p:nvSpPr>
          <p:cNvPr id="620" name="Google Shape;620;p4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Operadores Lógicos e Condicionais </a:t>
            </a:r>
            <a:r>
              <a:rPr lang="pt-BR" sz="3400">
                <a:solidFill>
                  <a:srgbClr val="FE7E02"/>
                </a:solidFill>
              </a:rPr>
              <a:t>🤯</a:t>
            </a:r>
            <a:r>
              <a:rPr lang="pt-BR"/>
              <a:t>  </a:t>
            </a:r>
            <a:endParaRPr/>
          </a:p>
        </p:txBody>
      </p:sp>
      <p:grpSp>
        <p:nvGrpSpPr>
          <p:cNvPr id="621" name="Google Shape;621;p49"/>
          <p:cNvGrpSpPr/>
          <p:nvPr/>
        </p:nvGrpSpPr>
        <p:grpSpPr>
          <a:xfrm>
            <a:off x="2139275" y="2419385"/>
            <a:ext cx="4312341" cy="2354913"/>
            <a:chOff x="2062990" y="2404219"/>
            <a:chExt cx="4558500" cy="2522400"/>
          </a:xfrm>
        </p:grpSpPr>
        <p:sp>
          <p:nvSpPr>
            <p:cNvPr id="622" name="Google Shape;622;p49"/>
            <p:cNvSpPr/>
            <p:nvPr/>
          </p:nvSpPr>
          <p:spPr>
            <a:xfrm>
              <a:off x="2062990" y="2404219"/>
              <a:ext cx="4558500" cy="2522400"/>
            </a:xfrm>
            <a:prstGeom prst="roundRect">
              <a:avLst>
                <a:gd fmla="val 4227" name="adj"/>
              </a:avLst>
            </a:prstGeom>
            <a:solidFill>
              <a:srgbClr val="1E1E1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3" name="Google Shape;623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86965" y="2493482"/>
              <a:ext cx="4366999" cy="2350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b="1" lang="pt-BR" sz="2200"/>
              <a:t>Comparadores</a:t>
            </a:r>
            <a:br>
              <a:rPr b="1" lang="pt-BR" sz="800"/>
            </a:br>
            <a:endParaRPr sz="6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=== </a:t>
            </a:r>
            <a:r>
              <a:rPr lang="pt-BR" sz="2200">
                <a:solidFill>
                  <a:srgbClr val="46535B"/>
                </a:solidFill>
              </a:rPr>
              <a:t>: valor e tipo iguais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!== </a:t>
            </a:r>
            <a:r>
              <a:rPr lang="pt-BR" sz="2200">
                <a:solidFill>
                  <a:srgbClr val="46535B"/>
                </a:solidFill>
              </a:rPr>
              <a:t>: valor ou tipo diferentes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&gt; </a:t>
            </a:r>
            <a:r>
              <a:rPr lang="pt-BR" sz="2200">
                <a:solidFill>
                  <a:srgbClr val="46535B"/>
                </a:solidFill>
              </a:rPr>
              <a:t>: maior que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&gt;= </a:t>
            </a:r>
            <a:r>
              <a:rPr lang="pt-BR" sz="2200">
                <a:solidFill>
                  <a:srgbClr val="46535B"/>
                </a:solidFill>
              </a:rPr>
              <a:t>:  maior ou igual que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&lt; </a:t>
            </a:r>
            <a:r>
              <a:rPr lang="pt-BR" sz="2200">
                <a:solidFill>
                  <a:srgbClr val="46535B"/>
                </a:solidFill>
              </a:rPr>
              <a:t>: menor que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46535B"/>
                </a:solidFill>
              </a:rPr>
              <a:t>&lt;= </a:t>
            </a:r>
            <a:r>
              <a:rPr lang="pt-BR" sz="2200">
                <a:solidFill>
                  <a:srgbClr val="46535B"/>
                </a:solidFill>
              </a:rPr>
              <a:t>: menor ou igual que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Relembrando Comparadores </a:t>
            </a:r>
            <a:r>
              <a:rPr lang="pt-BR" sz="3400">
                <a:solidFill>
                  <a:srgbClr val="FE7E02"/>
                </a:solidFill>
              </a:rPr>
              <a:t>🧮</a:t>
            </a:r>
            <a:r>
              <a:rPr lang="pt-BR"/>
              <a:t> 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"/>
          <p:cNvSpPr txBox="1"/>
          <p:nvPr>
            <p:ph idx="4294967295" type="subTitle"/>
          </p:nvPr>
        </p:nvSpPr>
        <p:spPr>
          <a:xfrm>
            <a:off x="311650" y="1056700"/>
            <a:ext cx="80061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Uma pessoa pode estudar em uma faculdade se:</a:t>
            </a:r>
            <a:b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Tiver concluído o ensino médio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Tiver 18 anos ou mais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Não estiver cursando outra faculdade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t/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B3F"/>
              </a:buClr>
              <a:buSzPts val="1800"/>
              <a:buFont typeface="Montserrat"/>
              <a:buNone/>
            </a:pPr>
            <a:r>
              <a:rPr b="0" i="0" lang="pt-BR" sz="2000" u="none" cap="none" strike="noStrike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Escreva uma função que receba estes parâmetros e devolva se a pessoa pode ou não estudar nesta faculdade. Receba os dados do usuário pelo prompt e execute a função</a:t>
            </a:r>
            <a:endParaRPr b="0" i="0" sz="2000" u="none" cap="none" strike="noStrike">
              <a:solidFill>
                <a:srgbClr val="4653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50"/>
          <p:cNvSpPr txBox="1"/>
          <p:nvPr>
            <p:ph type="title"/>
          </p:nvPr>
        </p:nvSpPr>
        <p:spPr>
          <a:xfrm>
            <a:off x="357475" y="135600"/>
            <a:ext cx="7344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>
                <a:solidFill>
                  <a:srgbClr val="46535B"/>
                </a:solidFill>
              </a:rPr>
              <a:t>Exercício </a:t>
            </a:r>
            <a:r>
              <a:rPr lang="pt-BR"/>
              <a:t>5</a:t>
            </a:r>
            <a:endParaRPr sz="30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1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Resumo</a:t>
            </a:r>
            <a:endParaRPr sz="4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2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FE7E02"/>
                </a:solidFill>
              </a:rPr>
              <a:t>Operadores</a:t>
            </a:r>
            <a:r>
              <a:rPr lang="pt-BR" sz="2000">
                <a:solidFill>
                  <a:srgbClr val="FE7E02"/>
                </a:solidFill>
              </a:rPr>
              <a:t> </a:t>
            </a:r>
            <a:r>
              <a:rPr b="1" lang="pt-BR" sz="2000">
                <a:solidFill>
                  <a:srgbClr val="FE7E02"/>
                </a:solidFill>
              </a:rPr>
              <a:t>de</a:t>
            </a:r>
            <a:r>
              <a:rPr lang="pt-BR" sz="2000">
                <a:solidFill>
                  <a:srgbClr val="FE7E02"/>
                </a:solidFill>
              </a:rPr>
              <a:t> </a:t>
            </a:r>
            <a:r>
              <a:rPr b="1" lang="pt-BR" sz="2000">
                <a:solidFill>
                  <a:srgbClr val="FE7E02"/>
                </a:solidFill>
              </a:rPr>
              <a:t>comparação</a:t>
            </a:r>
            <a:r>
              <a:rPr lang="pt-BR" sz="2000">
                <a:solidFill>
                  <a:srgbClr val="46535B"/>
                </a:solidFill>
              </a:rPr>
              <a:t> são usados para se compararem valores de mais de uma variável. Eles sempre </a:t>
            </a:r>
            <a:r>
              <a:rPr b="1" lang="pt-BR" sz="2000">
                <a:solidFill>
                  <a:srgbClr val="FE7E02"/>
                </a:solidFill>
              </a:rPr>
              <a:t>retornam</a:t>
            </a:r>
            <a:r>
              <a:rPr lang="pt-BR" sz="2000">
                <a:solidFill>
                  <a:srgbClr val="46535B"/>
                </a:solidFill>
              </a:rPr>
              <a:t> um valor </a:t>
            </a:r>
            <a:r>
              <a:rPr b="1" lang="pt-BR" sz="2000">
                <a:solidFill>
                  <a:srgbClr val="FE7E02"/>
                </a:solidFill>
              </a:rPr>
              <a:t>booleano</a:t>
            </a:r>
            <a:endParaRPr b="1" sz="2000">
              <a:solidFill>
                <a:srgbClr val="FE7E0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FE7E02"/>
                </a:solidFill>
              </a:rPr>
              <a:t>===</a:t>
            </a:r>
            <a:r>
              <a:rPr lang="pt-BR" sz="2000">
                <a:solidFill>
                  <a:srgbClr val="46535B"/>
                </a:solidFill>
              </a:rPr>
              <a:t>: valor e tipo iguais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FE7E02"/>
                </a:solidFill>
              </a:rPr>
              <a:t>!==</a:t>
            </a:r>
            <a:r>
              <a:rPr lang="pt-BR" sz="2000">
                <a:solidFill>
                  <a:srgbClr val="46535B"/>
                </a:solidFill>
              </a:rPr>
              <a:t>: valor ou tipo diferentes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FE7E02"/>
                </a:solidFill>
              </a:rPr>
              <a:t>&gt;</a:t>
            </a:r>
            <a:r>
              <a:rPr lang="pt-BR" sz="2000">
                <a:solidFill>
                  <a:srgbClr val="46535B"/>
                </a:solidFill>
              </a:rPr>
              <a:t>: maior que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FE7E02"/>
                </a:solidFill>
              </a:rPr>
              <a:t>&gt;=</a:t>
            </a:r>
            <a:r>
              <a:rPr lang="pt-BR" sz="2000">
                <a:solidFill>
                  <a:srgbClr val="46535B"/>
                </a:solidFill>
              </a:rPr>
              <a:t>:  maior ou igual que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FE7E02"/>
                </a:solidFill>
              </a:rPr>
              <a:t>&lt;</a:t>
            </a:r>
            <a:r>
              <a:rPr lang="pt-BR" sz="2000">
                <a:solidFill>
                  <a:srgbClr val="46535B"/>
                </a:solidFill>
              </a:rPr>
              <a:t>: menor que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FE7E02"/>
                </a:solidFill>
              </a:rPr>
              <a:t>&lt;=</a:t>
            </a:r>
            <a:r>
              <a:rPr lang="pt-BR" sz="2000">
                <a:solidFill>
                  <a:srgbClr val="46535B"/>
                </a:solidFill>
              </a:rPr>
              <a:t>: menor ou igual que</a:t>
            </a:r>
            <a:endParaRPr sz="2000">
              <a:solidFill>
                <a:srgbClr val="46535B"/>
              </a:solidFill>
            </a:endParaRPr>
          </a:p>
        </p:txBody>
      </p:sp>
      <p:sp>
        <p:nvSpPr>
          <p:cNvPr id="640" name="Google Shape;640;p52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3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FE7E02"/>
                </a:solidFill>
              </a:rPr>
              <a:t>Condicionais</a:t>
            </a:r>
            <a:r>
              <a:rPr lang="pt-BR" sz="2000">
                <a:solidFill>
                  <a:srgbClr val="46535B"/>
                </a:solidFill>
              </a:rPr>
              <a:t> são estruturas que simbolizam decisões tomadas dependendo de certas </a:t>
            </a:r>
            <a:r>
              <a:rPr b="1" lang="pt-BR" sz="2000">
                <a:solidFill>
                  <a:srgbClr val="FE7E02"/>
                </a:solidFill>
              </a:rPr>
              <a:t>condições</a:t>
            </a:r>
            <a:endParaRPr b="1" sz="2000">
              <a:solidFill>
                <a:srgbClr val="FE7E0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FE7E02"/>
                </a:solidFill>
              </a:rPr>
              <a:t>Árvore condicional</a:t>
            </a:r>
            <a:r>
              <a:rPr lang="pt-BR" sz="2000">
                <a:solidFill>
                  <a:srgbClr val="46535B"/>
                </a:solidFill>
              </a:rPr>
              <a:t> é uma estrutura </a:t>
            </a:r>
            <a:r>
              <a:rPr b="1" lang="pt-BR" sz="2000">
                <a:solidFill>
                  <a:srgbClr val="FE7E02"/>
                </a:solidFill>
              </a:rPr>
              <a:t>esquemática</a:t>
            </a:r>
            <a:r>
              <a:rPr lang="pt-BR" sz="2000">
                <a:solidFill>
                  <a:srgbClr val="46535B"/>
                </a:solidFill>
              </a:rPr>
              <a:t> que pode ser usada para </a:t>
            </a:r>
            <a:r>
              <a:rPr b="1" lang="pt-BR" sz="2000">
                <a:solidFill>
                  <a:srgbClr val="FE7E02"/>
                </a:solidFill>
              </a:rPr>
              <a:t>facilitar</a:t>
            </a:r>
            <a:r>
              <a:rPr lang="pt-BR" sz="2000">
                <a:solidFill>
                  <a:srgbClr val="46535B"/>
                </a:solidFill>
              </a:rPr>
              <a:t> nossa análise e construção de condicionais</a:t>
            </a:r>
            <a:endParaRPr b="1" sz="2000">
              <a:solidFill>
                <a:srgbClr val="46535B"/>
              </a:solidFill>
            </a:endParaRPr>
          </a:p>
        </p:txBody>
      </p:sp>
      <p:sp>
        <p:nvSpPr>
          <p:cNvPr id="646" name="Google Shape;646;p53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4"/>
          <p:cNvSpPr txBox="1"/>
          <p:nvPr>
            <p:ph idx="1" type="subTitle"/>
          </p:nvPr>
        </p:nvSpPr>
        <p:spPr>
          <a:xfrm>
            <a:off x="311700" y="1103650"/>
            <a:ext cx="8066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FE7E02"/>
                </a:solidFill>
              </a:rPr>
              <a:t>if/else</a:t>
            </a:r>
            <a:r>
              <a:rPr b="1" lang="pt-BR" sz="2000">
                <a:solidFill>
                  <a:srgbClr val="46535B"/>
                </a:solidFill>
              </a:rPr>
              <a:t> </a:t>
            </a:r>
            <a:r>
              <a:rPr lang="pt-BR" sz="2000">
                <a:solidFill>
                  <a:srgbClr val="46535B"/>
                </a:solidFill>
              </a:rPr>
              <a:t>são blocos que permitem fazer uma </a:t>
            </a:r>
            <a:r>
              <a:rPr b="1" lang="pt-BR" sz="2000">
                <a:solidFill>
                  <a:srgbClr val="FE7E02"/>
                </a:solidFill>
              </a:rPr>
              <a:t>condicional</a:t>
            </a:r>
            <a:r>
              <a:rPr lang="pt-BR" sz="2000">
                <a:solidFill>
                  <a:srgbClr val="46535B"/>
                </a:solidFill>
              </a:rPr>
              <a:t> Eles recebem uma condição e o código</a:t>
            </a:r>
            <a:endParaRPr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do </a:t>
            </a:r>
            <a:r>
              <a:rPr b="1" lang="pt-BR" sz="2000">
                <a:solidFill>
                  <a:srgbClr val="46535B"/>
                </a:solidFill>
              </a:rPr>
              <a:t>if</a:t>
            </a:r>
            <a:r>
              <a:rPr lang="pt-BR" sz="2000">
                <a:solidFill>
                  <a:srgbClr val="46535B"/>
                </a:solidFill>
              </a:rPr>
              <a:t> é executado se a </a:t>
            </a:r>
            <a:r>
              <a:rPr b="1" lang="pt-BR" sz="2000">
                <a:solidFill>
                  <a:srgbClr val="46535B"/>
                </a:solidFill>
              </a:rPr>
              <a:t>condição</a:t>
            </a:r>
            <a:r>
              <a:rPr lang="pt-BR" sz="2000">
                <a:solidFill>
                  <a:srgbClr val="46535B"/>
                </a:solidFill>
              </a:rPr>
              <a:t> for </a:t>
            </a:r>
            <a:r>
              <a:rPr b="1" lang="pt-BR" sz="2000">
                <a:solidFill>
                  <a:srgbClr val="46535B"/>
                </a:solidFill>
              </a:rPr>
              <a:t>true</a:t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lang="pt-BR" sz="2000">
                <a:solidFill>
                  <a:srgbClr val="46535B"/>
                </a:solidFill>
              </a:rPr>
              <a:t>do </a:t>
            </a:r>
            <a:r>
              <a:rPr b="1" lang="pt-BR" sz="2000">
                <a:solidFill>
                  <a:srgbClr val="46535B"/>
                </a:solidFill>
              </a:rPr>
              <a:t>else</a:t>
            </a:r>
            <a:r>
              <a:rPr lang="pt-BR" sz="2000">
                <a:solidFill>
                  <a:srgbClr val="46535B"/>
                </a:solidFill>
              </a:rPr>
              <a:t> é executado se a </a:t>
            </a:r>
            <a:r>
              <a:rPr b="1" lang="pt-BR" sz="2000">
                <a:solidFill>
                  <a:srgbClr val="46535B"/>
                </a:solidFill>
              </a:rPr>
              <a:t>condição</a:t>
            </a:r>
            <a:r>
              <a:rPr lang="pt-BR" sz="2000">
                <a:solidFill>
                  <a:srgbClr val="46535B"/>
                </a:solidFill>
              </a:rPr>
              <a:t> for </a:t>
            </a:r>
            <a:r>
              <a:rPr b="1" lang="pt-BR" sz="2000">
                <a:solidFill>
                  <a:srgbClr val="46535B"/>
                </a:solidFill>
              </a:rPr>
              <a:t>false</a:t>
            </a:r>
            <a:endParaRPr b="1" sz="20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46535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●"/>
            </a:pPr>
            <a:r>
              <a:rPr b="1" lang="pt-BR" sz="2000">
                <a:solidFill>
                  <a:srgbClr val="46535B"/>
                </a:solidFill>
              </a:rPr>
              <a:t>switch case</a:t>
            </a:r>
            <a:r>
              <a:rPr lang="pt-BR" sz="2000">
                <a:solidFill>
                  <a:srgbClr val="46535B"/>
                </a:solidFill>
              </a:rPr>
              <a:t> são blocos que permitem simplificar </a:t>
            </a:r>
            <a:r>
              <a:rPr b="1" lang="pt-BR" sz="2000">
                <a:solidFill>
                  <a:srgbClr val="46535B"/>
                </a:solidFill>
              </a:rPr>
              <a:t>if/else</a:t>
            </a:r>
            <a:r>
              <a:rPr lang="pt-BR" sz="2000">
                <a:solidFill>
                  <a:srgbClr val="46535B"/>
                </a:solidFill>
              </a:rPr>
              <a:t> </a:t>
            </a:r>
            <a:r>
              <a:rPr lang="pt-BR" sz="2000"/>
              <a:t>apenas no caso de</a:t>
            </a:r>
            <a:r>
              <a:rPr lang="pt-BR" sz="2000">
                <a:solidFill>
                  <a:srgbClr val="46535B"/>
                </a:solidFill>
              </a:rPr>
              <a:t> </a:t>
            </a:r>
            <a:r>
              <a:rPr b="1" lang="pt-BR" sz="2000">
                <a:solidFill>
                  <a:srgbClr val="46535B"/>
                </a:solidFill>
              </a:rPr>
              <a:t>comparador de igualdade</a:t>
            </a:r>
            <a:endParaRPr b="1" sz="2000">
              <a:solidFill>
                <a:srgbClr val="46535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000"/>
              <a:buFont typeface="Montserrat"/>
              <a:buChar char="○"/>
            </a:pPr>
            <a:r>
              <a:rPr b="1" lang="pt-BR" sz="2000">
                <a:solidFill>
                  <a:srgbClr val="46535B"/>
                </a:solidFill>
              </a:rPr>
              <a:t>lembrem-se de escrever o </a:t>
            </a:r>
            <a:r>
              <a:rPr b="1" lang="pt-BR" sz="2000" u="sng">
                <a:solidFill>
                  <a:srgbClr val="46535B"/>
                </a:solidFill>
              </a:rPr>
              <a:t>break</a:t>
            </a:r>
            <a:endParaRPr b="1" sz="2000">
              <a:solidFill>
                <a:srgbClr val="46535B"/>
              </a:solidFill>
            </a:endParaRPr>
          </a:p>
        </p:txBody>
      </p:sp>
      <p:sp>
        <p:nvSpPr>
          <p:cNvPr id="652" name="Google Shape;652;p54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Resumo 📓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4000">
                <a:solidFill>
                  <a:srgbClr val="46535B"/>
                </a:solidFill>
                <a:latin typeface="Montserrat"/>
                <a:ea typeface="Montserrat"/>
                <a:cs typeface="Montserrat"/>
                <a:sym typeface="Montserrat"/>
              </a:rPr>
              <a:t>Dúvid</a:t>
            </a:r>
            <a:r>
              <a:rPr lang="pt-BR" sz="4000">
                <a:solidFill>
                  <a:srgbClr val="46535B"/>
                </a:solidFill>
              </a:rPr>
              <a:t>as?</a:t>
            </a:r>
            <a:r>
              <a:rPr lang="pt-BR" sz="4200">
                <a:solidFill>
                  <a:srgbClr val="46535B"/>
                </a:solidFill>
              </a:rPr>
              <a:t> 🧐</a:t>
            </a:r>
            <a:endParaRPr sz="4200">
              <a:solidFill>
                <a:srgbClr val="46535B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311650" y="872750"/>
            <a:ext cx="7324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Condicionais no dia-a-dia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Montserrat"/>
              <a:buChar char="●"/>
            </a:pPr>
            <a:r>
              <a:rPr lang="pt-BR" sz="2200"/>
              <a:t>Vocês já repararam quantas vezes ao dia temos que tomar uma decisão </a:t>
            </a:r>
            <a:r>
              <a:rPr b="1" lang="pt-BR" sz="2200">
                <a:solidFill>
                  <a:srgbClr val="FE7E02"/>
                </a:solidFill>
              </a:rPr>
              <a:t>dependendo de outros fatores</a:t>
            </a:r>
            <a:r>
              <a:rPr lang="pt-BR" sz="2200"/>
              <a:t>?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Nossos cérebros são incríveis e fazem isso de forma automática!</a:t>
            </a:r>
            <a:br>
              <a:rPr lang="pt-BR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lang="pt-BR" sz="2200"/>
              <a:t>Vamos tentar pegar alguns exemplos e quebrar o processo de raciocínio em pedacinhos: </a:t>
            </a:r>
            <a:endParaRPr b="1" sz="2200"/>
          </a:p>
        </p:txBody>
      </p:sp>
      <p:sp>
        <p:nvSpPr>
          <p:cNvPr id="155" name="Google Shape;155;p7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900"/>
              <a:t>Então… O que são condicionais?  </a:t>
            </a:r>
            <a:r>
              <a:rPr b="0" lang="pt-BR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🧐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46535B"/>
                </a:solidFill>
              </a:rPr>
              <a:t>Eu abro as cortinas para ver o dia lá fora…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FE7E02"/>
                </a:solidFill>
              </a:rPr>
              <a:t>Se</a:t>
            </a:r>
            <a:r>
              <a:rPr lang="pt-BR" sz="2200">
                <a:solidFill>
                  <a:srgbClr val="46535B"/>
                </a:solidFill>
              </a:rPr>
              <a:t> está chovendo: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Saio correndo para recolher as roupas do varal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FE7E02"/>
                </a:solidFill>
              </a:rPr>
              <a:t>Senão</a:t>
            </a:r>
            <a:r>
              <a:rPr lang="pt-BR" sz="2200">
                <a:solidFill>
                  <a:srgbClr val="46535B"/>
                </a:solidFill>
              </a:rPr>
              <a:t>:</a:t>
            </a:r>
            <a:r>
              <a:rPr b="1" lang="pt-BR" sz="2200">
                <a:solidFill>
                  <a:srgbClr val="46535B"/>
                </a:solidFill>
              </a:rPr>
              <a:t> 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Fico de boa aproveitando o dia bonito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61" name="Google Shape;161;p8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são condicionais? </a:t>
            </a:r>
            <a:r>
              <a:rPr lang="pt-BR" sz="3400"/>
              <a:t>🌧️</a:t>
            </a:r>
            <a:endParaRPr sz="3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idx="1" type="subTitle"/>
          </p:nvPr>
        </p:nvSpPr>
        <p:spPr>
          <a:xfrm>
            <a:off x="311700" y="1103650"/>
            <a:ext cx="7832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Testando um exercício da lista...</a:t>
            </a:r>
            <a:endParaRPr sz="2200">
              <a:solidFill>
                <a:srgbClr val="4653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FE7E02"/>
                </a:solidFill>
              </a:rPr>
              <a:t>Se</a:t>
            </a:r>
            <a:r>
              <a:rPr lang="pt-BR" sz="2200"/>
              <a:t> passa no teste: </a:t>
            </a:r>
            <a:endParaRPr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Fico feliz e vou pro próximo</a:t>
            </a:r>
            <a:br>
              <a:rPr lang="pt-BR" sz="2200">
                <a:solidFill>
                  <a:srgbClr val="46535B"/>
                </a:solidFill>
              </a:rPr>
            </a:br>
            <a:endParaRPr sz="2200">
              <a:solidFill>
                <a:srgbClr val="46535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●"/>
            </a:pPr>
            <a:r>
              <a:rPr b="1" lang="pt-BR" sz="2200">
                <a:solidFill>
                  <a:srgbClr val="FE7E02"/>
                </a:solidFill>
              </a:rPr>
              <a:t>Senão</a:t>
            </a:r>
            <a:r>
              <a:rPr lang="pt-BR" sz="2200">
                <a:solidFill>
                  <a:srgbClr val="46535B"/>
                </a:solidFill>
              </a:rPr>
              <a:t>:</a:t>
            </a:r>
            <a:r>
              <a:rPr b="1" lang="pt-BR" sz="2200">
                <a:solidFill>
                  <a:srgbClr val="46535B"/>
                </a:solidFill>
              </a:rPr>
              <a:t> </a:t>
            </a:r>
            <a:endParaRPr b="1" sz="2200">
              <a:solidFill>
                <a:srgbClr val="46535B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535B"/>
              </a:buClr>
              <a:buSzPts val="2200"/>
              <a:buFont typeface="Arial"/>
              <a:buChar char="○"/>
            </a:pPr>
            <a:r>
              <a:rPr lang="pt-BR" sz="2200">
                <a:solidFill>
                  <a:srgbClr val="46535B"/>
                </a:solidFill>
              </a:rPr>
              <a:t>Choro e volto para achar o bug </a:t>
            </a:r>
            <a:endParaRPr sz="2200">
              <a:solidFill>
                <a:srgbClr val="46535B"/>
              </a:solidFill>
            </a:endParaRPr>
          </a:p>
        </p:txBody>
      </p:sp>
      <p:sp>
        <p:nvSpPr>
          <p:cNvPr id="167" name="Google Shape;167;p9"/>
          <p:cNvSpPr txBox="1"/>
          <p:nvPr>
            <p:ph type="title"/>
          </p:nvPr>
        </p:nvSpPr>
        <p:spPr>
          <a:xfrm>
            <a:off x="311650" y="127450"/>
            <a:ext cx="7832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são condicionais? </a:t>
            </a:r>
            <a:r>
              <a:rPr lang="pt-BR" sz="3400">
                <a:solidFill>
                  <a:srgbClr val="FE7E02"/>
                </a:solidFill>
              </a:rPr>
              <a:t>📝</a:t>
            </a:r>
            <a:r>
              <a:rPr lang="pt-BR"/>
              <a:t>  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0x01010067EE47D56C2C594F8872E534196A314B</vt:lpwstr>
  </property>
</Properties>
</file>