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5143500" cx="9144000"/>
  <p:notesSz cx="6858000" cy="9144000"/>
  <p:embeddedFontLst>
    <p:embeddedFont>
      <p:font typeface="Montserrat"/>
      <p:regular r:id="rId54"/>
      <p:bold r:id="rId55"/>
      <p:italic r:id="rId56"/>
      <p:boldItalic r:id="rId57"/>
    </p:embeddedFont>
    <p:embeddedFont>
      <p:font typeface="Helvetica Neue"/>
      <p:regular r:id="rId58"/>
      <p:bold r:id="rId59"/>
      <p:italic r:id="rId60"/>
      <p:boldItalic r:id="rId61"/>
    </p:embeddedFont>
    <p:embeddedFont>
      <p:font typeface="Roboto Mono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2CC374-C831-4925-863F-AABD839BAC34}">
  <a:tblStyle styleId="{F72CC374-C831-4925-863F-AABD839BAC3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34" Type="http://schemas.openxmlformats.org/officeDocument/2006/relationships/slide" Target="slides/slide28.xml"/><Relationship Id="rId63" Type="http://schemas.openxmlformats.org/officeDocument/2006/relationships/font" Target="fonts/RobotoMono-bold.fntdata"/><Relationship Id="rId21" Type="http://schemas.openxmlformats.org/officeDocument/2006/relationships/slide" Target="slides/slide15.xml"/><Relationship Id="rId50" Type="http://schemas.openxmlformats.org/officeDocument/2006/relationships/slide" Target="slides/slide44.xml"/><Relationship Id="rId55" Type="http://schemas.openxmlformats.org/officeDocument/2006/relationships/font" Target="fonts/Montserrat-bold.fntdata"/><Relationship Id="rId68" Type="http://schemas.openxmlformats.org/officeDocument/2006/relationships/customXml" Target="../customXml/item3.xml"/><Relationship Id="rId7" Type="http://schemas.openxmlformats.org/officeDocument/2006/relationships/slide" Target="slides/slide1.xml"/><Relationship Id="rId2" Type="http://schemas.openxmlformats.org/officeDocument/2006/relationships/viewProps" Target="viewProps.xml"/><Relationship Id="rId29" Type="http://schemas.openxmlformats.org/officeDocument/2006/relationships/slide" Target="slides/slide23.xml"/><Relationship Id="rId16" Type="http://schemas.openxmlformats.org/officeDocument/2006/relationships/slide" Target="slides/slide10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24" Type="http://schemas.openxmlformats.org/officeDocument/2006/relationships/slide" Target="slides/slide18.xml"/><Relationship Id="rId53" Type="http://schemas.openxmlformats.org/officeDocument/2006/relationships/slide" Target="slides/slide47.xml"/><Relationship Id="rId11" Type="http://schemas.openxmlformats.org/officeDocument/2006/relationships/slide" Target="slides/slide5.xml"/><Relationship Id="rId58" Type="http://schemas.openxmlformats.org/officeDocument/2006/relationships/font" Target="fonts/HelveticaNeue-regular.fntdata"/><Relationship Id="rId66" Type="http://schemas.openxmlformats.org/officeDocument/2006/relationships/customXml" Target="../customXml/item1.xml"/><Relationship Id="rId5" Type="http://schemas.openxmlformats.org/officeDocument/2006/relationships/slideMaster" Target="slideMasters/slideMaster1.xml"/><Relationship Id="rId61" Type="http://schemas.openxmlformats.org/officeDocument/2006/relationships/font" Target="fonts/HelveticaNeue-boldItalic.fntdata"/><Relationship Id="rId19" Type="http://schemas.openxmlformats.org/officeDocument/2006/relationships/slide" Target="slides/slide13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64" Type="http://schemas.openxmlformats.org/officeDocument/2006/relationships/font" Target="fonts/RobotoMono-italic.fntdata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56" Type="http://schemas.openxmlformats.org/officeDocument/2006/relationships/font" Target="fonts/Montserrat-italic.fntdata"/><Relationship Id="rId14" Type="http://schemas.openxmlformats.org/officeDocument/2006/relationships/slide" Target="slides/slide8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presProps" Target="presProps.xml"/><Relationship Id="rId46" Type="http://schemas.openxmlformats.org/officeDocument/2006/relationships/slide" Target="slides/slide40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5" Type="http://schemas.openxmlformats.org/officeDocument/2006/relationships/slide" Target="slides/slide19.xml"/><Relationship Id="rId12" Type="http://schemas.openxmlformats.org/officeDocument/2006/relationships/slide" Target="slides/slide6.xml"/><Relationship Id="rId59" Type="http://schemas.openxmlformats.org/officeDocument/2006/relationships/font" Target="fonts/HelveticaNeue-bold.fntdata"/><Relationship Id="rId17" Type="http://schemas.openxmlformats.org/officeDocument/2006/relationships/slide" Target="slides/slide11.xml"/><Relationship Id="rId67" Type="http://schemas.openxmlformats.org/officeDocument/2006/relationships/customXml" Target="../customXml/item2.xml"/><Relationship Id="rId41" Type="http://schemas.openxmlformats.org/officeDocument/2006/relationships/slide" Target="slides/slide35.xml"/><Relationship Id="rId62" Type="http://schemas.openxmlformats.org/officeDocument/2006/relationships/font" Target="fonts/RobotoMono-regular.fntdata"/><Relationship Id="rId20" Type="http://schemas.openxmlformats.org/officeDocument/2006/relationships/slide" Target="slides/slide14.xml"/><Relationship Id="rId54" Type="http://schemas.openxmlformats.org/officeDocument/2006/relationships/font" Target="fonts/Montserrat-regular.fntdata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49" Type="http://schemas.openxmlformats.org/officeDocument/2006/relationships/slide" Target="slides/slide43.xml"/><Relationship Id="rId36" Type="http://schemas.openxmlformats.org/officeDocument/2006/relationships/slide" Target="slides/slide30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57" Type="http://schemas.openxmlformats.org/officeDocument/2006/relationships/font" Target="fonts/Montserrat-boldItalic.fntdata"/><Relationship Id="rId15" Type="http://schemas.openxmlformats.org/officeDocument/2006/relationships/slide" Target="slides/slide9.xml"/><Relationship Id="rId44" Type="http://schemas.openxmlformats.org/officeDocument/2006/relationships/slide" Target="slides/slide38.xml"/><Relationship Id="rId31" Type="http://schemas.openxmlformats.org/officeDocument/2006/relationships/slide" Target="slides/slide25.xml"/><Relationship Id="rId65" Type="http://schemas.openxmlformats.org/officeDocument/2006/relationships/font" Target="fonts/RobotoMono-boldItalic.fntdata"/><Relationship Id="rId60" Type="http://schemas.openxmlformats.org/officeDocument/2006/relationships/font" Target="fonts/HelveticaNeue-italic.fntdata"/><Relationship Id="rId52" Type="http://schemas.openxmlformats.org/officeDocument/2006/relationships/slide" Target="slides/slide46.xml"/><Relationship Id="rId10" Type="http://schemas.openxmlformats.org/officeDocument/2006/relationships/slide" Target="slides/slide4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39" Type="http://schemas.openxmlformats.org/officeDocument/2006/relationships/slide" Target="slides/slide33.xml"/><Relationship Id="rId13" Type="http://schemas.openxmlformats.org/officeDocument/2006/relationships/slide" Target="slides/slide7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chemeClr val="dk1"/>
                </a:solidFill>
              </a:rPr>
              <a:t>Mostrar no python tutor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chemeClr val="dk1"/>
                </a:solidFill>
              </a:rPr>
              <a:t>Mostrar no python tutor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nesse exemplo, o contador e o incremento é criado pelo usuário…. no for o incremento já vem junto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até agora voces aprenderam a alocar dados em estruturas, agora precisamos entender como manipular -los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até agora voces aprenderam a alocar dados em estruturas, agora precisamos entender como manipular -los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até agora voces aprenderam a alocar dados em estruturas, agora precisamos entender como manipular -los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até agora voces aprenderam a alocar dados em estruturas, agora precisamos entender como manipular -los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até agora voces aprenderam a alocar dados em estruturas, agora precisamos entender como manipular -los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até agora voces aprenderam a alocar dados em estruturas, agora precisamos entender como manipular -los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até agora voces aprenderam a alocar dados em estruturas, agora precisamos entender como manipular -los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AULA">
  <p:cSld name="TITLE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11705" y="3883050"/>
            <a:ext cx="732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311650" y="1174250"/>
            <a:ext cx="73245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 b="1" sz="3600">
                <a:solidFill>
                  <a:srgbClr val="46535B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2" type="subTitle"/>
          </p:nvPr>
        </p:nvSpPr>
        <p:spPr>
          <a:xfrm>
            <a:off x="311705" y="613975"/>
            <a:ext cx="732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1800"/>
              <a:buNone/>
              <a:defRPr b="1">
                <a:solidFill>
                  <a:srgbClr val="46535B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_1">
    <p:bg>
      <p:bgPr>
        <a:solidFill>
          <a:srgbClr val="E7FAD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 b="1" sz="3600">
                <a:solidFill>
                  <a:srgbClr val="46535B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9pPr>
          </a:lstStyle>
          <a:p/>
        </p:txBody>
      </p:sp>
      <p:sp>
        <p:nvSpPr>
          <p:cNvPr id="46" name="Google Shape;46;p11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" type="subTitle"/>
          </p:nvPr>
        </p:nvSpPr>
        <p:spPr>
          <a:xfrm>
            <a:off x="1828275" y="3510875"/>
            <a:ext cx="69570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type="title"/>
          </p:nvPr>
        </p:nvSpPr>
        <p:spPr>
          <a:xfrm>
            <a:off x="1828225" y="392875"/>
            <a:ext cx="6957000" cy="30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 b="1" sz="3600">
                <a:solidFill>
                  <a:srgbClr val="46535B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9pPr>
          </a:lstStyle>
          <a:p/>
        </p:txBody>
      </p:sp>
      <p:sp>
        <p:nvSpPr>
          <p:cNvPr id="50" name="Google Shape;50;p12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2">
    <p:bg>
      <p:bgPr>
        <a:solidFill>
          <a:srgbClr val="EAEEF0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1828275" y="3510875"/>
            <a:ext cx="69570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1828225" y="392875"/>
            <a:ext cx="6957000" cy="30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 b="1" sz="3600">
                <a:solidFill>
                  <a:srgbClr val="20212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">
    <p:bg>
      <p:bgPr>
        <a:solidFill>
          <a:srgbClr val="E7FAD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1828275" y="3510875"/>
            <a:ext cx="69570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type="title"/>
          </p:nvPr>
        </p:nvSpPr>
        <p:spPr>
          <a:xfrm>
            <a:off x="1828225" y="392875"/>
            <a:ext cx="6957000" cy="30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 b="1" sz="3600">
                <a:solidFill>
                  <a:srgbClr val="46535B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EAEEF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311700" y="1256050"/>
            <a:ext cx="38772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46535B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2" type="subTitle"/>
          </p:nvPr>
        </p:nvSpPr>
        <p:spPr>
          <a:xfrm>
            <a:off x="4266850" y="1256050"/>
            <a:ext cx="38772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+ image">
  <p:cSld name="TITLE_AND_TWO_COLUMNS_1">
    <p:bg>
      <p:bgPr>
        <a:solidFill>
          <a:srgbClr val="EAEEF0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idx="1" type="subTitle"/>
          </p:nvPr>
        </p:nvSpPr>
        <p:spPr>
          <a:xfrm>
            <a:off x="311700" y="1256050"/>
            <a:ext cx="38772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46535B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EAEEF0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46535B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1">
  <p:cSld name="TITLE_ONLY_1">
    <p:bg>
      <p:bgPr>
        <a:solidFill>
          <a:srgbClr val="E7FAD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46535B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EAEEF0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idx="1" type="subTitle"/>
          </p:nvPr>
        </p:nvSpPr>
        <p:spPr>
          <a:xfrm>
            <a:off x="311700" y="12560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46535B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/>
          <p:nvPr/>
        </p:nvSpPr>
        <p:spPr>
          <a:xfrm>
            <a:off x="0" y="-6300"/>
            <a:ext cx="2582700" cy="5143500"/>
          </a:xfrm>
          <a:prstGeom prst="round1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0"/>
          <p:cNvSpPr txBox="1"/>
          <p:nvPr>
            <p:ph type="title"/>
          </p:nvPr>
        </p:nvSpPr>
        <p:spPr>
          <a:xfrm>
            <a:off x="3085425" y="392875"/>
            <a:ext cx="5809800" cy="41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46535B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/>
        </p:nvSpPr>
        <p:spPr>
          <a:xfrm>
            <a:off x="238150" y="2263950"/>
            <a:ext cx="229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bg>
      <p:bgPr>
        <a:solidFill>
          <a:srgbClr val="E7FAD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rot="10800000">
            <a:off x="4572000" y="0"/>
            <a:ext cx="4572000" cy="5143500"/>
          </a:xfrm>
          <a:prstGeom prst="round1Rect">
            <a:avLst>
              <a:gd fmla="val 23328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3100" y="419300"/>
            <a:ext cx="3727800" cy="30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 b="1" sz="3600">
                <a:solidFill>
                  <a:srgbClr val="46535B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483100" y="3517450"/>
            <a:ext cx="37278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2" type="subTitle"/>
          </p:nvPr>
        </p:nvSpPr>
        <p:spPr>
          <a:xfrm>
            <a:off x="4919400" y="431150"/>
            <a:ext cx="3975900" cy="4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MAIN_POINT_1">
    <p:bg>
      <p:bgPr>
        <a:solidFill>
          <a:srgbClr val="E7FAD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0" y="-6300"/>
            <a:ext cx="2582700" cy="5143500"/>
          </a:xfrm>
          <a:prstGeom prst="round1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3085425" y="392875"/>
            <a:ext cx="5809800" cy="41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46535B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/>
        </p:nvSpPr>
        <p:spPr>
          <a:xfrm>
            <a:off x="238150" y="2263950"/>
            <a:ext cx="229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3">
  <p:cSld name="MAIN_POINT_1_1">
    <p:bg>
      <p:bgPr>
        <a:solidFill>
          <a:srgbClr val="EAEEF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/>
          <p:nvPr/>
        </p:nvSpPr>
        <p:spPr>
          <a:xfrm>
            <a:off x="0" y="-6300"/>
            <a:ext cx="2582700" cy="5143500"/>
          </a:xfrm>
          <a:prstGeom prst="round1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"/>
          <p:cNvSpPr txBox="1"/>
          <p:nvPr>
            <p:ph type="title"/>
          </p:nvPr>
        </p:nvSpPr>
        <p:spPr>
          <a:xfrm>
            <a:off x="3085425" y="392875"/>
            <a:ext cx="5809800" cy="41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46535B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/>
        </p:nvSpPr>
        <p:spPr>
          <a:xfrm>
            <a:off x="238150" y="2263950"/>
            <a:ext cx="229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/>
          <p:nvPr/>
        </p:nvSpPr>
        <p:spPr>
          <a:xfrm rot="10800000">
            <a:off x="5168100" y="-125"/>
            <a:ext cx="3975900" cy="5143500"/>
          </a:xfrm>
          <a:prstGeom prst="round1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3"/>
          <p:cNvSpPr txBox="1"/>
          <p:nvPr>
            <p:ph type="title"/>
          </p:nvPr>
        </p:nvSpPr>
        <p:spPr>
          <a:xfrm>
            <a:off x="483100" y="419300"/>
            <a:ext cx="3727800" cy="30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 b="1" sz="3600">
                <a:solidFill>
                  <a:srgbClr val="46535B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9pPr>
          </a:lstStyle>
          <a:p/>
        </p:txBody>
      </p:sp>
      <p:sp>
        <p:nvSpPr>
          <p:cNvPr id="93" name="Google Shape;93;p23"/>
          <p:cNvSpPr txBox="1"/>
          <p:nvPr>
            <p:ph idx="1" type="subTitle"/>
          </p:nvPr>
        </p:nvSpPr>
        <p:spPr>
          <a:xfrm>
            <a:off x="483100" y="3517450"/>
            <a:ext cx="37278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2" type="subTitle"/>
          </p:nvPr>
        </p:nvSpPr>
        <p:spPr>
          <a:xfrm>
            <a:off x="5401700" y="431150"/>
            <a:ext cx="3493500" cy="4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E7FAD3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/>
          <p:nvPr/>
        </p:nvSpPr>
        <p:spPr>
          <a:xfrm rot="10800000">
            <a:off x="4726500" y="-125"/>
            <a:ext cx="4417500" cy="5143500"/>
          </a:xfrm>
          <a:prstGeom prst="round1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4"/>
          <p:cNvSpPr txBox="1"/>
          <p:nvPr>
            <p:ph hasCustomPrompt="1" type="title"/>
          </p:nvPr>
        </p:nvSpPr>
        <p:spPr>
          <a:xfrm>
            <a:off x="413600" y="1589875"/>
            <a:ext cx="37374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12000"/>
              <a:buNone/>
              <a:defRPr b="1" sz="12000">
                <a:solidFill>
                  <a:srgbClr val="46535B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4"/>
          <p:cNvSpPr txBox="1"/>
          <p:nvPr>
            <p:ph idx="1" type="subTitle"/>
          </p:nvPr>
        </p:nvSpPr>
        <p:spPr>
          <a:xfrm>
            <a:off x="4919400" y="431150"/>
            <a:ext cx="3975900" cy="4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>
  <p:cSld name="BLANK_1">
    <p:bg>
      <p:bgPr>
        <a:solidFill>
          <a:srgbClr val="EAEEF0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3">
  <p:cSld name="BLANK_1_1">
    <p:bg>
      <p:bgPr>
        <a:solidFill>
          <a:srgbClr val="EAEEF0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70775" y="4610450"/>
            <a:ext cx="1514501" cy="2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2">
  <p:cSld name="SECTION_TITLE_AND_DESCRIPTION_2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/>
        </p:nvSpPr>
        <p:spPr>
          <a:xfrm>
            <a:off x="5168100" y="-125"/>
            <a:ext cx="3975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8"/>
          <p:cNvSpPr txBox="1"/>
          <p:nvPr>
            <p:ph type="title"/>
          </p:nvPr>
        </p:nvSpPr>
        <p:spPr>
          <a:xfrm>
            <a:off x="483100" y="419300"/>
            <a:ext cx="3727800" cy="30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rgbClr val="FE7E0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28"/>
          <p:cNvSpPr txBox="1"/>
          <p:nvPr>
            <p:ph idx="1" type="subTitle"/>
          </p:nvPr>
        </p:nvSpPr>
        <p:spPr>
          <a:xfrm>
            <a:off x="483100" y="3517450"/>
            <a:ext cx="37278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8"/>
          <p:cNvSpPr txBox="1"/>
          <p:nvPr>
            <p:ph idx="2" type="subTitle"/>
          </p:nvPr>
        </p:nvSpPr>
        <p:spPr>
          <a:xfrm>
            <a:off x="5401700" y="431150"/>
            <a:ext cx="3493500" cy="4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2" name="Google Shape;112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38725" y="4685050"/>
            <a:ext cx="1356499" cy="2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1 1">
  <p:cSld name="TITLE_ONLY_1_1">
    <p:bg>
      <p:bgPr>
        <a:solidFill>
          <a:srgbClr val="F8E1CC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/>
          <p:nvPr/>
        </p:nvSpPr>
        <p:spPr>
          <a:xfrm>
            <a:off x="8516750" y="675"/>
            <a:ext cx="627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46535B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16" name="Google Shape;116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8152150" y="4102325"/>
            <a:ext cx="1356500" cy="2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rgbClr val="E7FAD3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 b="1" sz="3600">
                <a:solidFill>
                  <a:srgbClr val="20212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bg>
      <p:bgPr>
        <a:solidFill>
          <a:srgbClr val="EAEEF0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311700" y="12560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46535B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use">
  <p:cSld name="MAIN_POINT_1_1_1">
    <p:bg>
      <p:bgPr>
        <a:solidFill>
          <a:srgbClr val="EAEEF0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0" y="-6300"/>
            <a:ext cx="2582700" cy="5143500"/>
          </a:xfrm>
          <a:prstGeom prst="round1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3085425" y="392875"/>
            <a:ext cx="5809800" cy="41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46535B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/>
        </p:nvSpPr>
        <p:spPr>
          <a:xfrm>
            <a:off x="238150" y="2263950"/>
            <a:ext cx="229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bg>
      <p:bgPr>
        <a:solidFill>
          <a:srgbClr val="E7FAD3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 b="1" sz="3600">
                <a:solidFill>
                  <a:srgbClr val="46535B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">
    <p:bg>
      <p:bgPr>
        <a:solidFill>
          <a:srgbClr val="EAEEF0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/>
        </p:nvSpPr>
        <p:spPr>
          <a:xfrm>
            <a:off x="934025" y="2590925"/>
            <a:ext cx="5524200" cy="95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2300" u="none" cap="none" strike="noStrike">
                <a:solidFill>
                  <a:srgbClr val="274E13"/>
                </a:solidFill>
                <a:latin typeface="Montserrat"/>
                <a:ea typeface="Montserrat"/>
                <a:cs typeface="Montserrat"/>
                <a:sym typeface="Montserrat"/>
              </a:rPr>
              <a:t>Obrigado(a)!</a:t>
            </a:r>
            <a:endParaRPr b="0" i="0" sz="2300" u="none" cap="none" strike="noStrike">
              <a:solidFill>
                <a:srgbClr val="274E1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" name="Google Shape;36;p8"/>
          <p:cNvSpPr txBox="1"/>
          <p:nvPr/>
        </p:nvSpPr>
        <p:spPr>
          <a:xfrm>
            <a:off x="1993350" y="1925250"/>
            <a:ext cx="5157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1705" y="3431550"/>
            <a:ext cx="732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311650" y="722750"/>
            <a:ext cx="73245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 b="1" sz="3600">
                <a:solidFill>
                  <a:srgbClr val="20212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E7FAD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 b="1" sz="3600">
                <a:solidFill>
                  <a:srgbClr val="46535B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9pPr>
          </a:lstStyle>
          <a:p/>
        </p:txBody>
      </p:sp>
      <p:sp>
        <p:nvSpPr>
          <p:cNvPr id="43" name="Google Shape;43;p10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1F5C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B3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B3F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23B3F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 txBox="1"/>
          <p:nvPr>
            <p:ph type="title"/>
          </p:nvPr>
        </p:nvSpPr>
        <p:spPr>
          <a:xfrm>
            <a:off x="311650" y="1174250"/>
            <a:ext cx="73245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/>
              <a:t>Laços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9"/>
          <p:cNvSpPr txBox="1"/>
          <p:nvPr>
            <p:ph idx="1" type="subTitle"/>
          </p:nvPr>
        </p:nvSpPr>
        <p:spPr>
          <a:xfrm>
            <a:off x="311700" y="11036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O que fazer quando isso acontece</a:t>
            </a:r>
            <a:r>
              <a:rPr lang="pt-BR" sz="2200"/>
              <a:t>:</a:t>
            </a:r>
            <a:endParaRPr sz="2200"/>
          </a:p>
          <a:p>
            <a:pPr indent="-3683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AutoNum type="arabicPeriod"/>
            </a:pPr>
            <a:r>
              <a:rPr lang="pt-BR" sz="2200"/>
              <a:t>Tentem </a:t>
            </a:r>
            <a:r>
              <a:rPr b="1" lang="pt-BR" sz="2200"/>
              <a:t>fechar a aba</a:t>
            </a:r>
            <a:r>
              <a:rPr lang="pt-BR" sz="2200"/>
              <a:t> onde ele está rodando</a:t>
            </a:r>
            <a:endParaRPr sz="2200"/>
          </a:p>
          <a:p>
            <a:pPr indent="-3683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AutoNum type="arabicPeriod"/>
            </a:pPr>
            <a:r>
              <a:rPr lang="pt-BR" sz="2200"/>
              <a:t>Tentem </a:t>
            </a:r>
            <a:r>
              <a:rPr b="1" lang="pt-BR" sz="2200"/>
              <a:t>fechar o navegador</a:t>
            </a:r>
            <a:r>
              <a:rPr lang="pt-BR" sz="2200"/>
              <a:t> todo</a:t>
            </a:r>
            <a:endParaRPr sz="2200"/>
          </a:p>
          <a:p>
            <a:pPr indent="-3683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AutoNum type="arabicPeriod"/>
            </a:pPr>
            <a:r>
              <a:rPr lang="pt-BR" sz="2200"/>
              <a:t>Abram o </a:t>
            </a:r>
            <a:r>
              <a:rPr b="1" lang="pt-BR" sz="2200"/>
              <a:t>gerenciador de tarefas</a:t>
            </a:r>
            <a:r>
              <a:rPr lang="pt-BR" sz="2200"/>
              <a:t> (isso depende do SO)</a:t>
            </a:r>
            <a:endParaRPr sz="2200"/>
          </a:p>
          <a:p>
            <a:pPr indent="-3683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AutoNum type="arabicPeriod"/>
            </a:pPr>
            <a:r>
              <a:rPr lang="pt-BR" sz="2200"/>
              <a:t>Desligue o computador</a:t>
            </a:r>
            <a:endParaRPr sz="2200"/>
          </a:p>
          <a:p>
            <a:pPr indent="-3683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AutoNum type="arabicPeriod"/>
            </a:pPr>
            <a:r>
              <a:rPr lang="pt-BR" sz="2200"/>
              <a:t>E se nada der certo...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185" name="Google Shape;185;p39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Loops Infinitos </a:t>
            </a:r>
            <a:r>
              <a:rPr lang="pt-BR" sz="3800">
                <a:solidFill>
                  <a:srgbClr val="FE7E02"/>
                </a:solidFill>
              </a:rPr>
              <a:t>♾</a:t>
            </a:r>
            <a:endParaRPr sz="3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Loops Infinitos </a:t>
            </a:r>
            <a:r>
              <a:rPr lang="pt-BR" sz="3800">
                <a:solidFill>
                  <a:srgbClr val="FE7E02"/>
                </a:solidFill>
              </a:rPr>
              <a:t>♾</a:t>
            </a:r>
            <a:endParaRPr sz="3800"/>
          </a:p>
        </p:txBody>
      </p:sp>
      <p:pic>
        <p:nvPicPr>
          <p:cNvPr id="191" name="Google Shape;19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1700" y="1175025"/>
            <a:ext cx="4740600" cy="3555450"/>
          </a:xfrm>
          <a:prstGeom prst="rect">
            <a:avLst/>
          </a:prstGeom>
          <a:noFill/>
          <a:ln cap="flat" cmpd="sng" w="38100">
            <a:solidFill>
              <a:srgbClr val="46535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1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/>
              <a:t>while (enquanto)</a:t>
            </a:r>
            <a:endParaRPr sz="4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/>
          <p:nvPr>
            <p:ph idx="1" type="subTitle"/>
          </p:nvPr>
        </p:nvSpPr>
        <p:spPr>
          <a:xfrm>
            <a:off x="311700" y="11036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while</a:t>
            </a:r>
            <a:r>
              <a:rPr lang="pt-BR" sz="2200"/>
              <a:t> ("enquanto") é a estrutura mais básica de criação de loops</a:t>
            </a:r>
            <a:endParaRPr b="1" sz="2200"/>
          </a:p>
        </p:txBody>
      </p:sp>
      <p:sp>
        <p:nvSpPr>
          <p:cNvPr id="202" name="Google Shape;202;p42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while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🎗</a:t>
            </a:r>
            <a:r>
              <a:rPr lang="pt-BR"/>
              <a:t> </a:t>
            </a:r>
            <a:endParaRPr/>
          </a:p>
        </p:txBody>
      </p:sp>
      <p:pic>
        <p:nvPicPr>
          <p:cNvPr id="203" name="Google Shape;20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6925" y="2276300"/>
            <a:ext cx="4303350" cy="20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3"/>
          <p:cNvSpPr txBox="1"/>
          <p:nvPr>
            <p:ph idx="1" type="subTitle"/>
          </p:nvPr>
        </p:nvSpPr>
        <p:spPr>
          <a:xfrm>
            <a:off x="311700" y="1103650"/>
            <a:ext cx="7832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Exemplo 1 - Imprimindo alguns números</a:t>
            </a:r>
            <a:endParaRPr b="1" sz="2200"/>
          </a:p>
        </p:txBody>
      </p:sp>
      <p:sp>
        <p:nvSpPr>
          <p:cNvPr id="209" name="Google Shape;209;p43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while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🎗</a:t>
            </a:r>
            <a:r>
              <a:rPr lang="pt-BR"/>
              <a:t> </a:t>
            </a:r>
            <a:endParaRPr/>
          </a:p>
        </p:txBody>
      </p:sp>
      <p:pic>
        <p:nvPicPr>
          <p:cNvPr id="210" name="Google Shape;21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3075" y="1663875"/>
            <a:ext cx="302895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4"/>
          <p:cNvSpPr txBox="1"/>
          <p:nvPr>
            <p:ph idx="1" type="subTitle"/>
          </p:nvPr>
        </p:nvSpPr>
        <p:spPr>
          <a:xfrm>
            <a:off x="311700" y="11036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Exemplo 1 - Imprimindo alguns números</a:t>
            </a:r>
            <a:endParaRPr b="1" sz="2200"/>
          </a:p>
        </p:txBody>
      </p:sp>
      <p:sp>
        <p:nvSpPr>
          <p:cNvPr id="216" name="Google Shape;216;p44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while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🎗</a:t>
            </a:r>
            <a:r>
              <a:rPr lang="pt-BR"/>
              <a:t> </a:t>
            </a:r>
            <a:endParaRPr/>
          </a:p>
        </p:txBody>
      </p:sp>
      <p:pic>
        <p:nvPicPr>
          <p:cNvPr id="217" name="Google Shape;21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3075" y="1663875"/>
            <a:ext cx="3028950" cy="30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4"/>
          <p:cNvSpPr txBox="1"/>
          <p:nvPr/>
        </p:nvSpPr>
        <p:spPr>
          <a:xfrm>
            <a:off x="1057825" y="1832750"/>
            <a:ext cx="1339200" cy="346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44"/>
          <p:cNvSpPr/>
          <p:nvPr/>
        </p:nvSpPr>
        <p:spPr>
          <a:xfrm>
            <a:off x="2008875" y="2512075"/>
            <a:ext cx="834600" cy="3009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44"/>
          <p:cNvSpPr/>
          <p:nvPr/>
        </p:nvSpPr>
        <p:spPr>
          <a:xfrm>
            <a:off x="1057825" y="2851800"/>
            <a:ext cx="2426100" cy="1416900"/>
          </a:xfrm>
          <a:prstGeom prst="rect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4"/>
          <p:cNvSpPr/>
          <p:nvPr/>
        </p:nvSpPr>
        <p:spPr>
          <a:xfrm>
            <a:off x="1310125" y="3851325"/>
            <a:ext cx="533700" cy="346200"/>
          </a:xfrm>
          <a:prstGeom prst="rect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" name="Google Shape;222;p44"/>
          <p:cNvCxnSpPr>
            <a:stCxn id="218" idx="3"/>
          </p:cNvCxnSpPr>
          <p:nvPr/>
        </p:nvCxnSpPr>
        <p:spPr>
          <a:xfrm flipH="1" rot="10800000">
            <a:off x="2397025" y="1997750"/>
            <a:ext cx="2843400" cy="8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3" name="Google Shape;223;p44"/>
          <p:cNvCxnSpPr/>
          <p:nvPr/>
        </p:nvCxnSpPr>
        <p:spPr>
          <a:xfrm flipH="1" rot="10800000">
            <a:off x="2843475" y="2647975"/>
            <a:ext cx="2387400" cy="186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4" name="Google Shape;224;p44"/>
          <p:cNvCxnSpPr>
            <a:stCxn id="220" idx="3"/>
          </p:cNvCxnSpPr>
          <p:nvPr/>
        </p:nvCxnSpPr>
        <p:spPr>
          <a:xfrm flipH="1" rot="10800000">
            <a:off x="3483925" y="3540750"/>
            <a:ext cx="1756500" cy="1950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5" name="Google Shape;225;p44"/>
          <p:cNvCxnSpPr>
            <a:endCxn id="226" idx="1"/>
          </p:cNvCxnSpPr>
          <p:nvPr/>
        </p:nvCxnSpPr>
        <p:spPr>
          <a:xfrm flipH="1" rot="10800000">
            <a:off x="1843875" y="4020375"/>
            <a:ext cx="3387000" cy="4200"/>
          </a:xfrm>
          <a:prstGeom prst="straightConnector1">
            <a:avLst/>
          </a:prstGeom>
          <a:noFill/>
          <a:ln cap="flat" cmpd="sng" w="28575">
            <a:solidFill>
              <a:srgbClr val="FE7E0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7" name="Google Shape;227;p44"/>
          <p:cNvSpPr txBox="1"/>
          <p:nvPr/>
        </p:nvSpPr>
        <p:spPr>
          <a:xfrm>
            <a:off x="5230875" y="1744250"/>
            <a:ext cx="16983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COMEÇO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4"/>
          <p:cNvSpPr txBox="1"/>
          <p:nvPr/>
        </p:nvSpPr>
        <p:spPr>
          <a:xfrm>
            <a:off x="5230875" y="2404975"/>
            <a:ext cx="40371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CONDIÇÃO DE CONTINUAÇÃO</a:t>
            </a:r>
            <a:endParaRPr b="1" i="0" sz="14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44"/>
          <p:cNvSpPr txBox="1"/>
          <p:nvPr/>
        </p:nvSpPr>
        <p:spPr>
          <a:xfrm>
            <a:off x="5230875" y="3292950"/>
            <a:ext cx="2882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AÇÃO REPETIDA</a:t>
            </a:r>
            <a:endParaRPr b="1" i="0" sz="14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44"/>
          <p:cNvSpPr txBox="1"/>
          <p:nvPr/>
        </p:nvSpPr>
        <p:spPr>
          <a:xfrm>
            <a:off x="5230875" y="3762825"/>
            <a:ext cx="24843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INCREMENTO</a:t>
            </a:r>
            <a:endParaRPr b="1" i="0" sz="1400" u="none" cap="none" strike="noStrike">
              <a:solidFill>
                <a:srgbClr val="FE7E0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/>
          <p:nvPr>
            <p:ph idx="1" type="subTitle"/>
          </p:nvPr>
        </p:nvSpPr>
        <p:spPr>
          <a:xfrm>
            <a:off x="311700" y="1103650"/>
            <a:ext cx="7832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Exemplo 1 - Imprimindo alguns números</a:t>
            </a:r>
            <a:endParaRPr b="1" sz="2200"/>
          </a:p>
        </p:txBody>
      </p:sp>
      <p:sp>
        <p:nvSpPr>
          <p:cNvPr id="235" name="Google Shape;235;p45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while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🎗</a:t>
            </a:r>
            <a:r>
              <a:rPr lang="pt-BR"/>
              <a:t> </a:t>
            </a:r>
            <a:endParaRPr/>
          </a:p>
        </p:txBody>
      </p:sp>
      <p:pic>
        <p:nvPicPr>
          <p:cNvPr id="236" name="Google Shape;23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3075" y="1663875"/>
            <a:ext cx="3028950" cy="30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5"/>
          <p:cNvSpPr/>
          <p:nvPr/>
        </p:nvSpPr>
        <p:spPr>
          <a:xfrm>
            <a:off x="1826601" y="2410038"/>
            <a:ext cx="1245589" cy="452664"/>
          </a:xfrm>
          <a:custGeom>
            <a:rect b="b" l="l" r="r" t="t"/>
            <a:pathLst>
              <a:path extrusionOk="0" h="14974" w="41231">
                <a:moveTo>
                  <a:pt x="27953" y="52"/>
                </a:moveTo>
                <a:cubicBezTo>
                  <a:pt x="18475" y="52"/>
                  <a:pt x="-3679" y="-781"/>
                  <a:pt x="564" y="7695"/>
                </a:cubicBezTo>
                <a:cubicBezTo>
                  <a:pt x="4675" y="15907"/>
                  <a:pt x="18219" y="15531"/>
                  <a:pt x="27316" y="14277"/>
                </a:cubicBezTo>
                <a:cubicBezTo>
                  <a:pt x="31675" y="13676"/>
                  <a:pt x="37157" y="14840"/>
                  <a:pt x="40268" y="11729"/>
                </a:cubicBezTo>
                <a:cubicBezTo>
                  <a:pt x="44882" y="7115"/>
                  <a:pt x="30993" y="1123"/>
                  <a:pt x="24556" y="52"/>
                </a:cubicBezTo>
              </a:path>
            </a:pathLst>
          </a:custGeom>
          <a:noFill/>
          <a:ln cap="flat" cmpd="sng" w="28575">
            <a:solidFill>
              <a:srgbClr val="D35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5"/>
          <p:cNvSpPr/>
          <p:nvPr/>
        </p:nvSpPr>
        <p:spPr>
          <a:xfrm>
            <a:off x="2647500" y="2175914"/>
            <a:ext cx="1979900" cy="922650"/>
          </a:xfrm>
          <a:custGeom>
            <a:rect b="b" l="l" r="r" t="t"/>
            <a:pathLst>
              <a:path extrusionOk="0" h="36906" w="79196">
                <a:moveTo>
                  <a:pt x="0" y="26128"/>
                </a:moveTo>
                <a:cubicBezTo>
                  <a:pt x="8850" y="36246"/>
                  <a:pt x="30412" y="41366"/>
                  <a:pt x="39917" y="31861"/>
                </a:cubicBezTo>
                <a:cubicBezTo>
                  <a:pt x="44556" y="27222"/>
                  <a:pt x="43619" y="18892"/>
                  <a:pt x="47773" y="13814"/>
                </a:cubicBezTo>
                <a:cubicBezTo>
                  <a:pt x="54981" y="5003"/>
                  <a:pt x="68033" y="-1794"/>
                  <a:pt x="79196" y="437"/>
                </a:cubicBezTo>
              </a:path>
            </a:pathLst>
          </a:custGeom>
          <a:noFill/>
          <a:ln cap="flat" cmpd="sng" w="28575">
            <a:solidFill>
              <a:srgbClr val="D35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5"/>
          <p:cNvSpPr txBox="1"/>
          <p:nvPr/>
        </p:nvSpPr>
        <p:spPr>
          <a:xfrm>
            <a:off x="4842725" y="2706175"/>
            <a:ext cx="21285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34F54"/>
                </a:solidFill>
                <a:latin typeface="Montserrat"/>
                <a:ea typeface="Montserrat"/>
                <a:cs typeface="Montserrat"/>
                <a:sym typeface="Montserrat"/>
              </a:rPr>
              <a:t>todos valores são true exceto </a:t>
            </a:r>
            <a:r>
              <a:rPr b="1" i="0" lang="pt-BR" sz="1400" u="none" cap="none" strike="noStrike">
                <a:solidFill>
                  <a:srgbClr val="D35400"/>
                </a:solidFill>
                <a:latin typeface="Montserrat"/>
                <a:ea typeface="Montserrat"/>
                <a:cs typeface="Montserrat"/>
                <a:sym typeface="Montserrat"/>
              </a:rPr>
              <a:t>false</a:t>
            </a:r>
            <a:r>
              <a:rPr b="1" i="0" lang="pt-BR" sz="1500" u="none" cap="none" strike="noStrike">
                <a:solidFill>
                  <a:srgbClr val="D354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i="0" lang="pt-BR" sz="1400" u="none" cap="none" strike="noStrike">
                <a:solidFill>
                  <a:srgbClr val="D35400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b="1" i="0" lang="pt-BR" sz="1500" u="none" cap="none" strike="noStrike">
                <a:solidFill>
                  <a:srgbClr val="D354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i="0" lang="pt-BR" sz="1400" u="none" cap="none" strike="noStrike">
                <a:solidFill>
                  <a:srgbClr val="D35400"/>
                </a:solidFill>
                <a:latin typeface="Montserrat"/>
                <a:ea typeface="Montserrat"/>
                <a:cs typeface="Montserrat"/>
                <a:sym typeface="Montserrat"/>
              </a:rPr>
              <a:t>-0</a:t>
            </a:r>
            <a:r>
              <a:rPr b="1" i="0" lang="pt-BR" sz="1500" u="none" cap="none" strike="noStrike">
                <a:solidFill>
                  <a:srgbClr val="D354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i="0" lang="pt-BR" sz="1400" u="none" cap="none" strike="noStrike">
                <a:solidFill>
                  <a:srgbClr val="D35400"/>
                </a:solidFill>
                <a:latin typeface="Montserrat"/>
                <a:ea typeface="Montserrat"/>
                <a:cs typeface="Montserrat"/>
                <a:sym typeface="Montserrat"/>
              </a:rPr>
              <a:t>""</a:t>
            </a:r>
            <a:r>
              <a:rPr b="1" i="0" lang="pt-BR" sz="1500" u="none" cap="none" strike="noStrike">
                <a:solidFill>
                  <a:srgbClr val="D354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i="0" lang="pt-BR" sz="1400" u="none" cap="none" strike="noStrike">
                <a:solidFill>
                  <a:srgbClr val="D35400"/>
                </a:solidFill>
                <a:latin typeface="Montserrat"/>
                <a:ea typeface="Montserrat"/>
                <a:cs typeface="Montserrat"/>
                <a:sym typeface="Montserrat"/>
              </a:rPr>
              <a:t>null</a:t>
            </a:r>
            <a:r>
              <a:rPr b="1" i="0" lang="pt-BR" sz="1500" u="none" cap="none" strike="noStrike">
                <a:solidFill>
                  <a:srgbClr val="D354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i="0" lang="pt-BR" sz="1400" u="none" cap="none" strike="noStrike">
                <a:solidFill>
                  <a:srgbClr val="D35400"/>
                </a:solidFill>
                <a:latin typeface="Montserrat"/>
                <a:ea typeface="Montserrat"/>
                <a:cs typeface="Montserrat"/>
                <a:sym typeface="Montserrat"/>
              </a:rPr>
              <a:t>undefined</a:t>
            </a:r>
            <a:r>
              <a:rPr b="1" i="0" lang="pt-BR" sz="1500" u="none" cap="none" strike="noStrike">
                <a:solidFill>
                  <a:srgbClr val="D35400"/>
                </a:solidFill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b="1" i="0" lang="pt-BR" sz="1400" u="none" cap="none" strike="noStrike">
                <a:solidFill>
                  <a:srgbClr val="D35400"/>
                </a:solidFill>
                <a:latin typeface="Montserrat"/>
                <a:ea typeface="Montserrat"/>
                <a:cs typeface="Montserrat"/>
                <a:sym typeface="Montserrat"/>
              </a:rPr>
              <a:t>NaN</a:t>
            </a:r>
            <a:endParaRPr b="1" i="0" sz="1700" u="none" cap="none" strike="noStrike">
              <a:solidFill>
                <a:srgbClr val="D354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45"/>
          <p:cNvSpPr txBox="1"/>
          <p:nvPr/>
        </p:nvSpPr>
        <p:spPr>
          <a:xfrm>
            <a:off x="4549250" y="1770425"/>
            <a:ext cx="2128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34F54"/>
                </a:solidFill>
                <a:latin typeface="Montserrat"/>
                <a:ea typeface="Montserrat"/>
                <a:cs typeface="Montserrat"/>
                <a:sym typeface="Montserrat"/>
              </a:rPr>
              <a:t>só podemos colocar valores verdadeiros aqui</a:t>
            </a:r>
            <a:endParaRPr b="1" i="0" sz="1700" u="none" cap="none" strike="noStrike">
              <a:solidFill>
                <a:srgbClr val="434F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6"/>
          <p:cNvSpPr txBox="1"/>
          <p:nvPr>
            <p:ph idx="1" type="subTitle"/>
          </p:nvPr>
        </p:nvSpPr>
        <p:spPr>
          <a:xfrm>
            <a:off x="311700" y="11036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Exemplo 2: "Vou comer até 100 coxinhas"</a:t>
            </a:r>
            <a:endParaRPr b="1" sz="2200"/>
          </a:p>
        </p:txBody>
      </p:sp>
      <p:sp>
        <p:nvSpPr>
          <p:cNvPr id="246" name="Google Shape;246;p46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while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🎗</a:t>
            </a:r>
            <a:r>
              <a:rPr lang="pt-BR"/>
              <a:t> </a:t>
            </a:r>
            <a:endParaRPr/>
          </a:p>
        </p:txBody>
      </p:sp>
      <p:pic>
        <p:nvPicPr>
          <p:cNvPr id="247" name="Google Shape;24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5375" y="2049888"/>
            <a:ext cx="4845549" cy="16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6"/>
          <p:cNvSpPr txBox="1"/>
          <p:nvPr/>
        </p:nvSpPr>
        <p:spPr>
          <a:xfrm>
            <a:off x="3071900" y="4614925"/>
            <a:ext cx="2569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Vamos ver na prática! </a:t>
            </a:r>
            <a:r>
              <a:rPr b="1" i="0" lang="pt-BR" sz="20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🔬</a:t>
            </a:r>
            <a:endParaRPr b="1" i="0" sz="20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7"/>
          <p:cNvSpPr txBox="1"/>
          <p:nvPr>
            <p:ph idx="1" type="subTitle"/>
          </p:nvPr>
        </p:nvSpPr>
        <p:spPr>
          <a:xfrm>
            <a:off x="311700" y="11036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Exemplo 2: "Vou comer até 100 coxinhas"</a:t>
            </a:r>
            <a:endParaRPr b="1" sz="2200"/>
          </a:p>
        </p:txBody>
      </p:sp>
      <p:sp>
        <p:nvSpPr>
          <p:cNvPr id="254" name="Google Shape;254;p47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while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🎗</a:t>
            </a:r>
            <a:r>
              <a:rPr lang="pt-BR"/>
              <a:t> </a:t>
            </a:r>
            <a:endParaRPr/>
          </a:p>
        </p:txBody>
      </p:sp>
      <p:pic>
        <p:nvPicPr>
          <p:cNvPr id="255" name="Google Shape;25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5375" y="2049888"/>
            <a:ext cx="4845549" cy="16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7"/>
          <p:cNvSpPr txBox="1"/>
          <p:nvPr/>
        </p:nvSpPr>
        <p:spPr>
          <a:xfrm>
            <a:off x="5625325" y="1819725"/>
            <a:ext cx="305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34F54"/>
                </a:solidFill>
                <a:latin typeface="Montserrat"/>
                <a:ea typeface="Montserrat"/>
                <a:cs typeface="Montserrat"/>
                <a:sym typeface="Montserrat"/>
              </a:rPr>
              <a:t>0 &lt; 100 = false</a:t>
            </a:r>
            <a:endParaRPr b="1" i="0" sz="1400" u="none" cap="none" strike="noStrike">
              <a:solidFill>
                <a:srgbClr val="434F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34F54"/>
                </a:solidFill>
                <a:latin typeface="Montserrat"/>
                <a:ea typeface="Montserrat"/>
                <a:cs typeface="Montserrat"/>
                <a:sym typeface="Montserrat"/>
              </a:rPr>
              <a:t>101 &lt; 100 = true</a:t>
            </a:r>
            <a:endParaRPr b="1" i="0" sz="1400" u="none" cap="none" strike="noStrike">
              <a:solidFill>
                <a:srgbClr val="434F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47"/>
          <p:cNvSpPr/>
          <p:nvPr/>
        </p:nvSpPr>
        <p:spPr>
          <a:xfrm>
            <a:off x="2759674" y="2122275"/>
            <a:ext cx="2892200" cy="741575"/>
          </a:xfrm>
          <a:custGeom>
            <a:rect b="b" l="l" r="r" t="t"/>
            <a:pathLst>
              <a:path extrusionOk="0" h="29663" w="115688">
                <a:moveTo>
                  <a:pt x="48169" y="16774"/>
                </a:moveTo>
                <a:cubicBezTo>
                  <a:pt x="34226" y="16774"/>
                  <a:pt x="18532" y="10218"/>
                  <a:pt x="6342" y="16986"/>
                </a:cubicBezTo>
                <a:cubicBezTo>
                  <a:pt x="3624" y="18495"/>
                  <a:pt x="-907" y="21082"/>
                  <a:pt x="185" y="23993"/>
                </a:cubicBezTo>
                <a:cubicBezTo>
                  <a:pt x="3485" y="32796"/>
                  <a:pt x="18598" y="28664"/>
                  <a:pt x="27999" y="28664"/>
                </a:cubicBezTo>
                <a:cubicBezTo>
                  <a:pt x="35572" y="28664"/>
                  <a:pt x="43144" y="28664"/>
                  <a:pt x="50717" y="28664"/>
                </a:cubicBezTo>
                <a:cubicBezTo>
                  <a:pt x="54908" y="28664"/>
                  <a:pt x="59758" y="29928"/>
                  <a:pt x="63244" y="27602"/>
                </a:cubicBezTo>
                <a:cubicBezTo>
                  <a:pt x="66253" y="25595"/>
                  <a:pt x="61255" y="19045"/>
                  <a:pt x="57724" y="18260"/>
                </a:cubicBezTo>
                <a:cubicBezTo>
                  <a:pt x="54656" y="17578"/>
                  <a:pt x="48382" y="20129"/>
                  <a:pt x="48382" y="16986"/>
                </a:cubicBezTo>
                <a:cubicBezTo>
                  <a:pt x="48382" y="14642"/>
                  <a:pt x="52465" y="14681"/>
                  <a:pt x="54539" y="13589"/>
                </a:cubicBezTo>
                <a:cubicBezTo>
                  <a:pt x="60122" y="10649"/>
                  <a:pt x="65828" y="7688"/>
                  <a:pt x="71949" y="6158"/>
                </a:cubicBezTo>
                <a:cubicBezTo>
                  <a:pt x="86233" y="2587"/>
                  <a:pt x="100965" y="0"/>
                  <a:pt x="115688" y="0"/>
                </a:cubicBezTo>
              </a:path>
            </a:pathLst>
          </a:custGeom>
          <a:noFill/>
          <a:ln cap="flat" cmpd="sng" w="19050">
            <a:solidFill>
              <a:srgbClr val="D35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7"/>
          <p:cNvSpPr txBox="1"/>
          <p:nvPr/>
        </p:nvSpPr>
        <p:spPr>
          <a:xfrm>
            <a:off x="3071900" y="4614925"/>
            <a:ext cx="2569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Vamos ver na prática! </a:t>
            </a:r>
            <a:r>
              <a:rPr b="1" i="0" lang="pt-BR" sz="20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🔬</a:t>
            </a:r>
            <a:endParaRPr b="1" i="0" sz="20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8"/>
          <p:cNvSpPr txBox="1"/>
          <p:nvPr>
            <p:ph idx="4294967295" type="subTitle"/>
          </p:nvPr>
        </p:nvSpPr>
        <p:spPr>
          <a:xfrm>
            <a:off x="311650" y="1056700"/>
            <a:ext cx="8006100" cy="3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No nosso sistema, o usuário será solicitado para inserir vários números, um após o outro</a:t>
            </a:r>
            <a:b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Quando ele digitar o número '0', devemos parar de solicitar novos inputs e imprimir no console a soma de todos os números por ele indicados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B3F"/>
              </a:buClr>
              <a:buSzPts val="1800"/>
              <a:buFont typeface="Montserrat"/>
              <a:buNone/>
            </a:pPr>
            <a:r>
              <a:t/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Ex.: Vamos supor que ele coloque:  10, 3, 50, 7, 0. 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B3F"/>
              </a:buClr>
              <a:buSzPts val="1800"/>
              <a:buFont typeface="Montserrat"/>
              <a:buNone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O resultado deve ser: 70 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B3F"/>
              </a:buClr>
              <a:buSzPts val="1800"/>
              <a:buFont typeface="Montserrat"/>
              <a:buNone/>
            </a:pPr>
            <a:r>
              <a:t/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48"/>
          <p:cNvSpPr txBox="1"/>
          <p:nvPr>
            <p:ph type="title"/>
          </p:nvPr>
        </p:nvSpPr>
        <p:spPr>
          <a:xfrm>
            <a:off x="311650" y="119300"/>
            <a:ext cx="73446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000">
                <a:solidFill>
                  <a:srgbClr val="46535B"/>
                </a:solidFill>
              </a:rPr>
              <a:t>Exercício 1</a:t>
            </a:r>
            <a:endParaRPr sz="3000"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/>
          <p:nvPr/>
        </p:nvSpPr>
        <p:spPr>
          <a:xfrm>
            <a:off x="4749625" y="509725"/>
            <a:ext cx="4239900" cy="40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O que são Laços (Loops)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Laços no Javascript: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○"/>
            </a:pP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while</a:t>
            </a:r>
            <a:endParaRPr b="1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○"/>
            </a:pP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for</a:t>
            </a:r>
            <a:endParaRPr b="1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○"/>
            </a:pP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for… of</a:t>
            </a:r>
            <a:endParaRPr b="1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31"/>
          <p:cNvSpPr txBox="1"/>
          <p:nvPr/>
        </p:nvSpPr>
        <p:spPr>
          <a:xfrm>
            <a:off x="340850" y="1760850"/>
            <a:ext cx="3869100" cy="12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 que vamos ver hoje?</a:t>
            </a:r>
            <a:endParaRPr b="1" i="0" sz="35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9"/>
          <p:cNvSpPr txBox="1"/>
          <p:nvPr/>
        </p:nvSpPr>
        <p:spPr>
          <a:xfrm>
            <a:off x="2813925" y="256650"/>
            <a:ext cx="6018300" cy="4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pt-BR" sz="3000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Fixação</a:t>
            </a:r>
            <a:endParaRPr b="0" i="0" sz="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Laços ou Loops são estruturas para representar eventos que se repetem</a:t>
            </a:r>
            <a:b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while: estrutura de repetição mais básica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0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/>
              <a:t>for (para)</a:t>
            </a:r>
            <a:endParaRPr sz="4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1"/>
          <p:cNvSpPr txBox="1"/>
          <p:nvPr>
            <p:ph idx="1" type="subTitle"/>
          </p:nvPr>
        </p:nvSpPr>
        <p:spPr>
          <a:xfrm>
            <a:off x="311700" y="12560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São bem comuns os laços em que temos a </a:t>
            </a:r>
            <a:r>
              <a:rPr b="1" lang="pt-BR" sz="2200"/>
              <a:t>condição de continuação</a:t>
            </a:r>
            <a:r>
              <a:rPr lang="pt-BR" sz="2200"/>
              <a:t> atrelada a um </a:t>
            </a:r>
            <a:r>
              <a:rPr b="1" lang="pt-BR" sz="2200"/>
              <a:t>número</a:t>
            </a:r>
            <a:r>
              <a:rPr lang="pt-BR" sz="2200"/>
              <a:t> que é incrementado.</a:t>
            </a:r>
            <a:endParaRPr sz="2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O laço </a:t>
            </a:r>
            <a:r>
              <a:rPr b="1" lang="pt-BR" sz="2200"/>
              <a:t>for</a:t>
            </a:r>
            <a:r>
              <a:rPr lang="pt-BR" sz="2200"/>
              <a:t> é uma maneira que permite </a:t>
            </a:r>
            <a:r>
              <a:rPr b="1" lang="pt-BR" sz="2200"/>
              <a:t>simplificar</a:t>
            </a:r>
            <a:r>
              <a:rPr lang="pt-BR" sz="2200"/>
              <a:t> a escrita de laços que tenham este comportamento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280" name="Google Shape;280;p51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for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🧣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2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for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🧣</a:t>
            </a:r>
            <a:r>
              <a:rPr lang="pt-BR"/>
              <a:t> </a:t>
            </a:r>
            <a:endParaRPr/>
          </a:p>
        </p:txBody>
      </p:sp>
      <p:sp>
        <p:nvSpPr>
          <p:cNvPr id="286" name="Google Shape;286;p52"/>
          <p:cNvSpPr txBox="1"/>
          <p:nvPr/>
        </p:nvSpPr>
        <p:spPr>
          <a:xfrm>
            <a:off x="311700" y="1103650"/>
            <a:ext cx="8270700" cy="11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0" i="0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O laço </a:t>
            </a:r>
            <a:r>
              <a:rPr b="1" i="0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for</a:t>
            </a:r>
            <a:r>
              <a:rPr b="0" i="0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é uma maneira que permite </a:t>
            </a:r>
            <a:r>
              <a:rPr b="1" i="0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simplificar</a:t>
            </a:r>
            <a:r>
              <a:rPr b="0" i="0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a escrita de laços que tenham este comportamento</a:t>
            </a:r>
            <a:endParaRPr b="0" i="0" sz="2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87" name="Google Shape;287;p52"/>
          <p:cNvGraphicFramePr/>
          <p:nvPr/>
        </p:nvGraphicFramePr>
        <p:xfrm>
          <a:off x="827550" y="219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{F72CC374-C831-4925-863F-AABD839BAC34}</a:tableStyleId>
              </a:tblPr>
              <a:tblGrid>
                <a:gridCol w="3619500"/>
                <a:gridCol w="3619500"/>
              </a:tblGrid>
              <a:tr h="305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434F54"/>
                          </a:solidFill>
                        </a:rPr>
                        <a:t>while</a:t>
                      </a:r>
                      <a:endParaRPr sz="1400" u="none" cap="none" strike="noStrike">
                        <a:solidFill>
                          <a:srgbClr val="434F54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for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2256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88" name="Google Shape;288;p52"/>
          <p:cNvPicPr preferRelativeResize="0"/>
          <p:nvPr/>
        </p:nvPicPr>
        <p:blipFill rotWithShape="1">
          <a:blip r:embed="rId3">
            <a:alphaModFix/>
          </a:blip>
          <a:srcRect b="0" l="1997" r="6769" t="0"/>
          <a:stretch/>
        </p:blipFill>
        <p:spPr>
          <a:xfrm>
            <a:off x="4522100" y="3095925"/>
            <a:ext cx="3465674" cy="9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44675" y="2635675"/>
            <a:ext cx="2139925" cy="21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52"/>
          <p:cNvSpPr txBox="1"/>
          <p:nvPr/>
        </p:nvSpPr>
        <p:spPr>
          <a:xfrm>
            <a:off x="3162150" y="4755800"/>
            <a:ext cx="2569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Vamos ver na prática! </a:t>
            </a:r>
            <a:r>
              <a:rPr b="1" i="0" lang="pt-BR" sz="20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🔬</a:t>
            </a:r>
            <a:endParaRPr b="1" i="0" sz="20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3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for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🧣</a:t>
            </a:r>
            <a:r>
              <a:rPr lang="pt-BR"/>
              <a:t> </a:t>
            </a:r>
            <a:endParaRPr/>
          </a:p>
        </p:txBody>
      </p:sp>
      <p:grpSp>
        <p:nvGrpSpPr>
          <p:cNvPr id="296" name="Google Shape;296;p53"/>
          <p:cNvGrpSpPr/>
          <p:nvPr/>
        </p:nvGrpSpPr>
        <p:grpSpPr>
          <a:xfrm>
            <a:off x="1374772" y="1429364"/>
            <a:ext cx="6394460" cy="2543677"/>
            <a:chOff x="1782775" y="2322450"/>
            <a:chExt cx="5676900" cy="2037550"/>
          </a:xfrm>
        </p:grpSpPr>
        <p:pic>
          <p:nvPicPr>
            <p:cNvPr id="297" name="Google Shape;297;p5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82775" y="2950300"/>
              <a:ext cx="5676900" cy="1409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8" name="Google Shape;298;p53"/>
            <p:cNvSpPr/>
            <p:nvPr/>
          </p:nvSpPr>
          <p:spPr>
            <a:xfrm rot="5400000">
              <a:off x="3069050" y="2424700"/>
              <a:ext cx="223200" cy="126660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53"/>
            <p:cNvSpPr/>
            <p:nvPr/>
          </p:nvSpPr>
          <p:spPr>
            <a:xfrm rot="5400000">
              <a:off x="4753800" y="2593150"/>
              <a:ext cx="237900" cy="92970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2857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53"/>
            <p:cNvSpPr/>
            <p:nvPr/>
          </p:nvSpPr>
          <p:spPr>
            <a:xfrm rot="5400000">
              <a:off x="6264000" y="2772700"/>
              <a:ext cx="232800" cy="57060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28575">
              <a:solidFill>
                <a:srgbClr val="FE7E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53"/>
            <p:cNvSpPr txBox="1"/>
            <p:nvPr/>
          </p:nvSpPr>
          <p:spPr>
            <a:xfrm>
              <a:off x="2608100" y="2632600"/>
              <a:ext cx="1145100" cy="3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pt-BR" sz="1500" u="none" cap="none" strike="noStrike">
                  <a:solidFill>
                    <a:srgbClr val="FF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COMEÇO</a:t>
              </a:r>
              <a:endParaRPr b="1" i="0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53"/>
            <p:cNvSpPr txBox="1"/>
            <p:nvPr/>
          </p:nvSpPr>
          <p:spPr>
            <a:xfrm>
              <a:off x="5664150" y="2574413"/>
              <a:ext cx="1649700" cy="3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pt-BR" sz="1500" u="none" cap="none" strike="noStrike">
                  <a:solidFill>
                    <a:srgbClr val="FE7E0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INCREMENTO</a:t>
              </a:r>
              <a:endParaRPr b="1" i="0" sz="1500" u="none" cap="none" strike="noStrike">
                <a:solidFill>
                  <a:srgbClr val="FE7E0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53"/>
            <p:cNvSpPr txBox="1"/>
            <p:nvPr/>
          </p:nvSpPr>
          <p:spPr>
            <a:xfrm>
              <a:off x="3737750" y="2322450"/>
              <a:ext cx="21321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pt-BR" sz="1500" u="none" cap="none" strike="noStrike">
                  <a:solidFill>
                    <a:srgbClr val="38761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CONDIÇÃO DE </a:t>
              </a:r>
              <a:endParaRPr b="1" i="0" sz="1500" u="none" cap="none" strike="noStrike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pt-BR" sz="1500" u="none" cap="none" strike="noStrike">
                  <a:solidFill>
                    <a:srgbClr val="38761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CONTINUAÇÃO</a:t>
              </a:r>
              <a:endParaRPr b="1" i="0" sz="15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4" name="Google Shape;304;p53"/>
          <p:cNvSpPr/>
          <p:nvPr/>
        </p:nvSpPr>
        <p:spPr>
          <a:xfrm>
            <a:off x="1842664" y="2912662"/>
            <a:ext cx="2404500" cy="461700"/>
          </a:xfrm>
          <a:prstGeom prst="rect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5" name="Google Shape;305;p53"/>
          <p:cNvCxnSpPr>
            <a:stCxn id="304" idx="3"/>
          </p:cNvCxnSpPr>
          <p:nvPr/>
        </p:nvCxnSpPr>
        <p:spPr>
          <a:xfrm>
            <a:off x="4247164" y="3143512"/>
            <a:ext cx="895800" cy="930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6" name="Google Shape;306;p53"/>
          <p:cNvSpPr txBox="1"/>
          <p:nvPr/>
        </p:nvSpPr>
        <p:spPr>
          <a:xfrm>
            <a:off x="5241574" y="2917344"/>
            <a:ext cx="240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AÇÃO REPETIDA</a:t>
            </a:r>
            <a:endParaRPr b="1" i="0" sz="15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53"/>
          <p:cNvSpPr txBox="1"/>
          <p:nvPr/>
        </p:nvSpPr>
        <p:spPr>
          <a:xfrm>
            <a:off x="3071900" y="4614925"/>
            <a:ext cx="2569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Vamos ver na prática! </a:t>
            </a:r>
            <a:r>
              <a:rPr b="1" i="0" lang="pt-BR" sz="20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🔬</a:t>
            </a:r>
            <a:endParaRPr b="1" i="0" sz="20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4"/>
          <p:cNvSpPr txBox="1"/>
          <p:nvPr>
            <p:ph idx="1" type="subTitle"/>
          </p:nvPr>
        </p:nvSpPr>
        <p:spPr>
          <a:xfrm>
            <a:off x="311700" y="1103650"/>
            <a:ext cx="82287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Uma das principais utilidades deste </a:t>
            </a:r>
            <a:r>
              <a:rPr b="1" lang="pt-BR" sz="2200"/>
              <a:t>tipo de estrutura</a:t>
            </a:r>
            <a:r>
              <a:rPr lang="pt-BR" sz="2200"/>
              <a:t> é para </a:t>
            </a:r>
            <a:r>
              <a:rPr b="1" lang="pt-BR" sz="2200"/>
              <a:t>PERCORRERMOS os valores contidos em um array</a:t>
            </a:r>
            <a:r>
              <a:rPr lang="pt-BR" sz="2200"/>
              <a:t>. Veja o código abaixo</a:t>
            </a:r>
            <a:endParaRPr sz="2200"/>
          </a:p>
        </p:txBody>
      </p:sp>
      <p:sp>
        <p:nvSpPr>
          <p:cNvPr id="313" name="Google Shape;313;p54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for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🧣</a:t>
            </a:r>
            <a:r>
              <a:rPr lang="pt-BR"/>
              <a:t> </a:t>
            </a:r>
            <a:endParaRPr/>
          </a:p>
        </p:txBody>
      </p:sp>
      <p:pic>
        <p:nvPicPr>
          <p:cNvPr id="314" name="Google Shape;31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4400" y="2697500"/>
            <a:ext cx="3893475" cy="170932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54"/>
          <p:cNvSpPr txBox="1"/>
          <p:nvPr/>
        </p:nvSpPr>
        <p:spPr>
          <a:xfrm>
            <a:off x="3071900" y="4614925"/>
            <a:ext cx="2569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Vamos ver na prática! </a:t>
            </a:r>
            <a:r>
              <a:rPr b="1" i="0" lang="pt-BR" sz="20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🔬</a:t>
            </a:r>
            <a:endParaRPr b="1" i="0" sz="20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5"/>
          <p:cNvSpPr txBox="1"/>
          <p:nvPr>
            <p:ph idx="4294967295" type="subTitle"/>
          </p:nvPr>
        </p:nvSpPr>
        <p:spPr>
          <a:xfrm>
            <a:off x="311650" y="1056700"/>
            <a:ext cx="8006100" cy="3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Escreva uma função que receba um array com números e devolva qual o maior dentro dele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B3F"/>
              </a:buClr>
              <a:buSzPts val="1800"/>
              <a:buFont typeface="Montserrat"/>
              <a:buNone/>
            </a:pPr>
            <a:r>
              <a:t/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Ex: Para o array [11, 15, 18, 14, 12, 13], a saída deve ser: "O maior número é 18"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Google Shape;321;p55"/>
          <p:cNvSpPr txBox="1"/>
          <p:nvPr>
            <p:ph type="title"/>
          </p:nvPr>
        </p:nvSpPr>
        <p:spPr>
          <a:xfrm>
            <a:off x="311650" y="143750"/>
            <a:ext cx="73446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000">
                <a:solidFill>
                  <a:srgbClr val="46535B"/>
                </a:solidFill>
              </a:rPr>
              <a:t>Exercício </a:t>
            </a:r>
            <a:r>
              <a:rPr lang="pt-BR"/>
              <a:t>2</a:t>
            </a:r>
            <a:endParaRPr sz="3000"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6"/>
          <p:cNvSpPr txBox="1"/>
          <p:nvPr>
            <p:ph idx="1" type="subTitle"/>
          </p:nvPr>
        </p:nvSpPr>
        <p:spPr>
          <a:xfrm>
            <a:off x="1403925" y="418200"/>
            <a:ext cx="7832400" cy="3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350">
                <a:solidFill>
                  <a:srgbClr val="00979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pt-BR" sz="1350">
                <a:solidFill>
                  <a:srgbClr val="434F5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numeros = [</a:t>
            </a:r>
            <a:r>
              <a:rPr lang="pt-BR" sz="1350">
                <a:solidFill>
                  <a:srgbClr val="8A7B5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11</a:t>
            </a:r>
            <a:r>
              <a:rPr lang="pt-BR" sz="1350">
                <a:solidFill>
                  <a:srgbClr val="434F5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350">
                <a:solidFill>
                  <a:srgbClr val="8A7B5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15</a:t>
            </a:r>
            <a:r>
              <a:rPr lang="pt-BR" sz="1350">
                <a:solidFill>
                  <a:srgbClr val="434F5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350">
                <a:solidFill>
                  <a:srgbClr val="8A7B5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18</a:t>
            </a:r>
            <a:r>
              <a:rPr lang="pt-BR" sz="1350">
                <a:solidFill>
                  <a:srgbClr val="434F5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350">
                <a:solidFill>
                  <a:srgbClr val="8A7B5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14</a:t>
            </a:r>
            <a:r>
              <a:rPr lang="pt-BR" sz="1350">
                <a:solidFill>
                  <a:srgbClr val="434F5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350">
                <a:solidFill>
                  <a:srgbClr val="8A7B5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12</a:t>
            </a:r>
            <a:r>
              <a:rPr lang="pt-BR" sz="1350">
                <a:solidFill>
                  <a:srgbClr val="434F5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350">
                <a:solidFill>
                  <a:srgbClr val="8A7B5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13</a:t>
            </a:r>
            <a:r>
              <a:rPr lang="pt-BR" sz="1350">
                <a:solidFill>
                  <a:srgbClr val="434F5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350">
              <a:solidFill>
                <a:srgbClr val="434F54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>
              <a:solidFill>
                <a:srgbClr val="434F54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350">
                <a:solidFill>
                  <a:srgbClr val="00979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pt-BR" sz="1350">
                <a:solidFill>
                  <a:srgbClr val="434F5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devolveMaiorNumero(</a:t>
            </a:r>
            <a:r>
              <a:rPr lang="pt-BR" sz="1350">
                <a:solidFill>
                  <a:srgbClr val="D354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array</a:t>
            </a:r>
            <a:r>
              <a:rPr lang="pt-BR" sz="1350">
                <a:solidFill>
                  <a:srgbClr val="434F5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350">
              <a:solidFill>
                <a:srgbClr val="434F54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>
              <a:solidFill>
                <a:srgbClr val="434F54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350">
                <a:solidFill>
                  <a:srgbClr val="434F5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pt-BR" sz="1350">
                <a:solidFill>
                  <a:srgbClr val="00979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pt-BR" sz="1350">
                <a:solidFill>
                  <a:srgbClr val="434F5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maiorNumero = </a:t>
            </a:r>
            <a:r>
              <a:rPr lang="pt-BR" sz="1350">
                <a:solidFill>
                  <a:srgbClr val="8A7B5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350">
              <a:solidFill>
                <a:srgbClr val="8A7B5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>
              <a:solidFill>
                <a:srgbClr val="8A7B5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350">
                <a:solidFill>
                  <a:srgbClr val="434F5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pt-BR" sz="1350">
                <a:solidFill>
                  <a:srgbClr val="00979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pt-BR" sz="1350">
                <a:solidFill>
                  <a:srgbClr val="434F5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350">
                <a:solidFill>
                  <a:srgbClr val="00979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pt-BR" sz="1350">
                <a:solidFill>
                  <a:srgbClr val="434F5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i = </a:t>
            </a:r>
            <a:r>
              <a:rPr lang="pt-BR" sz="1350">
                <a:solidFill>
                  <a:srgbClr val="8A7B5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pt-BR" sz="1350">
                <a:solidFill>
                  <a:srgbClr val="434F5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 i &lt; </a:t>
            </a:r>
            <a:r>
              <a:rPr lang="pt-BR" sz="1350">
                <a:solidFill>
                  <a:srgbClr val="D354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array</a:t>
            </a:r>
            <a:r>
              <a:rPr lang="pt-BR" sz="1350">
                <a:solidFill>
                  <a:srgbClr val="434F5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.length; i++) {</a:t>
            </a:r>
            <a:endParaRPr sz="1350">
              <a:solidFill>
                <a:srgbClr val="434F54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350">
                <a:solidFill>
                  <a:srgbClr val="434F5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pt-BR" sz="1350">
                <a:solidFill>
                  <a:srgbClr val="00979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pt-BR" sz="1350">
                <a:solidFill>
                  <a:srgbClr val="434F5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numeroAtual = </a:t>
            </a:r>
            <a:r>
              <a:rPr lang="pt-BR" sz="1350">
                <a:solidFill>
                  <a:srgbClr val="D354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array</a:t>
            </a:r>
            <a:r>
              <a:rPr lang="pt-BR" sz="1350">
                <a:solidFill>
                  <a:srgbClr val="434F5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[i]</a:t>
            </a:r>
            <a:endParaRPr sz="1350">
              <a:solidFill>
                <a:srgbClr val="434F54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350">
                <a:solidFill>
                  <a:srgbClr val="434F5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350">
              <a:solidFill>
                <a:srgbClr val="434F54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350">
                <a:solidFill>
                  <a:srgbClr val="434F5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pt-BR" sz="1350">
                <a:solidFill>
                  <a:srgbClr val="00979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pt-BR" sz="1350">
                <a:solidFill>
                  <a:srgbClr val="434F5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(numeroAtual &gt;= maiorNumero) {</a:t>
            </a:r>
            <a:endParaRPr sz="1350">
              <a:solidFill>
                <a:srgbClr val="434F54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350">
                <a:solidFill>
                  <a:srgbClr val="434F5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maiorNumero = numeroAtual</a:t>
            </a:r>
            <a:endParaRPr sz="1350">
              <a:solidFill>
                <a:srgbClr val="434F54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350">
                <a:solidFill>
                  <a:srgbClr val="434F5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350">
              <a:solidFill>
                <a:srgbClr val="434F54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350">
                <a:solidFill>
                  <a:srgbClr val="434F5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350">
              <a:solidFill>
                <a:srgbClr val="434F54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>
              <a:solidFill>
                <a:srgbClr val="434F54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350">
                <a:solidFill>
                  <a:srgbClr val="434F5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console.</a:t>
            </a:r>
            <a:r>
              <a:rPr lang="pt-BR" sz="1350">
                <a:solidFill>
                  <a:srgbClr val="D354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pt-BR" sz="1350">
                <a:solidFill>
                  <a:srgbClr val="434F5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350">
                <a:solidFill>
                  <a:srgbClr val="6AA8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`O maior número do array é </a:t>
            </a:r>
            <a:r>
              <a:rPr lang="pt-BR" sz="1350">
                <a:solidFill>
                  <a:srgbClr val="4343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${maiorNumero}</a:t>
            </a:r>
            <a:r>
              <a:rPr lang="pt-BR" sz="1350">
                <a:solidFill>
                  <a:srgbClr val="6AA8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</a:t>
            </a:r>
            <a:r>
              <a:rPr lang="pt-BR" sz="1350">
                <a:solidFill>
                  <a:srgbClr val="434F5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434F54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350">
                <a:solidFill>
                  <a:srgbClr val="434F5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50">
              <a:solidFill>
                <a:srgbClr val="434F54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>
              <a:solidFill>
                <a:srgbClr val="434F54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350">
                <a:solidFill>
                  <a:srgbClr val="434F5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devolveMaiorNumero(numeros)</a:t>
            </a:r>
            <a:endParaRPr sz="1350">
              <a:solidFill>
                <a:srgbClr val="434F54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7"/>
          <p:cNvSpPr txBox="1"/>
          <p:nvPr/>
        </p:nvSpPr>
        <p:spPr>
          <a:xfrm>
            <a:off x="2813925" y="256650"/>
            <a:ext cx="6018300" cy="4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pt-BR" sz="3000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Fixação</a:t>
            </a:r>
            <a:endParaRPr b="0" i="0" sz="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6535B"/>
              </a:buClr>
              <a:buSzPts val="1800"/>
              <a:buFont typeface="Montserrat"/>
              <a:buChar char="●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O laço </a:t>
            </a: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for</a:t>
            </a: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é uma maneira que permite </a:t>
            </a: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simplificar</a:t>
            </a: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a escrita de laços que tenham este comportamento</a:t>
            </a:r>
            <a:endParaRPr b="0" i="0" sz="18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8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/>
              <a:t>for… of... (para... cada...)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"/>
          <p:cNvSpPr txBox="1"/>
          <p:nvPr>
            <p:ph idx="1" type="subTitle"/>
          </p:nvPr>
        </p:nvSpPr>
        <p:spPr>
          <a:xfrm>
            <a:off x="311700" y="1035682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Laços</a:t>
            </a:r>
            <a:r>
              <a:rPr lang="pt-BR" sz="2200"/>
              <a:t> são estruturas de programação que permitem representar </a:t>
            </a:r>
            <a:r>
              <a:rPr b="1" lang="pt-BR" sz="2200">
                <a:solidFill>
                  <a:srgbClr val="FE7E02"/>
                </a:solidFill>
              </a:rPr>
              <a:t>eventos</a:t>
            </a:r>
            <a:r>
              <a:rPr lang="pt-BR" sz="2200">
                <a:solidFill>
                  <a:srgbClr val="FE7E02"/>
                </a:solidFill>
              </a:rPr>
              <a:t> </a:t>
            </a:r>
            <a:r>
              <a:rPr b="1" lang="pt-BR" sz="2200">
                <a:solidFill>
                  <a:srgbClr val="FE7E02"/>
                </a:solidFill>
              </a:rPr>
              <a:t>que se</a:t>
            </a:r>
            <a:r>
              <a:rPr lang="pt-BR" sz="2200">
                <a:solidFill>
                  <a:srgbClr val="FE7E02"/>
                </a:solidFill>
              </a:rPr>
              <a:t> </a:t>
            </a:r>
            <a:r>
              <a:rPr b="1" lang="pt-BR" sz="2200">
                <a:solidFill>
                  <a:srgbClr val="FE7E02"/>
                </a:solidFill>
              </a:rPr>
              <a:t>repetem</a:t>
            </a:r>
            <a:endParaRPr b="1" sz="2200">
              <a:solidFill>
                <a:srgbClr val="FE7E02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b="1" lang="pt-BR" sz="2200">
                <a:solidFill>
                  <a:srgbClr val="46535B"/>
                </a:solidFill>
              </a:rPr>
              <a:t>Aniversário</a:t>
            </a:r>
            <a:r>
              <a:rPr lang="pt-BR" sz="2200">
                <a:solidFill>
                  <a:srgbClr val="46535B"/>
                </a:solidFill>
              </a:rPr>
              <a:t>: todo ano fazemos aniversário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b="1" lang="pt-BR" sz="2200">
                <a:solidFill>
                  <a:srgbClr val="46535B"/>
                </a:solidFill>
              </a:rPr>
              <a:t>Corrida de bike em um circuito</a:t>
            </a:r>
            <a:r>
              <a:rPr lang="pt-BR" sz="2200">
                <a:solidFill>
                  <a:srgbClr val="46535B"/>
                </a:solidFill>
              </a:rPr>
              <a:t>: os ciclistas percorrem inúmeras vezes o mesmo circuito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b="1" lang="pt-BR" sz="2200">
                <a:solidFill>
                  <a:srgbClr val="46535B"/>
                </a:solidFill>
              </a:rPr>
              <a:t>Comer</a:t>
            </a:r>
            <a:r>
              <a:rPr lang="pt-BR" sz="2200">
                <a:solidFill>
                  <a:srgbClr val="46535B"/>
                </a:solidFill>
              </a:rPr>
              <a:t>: pegar a comida no garfo; levar até a boca;</a:t>
            </a:r>
            <a:endParaRPr sz="2200"/>
          </a:p>
        </p:txBody>
      </p:sp>
      <p:sp>
        <p:nvSpPr>
          <p:cNvPr id="133" name="Google Shape;133;p32"/>
          <p:cNvSpPr txBox="1"/>
          <p:nvPr>
            <p:ph type="title"/>
          </p:nvPr>
        </p:nvSpPr>
        <p:spPr>
          <a:xfrm>
            <a:off x="311700" y="125032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Laços </a:t>
            </a:r>
            <a:r>
              <a:rPr lang="pt-BR" sz="3400">
                <a:solidFill>
                  <a:srgbClr val="FE7E02"/>
                </a:solidFill>
              </a:rPr>
              <a:t>🎀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9"/>
          <p:cNvSpPr txBox="1"/>
          <p:nvPr>
            <p:ph idx="1" type="subTitle"/>
          </p:nvPr>
        </p:nvSpPr>
        <p:spPr>
          <a:xfrm>
            <a:off x="311700" y="13322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F54"/>
              </a:buClr>
              <a:buSzPts val="2100"/>
              <a:buFont typeface="Montserrat"/>
              <a:buChar char="●"/>
            </a:pPr>
            <a:r>
              <a:rPr lang="pt-BR" sz="2100">
                <a:solidFill>
                  <a:srgbClr val="434F54"/>
                </a:solidFill>
              </a:rPr>
              <a:t>Uma forma de simplificar a leitura dos elementos do array é utilizando o loop </a:t>
            </a:r>
            <a:r>
              <a:rPr b="1" lang="pt-BR" sz="2100">
                <a:solidFill>
                  <a:srgbClr val="434F54"/>
                </a:solidFill>
              </a:rPr>
              <a:t>for...of…</a:t>
            </a:r>
            <a:br>
              <a:rPr b="1" lang="pt-BR" sz="2100">
                <a:solidFill>
                  <a:srgbClr val="434F54"/>
                </a:solidFill>
              </a:rPr>
            </a:br>
            <a:endParaRPr b="1" sz="2100">
              <a:solidFill>
                <a:srgbClr val="434F54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F54"/>
              </a:buClr>
              <a:buSzPts val="2100"/>
              <a:buFont typeface="Arial"/>
              <a:buChar char="●"/>
            </a:pPr>
            <a:r>
              <a:rPr lang="pt-BR" sz="2100">
                <a:solidFill>
                  <a:srgbClr val="434F54"/>
                </a:solidFill>
              </a:rPr>
              <a:t>O loop for...of </a:t>
            </a:r>
            <a:r>
              <a:rPr b="1" lang="pt-BR" sz="2100">
                <a:solidFill>
                  <a:srgbClr val="434F54"/>
                </a:solidFill>
              </a:rPr>
              <a:t>percorre arrays e objetos</a:t>
            </a:r>
            <a:r>
              <a:rPr lang="pt-BR" sz="2100">
                <a:solidFill>
                  <a:srgbClr val="434F54"/>
                </a:solidFill>
              </a:rPr>
              <a:t>, alocando o valor de cada posição do array em uma variável, permitindo executar alguma ação para cada valor distinto.</a:t>
            </a:r>
            <a:endParaRPr sz="2100">
              <a:solidFill>
                <a:srgbClr val="434F54"/>
              </a:solidFill>
            </a:endParaRPr>
          </a:p>
        </p:txBody>
      </p:sp>
      <p:sp>
        <p:nvSpPr>
          <p:cNvPr id="342" name="Google Shape;342;p59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for… of...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🧬</a:t>
            </a:r>
            <a:endParaRPr sz="3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0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for… of...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🧬</a:t>
            </a:r>
            <a:endParaRPr sz="3400"/>
          </a:p>
        </p:txBody>
      </p:sp>
      <p:sp>
        <p:nvSpPr>
          <p:cNvPr id="348" name="Google Shape;348;p60"/>
          <p:cNvSpPr txBox="1"/>
          <p:nvPr/>
        </p:nvSpPr>
        <p:spPr>
          <a:xfrm>
            <a:off x="1147500" y="1732850"/>
            <a:ext cx="6849000" cy="1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pt-BR" sz="2050" u="none" cap="none" strike="noStrike">
                <a:solidFill>
                  <a:srgbClr val="00979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pt-BR" sz="2050" u="none" cap="none" strike="noStrike">
                <a:solidFill>
                  <a:srgbClr val="434F5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numeros = [</a:t>
            </a:r>
            <a:r>
              <a:rPr b="0" i="0" lang="pt-BR" sz="2050" u="none" cap="none" strike="noStrike">
                <a:solidFill>
                  <a:srgbClr val="8A7B5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14</a:t>
            </a:r>
            <a:r>
              <a:rPr b="0" i="0" lang="pt-BR" sz="2050" u="none" cap="none" strike="noStrike">
                <a:solidFill>
                  <a:srgbClr val="434F5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2050" u="none" cap="none" strike="noStrike">
                <a:solidFill>
                  <a:srgbClr val="8A7B5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67</a:t>
            </a:r>
            <a:r>
              <a:rPr b="0" i="0" lang="pt-BR" sz="2050" u="none" cap="none" strike="noStrike">
                <a:solidFill>
                  <a:srgbClr val="434F5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2050" u="none" cap="none" strike="noStrike">
                <a:solidFill>
                  <a:srgbClr val="8A7B5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89</a:t>
            </a:r>
            <a:r>
              <a:rPr b="0" i="0" lang="pt-BR" sz="2050" u="none" cap="none" strike="noStrike">
                <a:solidFill>
                  <a:srgbClr val="434F5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2050" u="none" cap="none" strike="noStrike">
                <a:solidFill>
                  <a:srgbClr val="8A7B5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15</a:t>
            </a:r>
            <a:r>
              <a:rPr b="0" i="0" lang="pt-BR" sz="2050" u="none" cap="none" strike="noStrike">
                <a:solidFill>
                  <a:srgbClr val="434F5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2050" u="none" cap="none" strike="noStrike">
                <a:solidFill>
                  <a:srgbClr val="8A7B5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23</a:t>
            </a:r>
            <a:r>
              <a:rPr b="0" i="0" lang="pt-BR" sz="2050" u="none" cap="none" strike="noStrike">
                <a:solidFill>
                  <a:srgbClr val="434F5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b="0" i="0" sz="2050" u="none" cap="none" strike="noStrike">
              <a:solidFill>
                <a:srgbClr val="434F54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t/>
            </a:r>
            <a:endParaRPr b="0" i="0" sz="2050" u="none" cap="none" strike="noStrike">
              <a:solidFill>
                <a:srgbClr val="434F54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pt-BR" sz="2050" u="none" cap="none" strike="noStrike">
                <a:solidFill>
                  <a:srgbClr val="00979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b="0" i="0" lang="pt-BR" sz="2050" u="none" cap="none" strike="noStrike">
                <a:solidFill>
                  <a:srgbClr val="434F5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b="0" i="0" lang="pt-BR" sz="2050" u="none" cap="none" strike="noStrike">
                <a:solidFill>
                  <a:srgbClr val="00979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b="0" i="0" lang="pt-BR" sz="2050" u="none" cap="none" strike="noStrike">
                <a:solidFill>
                  <a:srgbClr val="434F5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numero </a:t>
            </a:r>
            <a:r>
              <a:rPr b="0" i="0" lang="pt-BR" sz="2050" u="none" cap="none" strike="noStrike">
                <a:solidFill>
                  <a:srgbClr val="00979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of</a:t>
            </a:r>
            <a:r>
              <a:rPr b="0" i="0" lang="pt-BR" sz="2050" u="none" cap="none" strike="noStrike">
                <a:solidFill>
                  <a:srgbClr val="434F5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numeros){</a:t>
            </a:r>
            <a:endParaRPr b="0" i="0" sz="2050" u="none" cap="none" strike="noStrike">
              <a:solidFill>
                <a:srgbClr val="434F54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pt-BR" sz="2050" u="none" cap="none" strike="noStrike">
                <a:solidFill>
                  <a:srgbClr val="434F5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0" i="0" lang="pt-BR" sz="2050" u="none" cap="none" strike="noStrike">
                <a:solidFill>
                  <a:srgbClr val="D354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b="0" i="0" lang="pt-BR" sz="2050" u="none" cap="none" strike="noStrike">
                <a:solidFill>
                  <a:srgbClr val="434F5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.log(numero)</a:t>
            </a:r>
            <a:endParaRPr b="0" i="0" sz="2050" u="none" cap="none" strike="noStrike">
              <a:solidFill>
                <a:srgbClr val="434F54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pt-BR" sz="2050" u="none" cap="none" strike="noStrike">
                <a:solidFill>
                  <a:srgbClr val="434F5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2050" u="none" cap="none" strike="noStrike">
              <a:solidFill>
                <a:srgbClr val="434F54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1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for… of...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🧬</a:t>
            </a:r>
            <a:endParaRPr sz="3400"/>
          </a:p>
        </p:txBody>
      </p:sp>
      <p:sp>
        <p:nvSpPr>
          <p:cNvPr id="354" name="Google Shape;354;p61"/>
          <p:cNvSpPr txBox="1"/>
          <p:nvPr/>
        </p:nvSpPr>
        <p:spPr>
          <a:xfrm>
            <a:off x="1147500" y="1732850"/>
            <a:ext cx="6849000" cy="1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pt-BR" sz="2050" u="none" cap="none" strike="noStrike">
                <a:solidFill>
                  <a:schemeClr val="accent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const numeros = [</a:t>
            </a:r>
            <a:r>
              <a:rPr b="1" i="0" lang="pt-BR" sz="2050" u="none" cap="none" strike="noStrike">
                <a:solidFill>
                  <a:srgbClr val="FE7E0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14</a:t>
            </a:r>
            <a:r>
              <a:rPr b="0" i="0" lang="pt-BR" sz="2050" u="none" cap="none" strike="noStrike">
                <a:solidFill>
                  <a:schemeClr val="accent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67, 89, 15, 23]</a:t>
            </a:r>
            <a:endParaRPr b="0" i="0" sz="2050" u="none" cap="none" strike="noStrike">
              <a:solidFill>
                <a:schemeClr val="accent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t/>
            </a:r>
            <a:endParaRPr b="0" i="0" sz="2050" u="none" cap="none" strike="noStrike">
              <a:solidFill>
                <a:schemeClr val="accent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pt-BR" sz="2050" u="none" cap="none" strike="noStrike">
                <a:solidFill>
                  <a:schemeClr val="accent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for (let </a:t>
            </a:r>
            <a:r>
              <a:rPr b="1" i="0" lang="pt-BR" sz="2050" u="none" cap="none" strike="noStrike">
                <a:solidFill>
                  <a:srgbClr val="FE7E0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numero </a:t>
            </a:r>
            <a:r>
              <a:rPr b="0" i="0" lang="pt-BR" sz="2050" u="none" cap="none" strike="noStrike">
                <a:solidFill>
                  <a:schemeClr val="accent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of numeros){</a:t>
            </a:r>
            <a:endParaRPr b="0" i="0" sz="2050" u="none" cap="none" strike="noStrike">
              <a:solidFill>
                <a:schemeClr val="accent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pt-BR" sz="2050" u="none" cap="none" strike="noStrike">
                <a:solidFill>
                  <a:schemeClr val="accent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console.log(numero)</a:t>
            </a:r>
            <a:endParaRPr b="0" i="0" sz="2050" u="none" cap="none" strike="noStrike">
              <a:solidFill>
                <a:schemeClr val="accent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pt-BR" sz="2050" u="none" cap="none" strike="noStrike">
                <a:solidFill>
                  <a:schemeClr val="accent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2050" u="none" cap="none" strike="noStrike">
              <a:solidFill>
                <a:schemeClr val="accent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5" name="Google Shape;355;p61"/>
          <p:cNvSpPr/>
          <p:nvPr/>
        </p:nvSpPr>
        <p:spPr>
          <a:xfrm>
            <a:off x="2551150" y="2473100"/>
            <a:ext cx="1148400" cy="2820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6" name="Google Shape;356;p61"/>
          <p:cNvCxnSpPr/>
          <p:nvPr/>
        </p:nvCxnSpPr>
        <p:spPr>
          <a:xfrm flipH="1" rot="10800000">
            <a:off x="3699500" y="2132000"/>
            <a:ext cx="275100" cy="3438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7" name="Google Shape;357;p61"/>
          <p:cNvSpPr/>
          <p:nvPr/>
        </p:nvSpPr>
        <p:spPr>
          <a:xfrm>
            <a:off x="3865650" y="1850000"/>
            <a:ext cx="397800" cy="2820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2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for… of...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🧬</a:t>
            </a:r>
            <a:endParaRPr sz="3400"/>
          </a:p>
        </p:txBody>
      </p:sp>
      <p:sp>
        <p:nvSpPr>
          <p:cNvPr id="363" name="Google Shape;363;p62"/>
          <p:cNvSpPr txBox="1"/>
          <p:nvPr/>
        </p:nvSpPr>
        <p:spPr>
          <a:xfrm>
            <a:off x="1147500" y="1732850"/>
            <a:ext cx="6849000" cy="1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pt-BR" sz="2050" u="none" cap="none" strike="noStrike">
                <a:solidFill>
                  <a:schemeClr val="accent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const numeros =</a:t>
            </a:r>
            <a:r>
              <a:rPr b="1" i="0" lang="pt-BR" sz="2050" u="none" cap="none" strike="noStrike">
                <a:solidFill>
                  <a:srgbClr val="FE7E0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[14, 67, 89, 15, 23]</a:t>
            </a:r>
            <a:endParaRPr b="1" i="0" sz="2050" u="none" cap="none" strike="noStrike">
              <a:solidFill>
                <a:srgbClr val="FE7E0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t/>
            </a:r>
            <a:endParaRPr b="0" i="0" sz="2050" u="none" cap="none" strike="noStrike">
              <a:solidFill>
                <a:schemeClr val="accent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pt-BR" sz="2050" u="none" cap="none" strike="noStrike">
                <a:solidFill>
                  <a:schemeClr val="accent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for (let numero of</a:t>
            </a:r>
            <a:r>
              <a:rPr b="1" i="0" lang="pt-BR" sz="2050" u="none" cap="none" strike="noStrike">
                <a:solidFill>
                  <a:srgbClr val="FE7E0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numeros</a:t>
            </a:r>
            <a:r>
              <a:rPr b="0" i="0" lang="pt-BR" sz="2050" u="none" cap="none" strike="noStrike">
                <a:solidFill>
                  <a:schemeClr val="accent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){</a:t>
            </a:r>
            <a:endParaRPr b="0" i="0" sz="2050" u="none" cap="none" strike="noStrike">
              <a:solidFill>
                <a:schemeClr val="accent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pt-BR" sz="2050" u="none" cap="none" strike="noStrike">
                <a:solidFill>
                  <a:schemeClr val="accent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console.log(numero)</a:t>
            </a:r>
            <a:endParaRPr b="0" i="0" sz="2050" u="none" cap="none" strike="noStrike">
              <a:solidFill>
                <a:schemeClr val="accent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pt-BR" sz="2050" u="none" cap="none" strike="noStrike">
                <a:solidFill>
                  <a:schemeClr val="accent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2050" u="none" cap="none" strike="noStrike">
              <a:solidFill>
                <a:schemeClr val="accent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4" name="Google Shape;364;p62"/>
          <p:cNvSpPr/>
          <p:nvPr/>
        </p:nvSpPr>
        <p:spPr>
          <a:xfrm>
            <a:off x="4167100" y="2472500"/>
            <a:ext cx="1161900" cy="2820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5" name="Google Shape;365;p62"/>
          <p:cNvCxnSpPr>
            <a:stCxn id="364" idx="0"/>
          </p:cNvCxnSpPr>
          <p:nvPr/>
        </p:nvCxnSpPr>
        <p:spPr>
          <a:xfrm rot="10800000">
            <a:off x="4741150" y="2200700"/>
            <a:ext cx="6900" cy="2718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6" name="Google Shape;366;p62"/>
          <p:cNvSpPr/>
          <p:nvPr/>
        </p:nvSpPr>
        <p:spPr>
          <a:xfrm>
            <a:off x="3699500" y="1788150"/>
            <a:ext cx="3204300" cy="3852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3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for… of...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🧬</a:t>
            </a:r>
            <a:endParaRPr sz="3400"/>
          </a:p>
        </p:txBody>
      </p:sp>
      <p:sp>
        <p:nvSpPr>
          <p:cNvPr id="372" name="Google Shape;372;p63"/>
          <p:cNvSpPr txBox="1"/>
          <p:nvPr/>
        </p:nvSpPr>
        <p:spPr>
          <a:xfrm>
            <a:off x="1147500" y="1732850"/>
            <a:ext cx="6849000" cy="1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pt-BR" sz="2050" u="none" cap="none" strike="noStrike">
                <a:solidFill>
                  <a:schemeClr val="accent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const numeros = </a:t>
            </a:r>
            <a:r>
              <a:rPr b="1" i="0" lang="pt-BR" sz="2050" u="none" cap="none" strike="noStrike">
                <a:solidFill>
                  <a:srgbClr val="FE7E0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[14, 67, 89, 15, 23]</a:t>
            </a:r>
            <a:endParaRPr b="1" i="0" sz="2050" u="none" cap="none" strike="noStrike">
              <a:solidFill>
                <a:srgbClr val="FE7E0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t/>
            </a:r>
            <a:endParaRPr b="0" i="0" sz="2050" u="none" cap="none" strike="noStrike">
              <a:solidFill>
                <a:schemeClr val="accent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pt-BR" sz="2050" u="none" cap="none" strike="noStrike">
                <a:solidFill>
                  <a:schemeClr val="accent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for (let numero of numeros){</a:t>
            </a:r>
            <a:endParaRPr b="0" i="0" sz="2050" u="none" cap="none" strike="noStrike">
              <a:solidFill>
                <a:schemeClr val="accent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pt-BR" sz="2050" u="none" cap="none" strike="noStrike">
                <a:solidFill>
                  <a:schemeClr val="accent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console.log(numero)</a:t>
            </a:r>
            <a:endParaRPr b="0" i="0" sz="2050" u="none" cap="none" strike="noStrike">
              <a:solidFill>
                <a:schemeClr val="accent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pt-BR" sz="2050" u="none" cap="none" strike="noStrike">
                <a:solidFill>
                  <a:schemeClr val="accent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2050" u="none" cap="none" strike="noStrike">
              <a:solidFill>
                <a:schemeClr val="accent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3" name="Google Shape;373;p63"/>
          <p:cNvSpPr txBox="1"/>
          <p:nvPr/>
        </p:nvSpPr>
        <p:spPr>
          <a:xfrm>
            <a:off x="5439750" y="656700"/>
            <a:ext cx="292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Quantidade de repetições: tamanho do array (5)</a:t>
            </a:r>
            <a:endParaRPr b="1" i="0" sz="1400" u="none" cap="none" strike="noStrike">
              <a:solidFill>
                <a:srgbClr val="FE7E0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4" name="Google Shape;374;p63"/>
          <p:cNvCxnSpPr/>
          <p:nvPr/>
        </p:nvCxnSpPr>
        <p:spPr>
          <a:xfrm flipH="1" rot="10800000">
            <a:off x="6326275" y="1320525"/>
            <a:ext cx="295800" cy="357600"/>
          </a:xfrm>
          <a:prstGeom prst="straightConnector1">
            <a:avLst/>
          </a:prstGeom>
          <a:noFill/>
          <a:ln cap="flat" cmpd="sng" w="19050">
            <a:solidFill>
              <a:srgbClr val="FE7E0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4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for… of...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🧬</a:t>
            </a:r>
            <a:endParaRPr sz="3400"/>
          </a:p>
        </p:txBody>
      </p:sp>
      <p:sp>
        <p:nvSpPr>
          <p:cNvPr id="380" name="Google Shape;380;p64"/>
          <p:cNvSpPr txBox="1"/>
          <p:nvPr/>
        </p:nvSpPr>
        <p:spPr>
          <a:xfrm>
            <a:off x="1147500" y="1732850"/>
            <a:ext cx="6849000" cy="1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pt-BR" sz="2050" u="none" cap="none" strike="noStrike">
                <a:solidFill>
                  <a:schemeClr val="accent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const numeros = [</a:t>
            </a:r>
            <a:r>
              <a:rPr b="1" i="0" lang="pt-BR" sz="2050" u="none" cap="none" strike="noStrike">
                <a:solidFill>
                  <a:srgbClr val="FE7E0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14</a:t>
            </a:r>
            <a:r>
              <a:rPr b="0" i="0" lang="pt-BR" sz="2050" u="none" cap="none" strike="noStrike">
                <a:solidFill>
                  <a:schemeClr val="accent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67, 89, 15, 23]</a:t>
            </a:r>
            <a:endParaRPr b="0" i="0" sz="2050" u="none" cap="none" strike="noStrike">
              <a:solidFill>
                <a:schemeClr val="accent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t/>
            </a:r>
            <a:endParaRPr b="0" i="0" sz="2050" u="none" cap="none" strike="noStrike">
              <a:solidFill>
                <a:schemeClr val="accent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pt-BR" sz="2050" u="none" cap="none" strike="noStrike">
                <a:solidFill>
                  <a:schemeClr val="accent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for (let </a:t>
            </a:r>
            <a:r>
              <a:rPr b="1" i="0" lang="pt-BR" sz="2050" u="none" cap="none" strike="noStrike">
                <a:solidFill>
                  <a:srgbClr val="FE7E0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numero</a:t>
            </a:r>
            <a:r>
              <a:rPr b="0" i="0" lang="pt-BR" sz="2050" u="none" cap="none" strike="noStrike">
                <a:solidFill>
                  <a:schemeClr val="accent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of numeros){</a:t>
            </a:r>
            <a:endParaRPr b="0" i="0" sz="2050" u="none" cap="none" strike="noStrike">
              <a:solidFill>
                <a:schemeClr val="accent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pt-BR" sz="2050" u="none" cap="none" strike="noStrike">
                <a:solidFill>
                  <a:schemeClr val="accent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console.log(</a:t>
            </a:r>
            <a:r>
              <a:rPr b="1" i="0" lang="pt-BR" sz="2050" u="none" cap="none" strike="noStrike">
                <a:solidFill>
                  <a:srgbClr val="FE7E0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numero</a:t>
            </a:r>
            <a:r>
              <a:rPr b="0" i="0" lang="pt-BR" sz="2050" u="none" cap="none" strike="noStrike">
                <a:solidFill>
                  <a:schemeClr val="accent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b="1" i="0" lang="pt-BR" sz="2050" u="none" cap="none" strike="noStrike">
                <a:solidFill>
                  <a:srgbClr val="728E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//14</a:t>
            </a:r>
            <a:endParaRPr b="1" i="0" sz="2050" u="none" cap="none" strike="noStrike">
              <a:solidFill>
                <a:srgbClr val="728E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pt-BR" sz="2050" u="none" cap="none" strike="noStrike">
                <a:solidFill>
                  <a:schemeClr val="accent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2050" u="none" cap="none" strike="noStrike">
              <a:solidFill>
                <a:schemeClr val="accent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1" name="Google Shape;381;p64"/>
          <p:cNvSpPr txBox="1"/>
          <p:nvPr/>
        </p:nvSpPr>
        <p:spPr>
          <a:xfrm>
            <a:off x="627425" y="1103650"/>
            <a:ext cx="2222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pt-BR" sz="22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Loop 1</a:t>
            </a:r>
            <a:endParaRPr b="1" i="0" sz="2500" u="none" cap="none" strike="noStrike">
              <a:solidFill>
                <a:srgbClr val="FE7E0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5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for… of...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🧬</a:t>
            </a:r>
            <a:endParaRPr sz="3400"/>
          </a:p>
        </p:txBody>
      </p:sp>
      <p:sp>
        <p:nvSpPr>
          <p:cNvPr id="387" name="Google Shape;387;p65"/>
          <p:cNvSpPr txBox="1"/>
          <p:nvPr/>
        </p:nvSpPr>
        <p:spPr>
          <a:xfrm>
            <a:off x="1147500" y="1732850"/>
            <a:ext cx="6849000" cy="1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pt-BR" sz="2050" u="none" cap="none" strike="noStrike">
                <a:solidFill>
                  <a:schemeClr val="accent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const numeros = [14, </a:t>
            </a:r>
            <a:r>
              <a:rPr b="1" i="0" lang="pt-BR" sz="2050" u="none" cap="none" strike="noStrike">
                <a:solidFill>
                  <a:srgbClr val="FE7E0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67</a:t>
            </a:r>
            <a:r>
              <a:rPr b="0" i="0" lang="pt-BR" sz="2050" u="none" cap="none" strike="noStrike">
                <a:solidFill>
                  <a:schemeClr val="accent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89, 15, 23]</a:t>
            </a:r>
            <a:endParaRPr b="0" i="0" sz="2050" u="none" cap="none" strike="noStrike">
              <a:solidFill>
                <a:schemeClr val="accent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t/>
            </a:r>
            <a:endParaRPr b="0" i="0" sz="2050" u="none" cap="none" strike="noStrike">
              <a:solidFill>
                <a:schemeClr val="accent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pt-BR" sz="2050" u="none" cap="none" strike="noStrike">
                <a:solidFill>
                  <a:schemeClr val="accent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for (let </a:t>
            </a:r>
            <a:r>
              <a:rPr b="1" i="0" lang="pt-BR" sz="2050" u="none" cap="none" strike="noStrike">
                <a:solidFill>
                  <a:srgbClr val="FE7E0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numero</a:t>
            </a:r>
            <a:r>
              <a:rPr b="0" i="0" lang="pt-BR" sz="2050" u="none" cap="none" strike="noStrike">
                <a:solidFill>
                  <a:schemeClr val="accent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of numeros){</a:t>
            </a:r>
            <a:endParaRPr b="0" i="0" sz="2050" u="none" cap="none" strike="noStrike">
              <a:solidFill>
                <a:schemeClr val="accent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pt-BR" sz="2050" u="none" cap="none" strike="noStrike">
                <a:solidFill>
                  <a:schemeClr val="accent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console.log(</a:t>
            </a:r>
            <a:r>
              <a:rPr b="1" i="0" lang="pt-BR" sz="2050" u="none" cap="none" strike="noStrike">
                <a:solidFill>
                  <a:srgbClr val="FE7E0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numero</a:t>
            </a:r>
            <a:r>
              <a:rPr b="0" i="0" lang="pt-BR" sz="2050" u="none" cap="none" strike="noStrike">
                <a:solidFill>
                  <a:schemeClr val="accent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b="1" i="0" lang="pt-BR" sz="2050" u="none" cap="none" strike="noStrike">
                <a:solidFill>
                  <a:srgbClr val="728E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//67</a:t>
            </a:r>
            <a:endParaRPr b="1" i="0" sz="2050" u="none" cap="none" strike="noStrike">
              <a:solidFill>
                <a:srgbClr val="728E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pt-BR" sz="2050" u="none" cap="none" strike="noStrike">
                <a:solidFill>
                  <a:schemeClr val="accent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2050" u="none" cap="none" strike="noStrike">
              <a:solidFill>
                <a:schemeClr val="accent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8" name="Google Shape;388;p65"/>
          <p:cNvSpPr/>
          <p:nvPr/>
        </p:nvSpPr>
        <p:spPr>
          <a:xfrm rot="-2700000">
            <a:off x="4017198" y="1696437"/>
            <a:ext cx="663125" cy="645306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19050">
            <a:solidFill>
              <a:srgbClr val="FE7E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65"/>
          <p:cNvSpPr txBox="1"/>
          <p:nvPr/>
        </p:nvSpPr>
        <p:spPr>
          <a:xfrm>
            <a:off x="627425" y="1103650"/>
            <a:ext cx="2222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pt-BR" sz="22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Loop 2</a:t>
            </a:r>
            <a:endParaRPr b="1" i="0" sz="2500" u="none" cap="none" strike="noStrike">
              <a:solidFill>
                <a:srgbClr val="FE7E0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6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for… of...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🧬</a:t>
            </a:r>
            <a:endParaRPr sz="3400"/>
          </a:p>
        </p:txBody>
      </p:sp>
      <p:sp>
        <p:nvSpPr>
          <p:cNvPr id="395" name="Google Shape;395;p66"/>
          <p:cNvSpPr txBox="1"/>
          <p:nvPr/>
        </p:nvSpPr>
        <p:spPr>
          <a:xfrm>
            <a:off x="1147500" y="1732850"/>
            <a:ext cx="6849000" cy="1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pt-BR" sz="2050" u="none" cap="none" strike="noStrike">
                <a:solidFill>
                  <a:schemeClr val="accent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const numeros = [14, 67, </a:t>
            </a:r>
            <a:r>
              <a:rPr b="1" i="0" lang="pt-BR" sz="2050" u="none" cap="none" strike="noStrike">
                <a:solidFill>
                  <a:srgbClr val="FE7E0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89</a:t>
            </a:r>
            <a:r>
              <a:rPr b="0" i="0" lang="pt-BR" sz="2050" u="none" cap="none" strike="noStrike">
                <a:solidFill>
                  <a:schemeClr val="accent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15, 23]</a:t>
            </a:r>
            <a:endParaRPr b="0" i="0" sz="2050" u="none" cap="none" strike="noStrike">
              <a:solidFill>
                <a:schemeClr val="accent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t/>
            </a:r>
            <a:endParaRPr b="0" i="0" sz="2050" u="none" cap="none" strike="noStrike">
              <a:solidFill>
                <a:schemeClr val="accent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pt-BR" sz="2050" u="none" cap="none" strike="noStrike">
                <a:solidFill>
                  <a:schemeClr val="accent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for (let </a:t>
            </a:r>
            <a:r>
              <a:rPr b="1" i="0" lang="pt-BR" sz="2050" u="none" cap="none" strike="noStrike">
                <a:solidFill>
                  <a:srgbClr val="FE7E0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numero</a:t>
            </a:r>
            <a:r>
              <a:rPr b="0" i="0" lang="pt-BR" sz="2050" u="none" cap="none" strike="noStrike">
                <a:solidFill>
                  <a:schemeClr val="accent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of numeros){</a:t>
            </a:r>
            <a:endParaRPr b="0" i="0" sz="2050" u="none" cap="none" strike="noStrike">
              <a:solidFill>
                <a:schemeClr val="accent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pt-BR" sz="2050" u="none" cap="none" strike="noStrike">
                <a:solidFill>
                  <a:schemeClr val="accent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console.log(</a:t>
            </a:r>
            <a:r>
              <a:rPr b="1" i="0" lang="pt-BR" sz="2050" u="none" cap="none" strike="noStrike">
                <a:solidFill>
                  <a:srgbClr val="FE7E0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numero</a:t>
            </a:r>
            <a:r>
              <a:rPr b="0" i="0" lang="pt-BR" sz="2050" u="none" cap="none" strike="noStrike">
                <a:solidFill>
                  <a:schemeClr val="accent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b="1" i="0" lang="pt-BR" sz="2050" u="none" cap="none" strike="noStrike">
                <a:solidFill>
                  <a:srgbClr val="728E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//89</a:t>
            </a:r>
            <a:endParaRPr b="1" i="0" sz="2050" u="none" cap="none" strike="noStrike">
              <a:solidFill>
                <a:srgbClr val="728E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pt-BR" sz="2050" u="none" cap="none" strike="noStrike">
                <a:solidFill>
                  <a:schemeClr val="accent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2050" u="none" cap="none" strike="noStrike">
              <a:solidFill>
                <a:schemeClr val="accent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6" name="Google Shape;396;p66"/>
          <p:cNvSpPr/>
          <p:nvPr/>
        </p:nvSpPr>
        <p:spPr>
          <a:xfrm rot="-2700000">
            <a:off x="4017198" y="1696437"/>
            <a:ext cx="663125" cy="645306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19050">
            <a:solidFill>
              <a:srgbClr val="FE7E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66"/>
          <p:cNvSpPr txBox="1"/>
          <p:nvPr/>
        </p:nvSpPr>
        <p:spPr>
          <a:xfrm>
            <a:off x="627425" y="1103650"/>
            <a:ext cx="2222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pt-BR" sz="22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Loop 3</a:t>
            </a:r>
            <a:endParaRPr b="1" i="0" sz="2500" u="none" cap="none" strike="noStrike">
              <a:solidFill>
                <a:srgbClr val="FE7E0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66"/>
          <p:cNvSpPr/>
          <p:nvPr/>
        </p:nvSpPr>
        <p:spPr>
          <a:xfrm rot="-2700000">
            <a:off x="4645598" y="1696437"/>
            <a:ext cx="663125" cy="645306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19050">
            <a:solidFill>
              <a:srgbClr val="FE7E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7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for… of...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🧬</a:t>
            </a:r>
            <a:endParaRPr sz="3400"/>
          </a:p>
        </p:txBody>
      </p:sp>
      <p:sp>
        <p:nvSpPr>
          <p:cNvPr id="404" name="Google Shape;404;p67"/>
          <p:cNvSpPr txBox="1"/>
          <p:nvPr/>
        </p:nvSpPr>
        <p:spPr>
          <a:xfrm>
            <a:off x="1147500" y="1732850"/>
            <a:ext cx="6849000" cy="1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pt-BR" sz="2050" u="none" cap="none" strike="noStrike">
                <a:solidFill>
                  <a:schemeClr val="accent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const numeros = [14, 67, 89, </a:t>
            </a:r>
            <a:r>
              <a:rPr b="1" i="0" lang="pt-BR" sz="2050" u="none" cap="none" strike="noStrike">
                <a:solidFill>
                  <a:srgbClr val="FE7E0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15</a:t>
            </a:r>
            <a:r>
              <a:rPr b="0" i="0" lang="pt-BR" sz="2050" u="none" cap="none" strike="noStrike">
                <a:solidFill>
                  <a:schemeClr val="accent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23]</a:t>
            </a:r>
            <a:endParaRPr b="0" i="0" sz="2050" u="none" cap="none" strike="noStrike">
              <a:solidFill>
                <a:schemeClr val="accent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t/>
            </a:r>
            <a:endParaRPr b="0" i="0" sz="2050" u="none" cap="none" strike="noStrike">
              <a:solidFill>
                <a:schemeClr val="accent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pt-BR" sz="2050" u="none" cap="none" strike="noStrike">
                <a:solidFill>
                  <a:schemeClr val="accent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for (let </a:t>
            </a:r>
            <a:r>
              <a:rPr b="1" i="0" lang="pt-BR" sz="2050" u="none" cap="none" strike="noStrike">
                <a:solidFill>
                  <a:srgbClr val="FE7E0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numero</a:t>
            </a:r>
            <a:r>
              <a:rPr b="0" i="0" lang="pt-BR" sz="2050" u="none" cap="none" strike="noStrike">
                <a:solidFill>
                  <a:schemeClr val="accent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of numeros){</a:t>
            </a:r>
            <a:endParaRPr b="0" i="0" sz="2050" u="none" cap="none" strike="noStrike">
              <a:solidFill>
                <a:schemeClr val="accent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pt-BR" sz="2050" u="none" cap="none" strike="noStrike">
                <a:solidFill>
                  <a:schemeClr val="accent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console.log(</a:t>
            </a:r>
            <a:r>
              <a:rPr b="1" i="0" lang="pt-BR" sz="2050" u="none" cap="none" strike="noStrike">
                <a:solidFill>
                  <a:srgbClr val="FE7E0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numero</a:t>
            </a:r>
            <a:r>
              <a:rPr b="0" i="0" lang="pt-BR" sz="2050" u="none" cap="none" strike="noStrike">
                <a:solidFill>
                  <a:schemeClr val="accent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b="1" i="0" lang="pt-BR" sz="2050" u="none" cap="none" strike="noStrike">
                <a:solidFill>
                  <a:srgbClr val="728E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//15</a:t>
            </a:r>
            <a:endParaRPr b="1" i="0" sz="2050" u="none" cap="none" strike="noStrike">
              <a:solidFill>
                <a:srgbClr val="728E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pt-BR" sz="2050" u="none" cap="none" strike="noStrike">
                <a:solidFill>
                  <a:schemeClr val="accent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2050" u="none" cap="none" strike="noStrike">
              <a:solidFill>
                <a:schemeClr val="accent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5" name="Google Shape;405;p67"/>
          <p:cNvSpPr/>
          <p:nvPr/>
        </p:nvSpPr>
        <p:spPr>
          <a:xfrm rot="-2700000">
            <a:off x="4017198" y="1696437"/>
            <a:ext cx="663125" cy="645306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19050">
            <a:solidFill>
              <a:srgbClr val="FE7E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67"/>
          <p:cNvSpPr txBox="1"/>
          <p:nvPr/>
        </p:nvSpPr>
        <p:spPr>
          <a:xfrm>
            <a:off x="627425" y="1103650"/>
            <a:ext cx="2222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pt-BR" sz="22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Loop 4</a:t>
            </a:r>
            <a:endParaRPr b="1" i="0" sz="2500" u="none" cap="none" strike="noStrike">
              <a:solidFill>
                <a:srgbClr val="FE7E0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67"/>
          <p:cNvSpPr/>
          <p:nvPr/>
        </p:nvSpPr>
        <p:spPr>
          <a:xfrm rot="-2700000">
            <a:off x="4645598" y="1696437"/>
            <a:ext cx="663125" cy="645306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19050">
            <a:solidFill>
              <a:srgbClr val="FE7E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67"/>
          <p:cNvSpPr/>
          <p:nvPr/>
        </p:nvSpPr>
        <p:spPr>
          <a:xfrm rot="-2700000">
            <a:off x="5279348" y="1696437"/>
            <a:ext cx="663125" cy="645306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19050">
            <a:solidFill>
              <a:srgbClr val="FE7E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8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for… of...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🧬</a:t>
            </a:r>
            <a:endParaRPr sz="3400"/>
          </a:p>
        </p:txBody>
      </p:sp>
      <p:sp>
        <p:nvSpPr>
          <p:cNvPr id="414" name="Google Shape;414;p68"/>
          <p:cNvSpPr txBox="1"/>
          <p:nvPr/>
        </p:nvSpPr>
        <p:spPr>
          <a:xfrm>
            <a:off x="1147500" y="1732850"/>
            <a:ext cx="6849000" cy="1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pt-BR" sz="2050" u="none" cap="none" strike="noStrike">
                <a:solidFill>
                  <a:schemeClr val="accent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const numeros = [14, 67, 89, 15, </a:t>
            </a:r>
            <a:r>
              <a:rPr b="1" i="0" lang="pt-BR" sz="2050" u="none" cap="none" strike="noStrike">
                <a:solidFill>
                  <a:srgbClr val="FE7E0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23</a:t>
            </a:r>
            <a:r>
              <a:rPr b="0" i="0" lang="pt-BR" sz="2050" u="none" cap="none" strike="noStrike">
                <a:solidFill>
                  <a:schemeClr val="accent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b="0" i="0" sz="2050" u="none" cap="none" strike="noStrike">
              <a:solidFill>
                <a:schemeClr val="accent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t/>
            </a:r>
            <a:endParaRPr b="0" i="0" sz="2050" u="none" cap="none" strike="noStrike">
              <a:solidFill>
                <a:schemeClr val="accent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pt-BR" sz="2050" u="none" cap="none" strike="noStrike">
                <a:solidFill>
                  <a:schemeClr val="accent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for (let </a:t>
            </a:r>
            <a:r>
              <a:rPr b="1" i="0" lang="pt-BR" sz="2050" u="none" cap="none" strike="noStrike">
                <a:solidFill>
                  <a:srgbClr val="FE7E0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numero</a:t>
            </a:r>
            <a:r>
              <a:rPr b="0" i="0" lang="pt-BR" sz="2050" u="none" cap="none" strike="noStrike">
                <a:solidFill>
                  <a:schemeClr val="accent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of numeros){</a:t>
            </a:r>
            <a:endParaRPr b="0" i="0" sz="2050" u="none" cap="none" strike="noStrike">
              <a:solidFill>
                <a:schemeClr val="accent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pt-BR" sz="2050" u="none" cap="none" strike="noStrike">
                <a:solidFill>
                  <a:schemeClr val="accent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console.log(</a:t>
            </a:r>
            <a:r>
              <a:rPr b="1" i="0" lang="pt-BR" sz="2050" u="none" cap="none" strike="noStrike">
                <a:solidFill>
                  <a:srgbClr val="FE7E0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numero</a:t>
            </a:r>
            <a:r>
              <a:rPr b="0" i="0" lang="pt-BR" sz="2050" u="none" cap="none" strike="noStrike">
                <a:solidFill>
                  <a:schemeClr val="accent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b="1" i="0" lang="pt-BR" sz="2050" u="none" cap="none" strike="noStrike">
                <a:solidFill>
                  <a:srgbClr val="728E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//23</a:t>
            </a:r>
            <a:endParaRPr b="1" i="0" sz="2050" u="none" cap="none" strike="noStrike">
              <a:solidFill>
                <a:srgbClr val="728E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pt-BR" sz="2050" u="none" cap="none" strike="noStrike">
                <a:solidFill>
                  <a:schemeClr val="accent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2050" u="none" cap="none" strike="noStrike">
              <a:solidFill>
                <a:schemeClr val="accent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5" name="Google Shape;415;p68"/>
          <p:cNvSpPr/>
          <p:nvPr/>
        </p:nvSpPr>
        <p:spPr>
          <a:xfrm rot="-2700000">
            <a:off x="4017198" y="1696437"/>
            <a:ext cx="663125" cy="645306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19050">
            <a:solidFill>
              <a:srgbClr val="FE7E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68"/>
          <p:cNvSpPr txBox="1"/>
          <p:nvPr/>
        </p:nvSpPr>
        <p:spPr>
          <a:xfrm>
            <a:off x="627425" y="1103650"/>
            <a:ext cx="2222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pt-BR" sz="22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Loop 5</a:t>
            </a:r>
            <a:endParaRPr b="1" i="0" sz="2500" u="none" cap="none" strike="noStrike">
              <a:solidFill>
                <a:srgbClr val="FE7E0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p68"/>
          <p:cNvSpPr/>
          <p:nvPr/>
        </p:nvSpPr>
        <p:spPr>
          <a:xfrm rot="-2700000">
            <a:off x="4645598" y="1696437"/>
            <a:ext cx="663125" cy="645306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19050">
            <a:solidFill>
              <a:srgbClr val="FE7E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68"/>
          <p:cNvSpPr/>
          <p:nvPr/>
        </p:nvSpPr>
        <p:spPr>
          <a:xfrm rot="-2700000">
            <a:off x="5279348" y="1696437"/>
            <a:ext cx="663125" cy="645306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19050">
            <a:solidFill>
              <a:srgbClr val="FE7E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68"/>
          <p:cNvSpPr/>
          <p:nvPr/>
        </p:nvSpPr>
        <p:spPr>
          <a:xfrm rot="-2700000">
            <a:off x="5892473" y="1696437"/>
            <a:ext cx="663125" cy="645306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19050">
            <a:solidFill>
              <a:srgbClr val="FE7E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3"/>
          <p:cNvSpPr txBox="1"/>
          <p:nvPr>
            <p:ph idx="1" type="subTitle"/>
          </p:nvPr>
        </p:nvSpPr>
        <p:spPr>
          <a:xfrm>
            <a:off x="311700" y="11036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Elementos de um laço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Deve ter um </a:t>
            </a:r>
            <a:r>
              <a:rPr b="1" lang="pt-BR" sz="2200">
                <a:solidFill>
                  <a:srgbClr val="46535B"/>
                </a:solidFill>
              </a:rPr>
              <a:t>começo;</a:t>
            </a:r>
            <a:endParaRPr b="1" sz="2200"/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Uma </a:t>
            </a:r>
            <a:r>
              <a:rPr b="1" lang="pt-BR" sz="2200">
                <a:solidFill>
                  <a:srgbClr val="46535B"/>
                </a:solidFill>
              </a:rPr>
              <a:t>condição de continuação;</a:t>
            </a:r>
            <a:endParaRPr b="1" sz="2200"/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Um </a:t>
            </a:r>
            <a:r>
              <a:rPr b="1" lang="pt-BR" sz="2200">
                <a:solidFill>
                  <a:srgbClr val="46535B"/>
                </a:solidFill>
              </a:rPr>
              <a:t>conjunto de ações</a:t>
            </a:r>
            <a:r>
              <a:rPr lang="pt-BR" sz="2200">
                <a:solidFill>
                  <a:srgbClr val="46535B"/>
                </a:solidFill>
              </a:rPr>
              <a:t> para ser repetido;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Um </a:t>
            </a:r>
            <a:r>
              <a:rPr b="1" lang="pt-BR" sz="2200">
                <a:solidFill>
                  <a:srgbClr val="46535B"/>
                </a:solidFill>
              </a:rPr>
              <a:t>incremento.</a:t>
            </a:r>
            <a:endParaRPr b="1" sz="2200"/>
          </a:p>
        </p:txBody>
      </p:sp>
      <p:sp>
        <p:nvSpPr>
          <p:cNvPr id="139" name="Google Shape;139;p33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Laços </a:t>
            </a:r>
            <a:r>
              <a:rPr lang="pt-BR" sz="3400">
                <a:solidFill>
                  <a:srgbClr val="FE7E02"/>
                </a:solidFill>
              </a:rPr>
              <a:t>🎀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9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for… of...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🧬</a:t>
            </a:r>
            <a:endParaRPr sz="3400"/>
          </a:p>
        </p:txBody>
      </p:sp>
      <p:sp>
        <p:nvSpPr>
          <p:cNvPr id="425" name="Google Shape;425;p69"/>
          <p:cNvSpPr txBox="1"/>
          <p:nvPr/>
        </p:nvSpPr>
        <p:spPr>
          <a:xfrm>
            <a:off x="1147500" y="1732850"/>
            <a:ext cx="6849000" cy="1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pt-BR" sz="2050" u="none" cap="none" strike="noStrike">
                <a:solidFill>
                  <a:schemeClr val="accent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const numeros = [14, 67, 89, 15, 23]</a:t>
            </a:r>
            <a:endParaRPr b="0" i="0" sz="2050" u="none" cap="none" strike="noStrike">
              <a:solidFill>
                <a:schemeClr val="accent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t/>
            </a:r>
            <a:endParaRPr b="0" i="0" sz="2050" u="none" cap="none" strike="noStrike">
              <a:solidFill>
                <a:schemeClr val="accent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pt-BR" sz="2050" u="none" cap="none" strike="noStrike">
                <a:solidFill>
                  <a:schemeClr val="accent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for (let numero of numeros){</a:t>
            </a:r>
            <a:endParaRPr b="0" i="0" sz="2050" u="none" cap="none" strike="noStrike">
              <a:solidFill>
                <a:schemeClr val="accent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pt-BR" sz="2050" u="none" cap="none" strike="noStrike">
                <a:solidFill>
                  <a:schemeClr val="accent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pt-BR" sz="2050" u="none" cap="none" strike="noStrike">
                <a:solidFill>
                  <a:srgbClr val="FE7E0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console.log(numero)</a:t>
            </a:r>
            <a:endParaRPr b="1" i="0" sz="2050" u="none" cap="none" strike="noStrike">
              <a:solidFill>
                <a:srgbClr val="FE7E0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pt-BR" sz="2050" u="none" cap="none" strike="noStrike">
                <a:solidFill>
                  <a:schemeClr val="accent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2050" u="none" cap="none" strike="noStrike">
              <a:solidFill>
                <a:schemeClr val="accent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26" name="Google Shape;426;p69"/>
          <p:cNvCxnSpPr/>
          <p:nvPr/>
        </p:nvCxnSpPr>
        <p:spPr>
          <a:xfrm>
            <a:off x="3328175" y="3135900"/>
            <a:ext cx="708300" cy="522600"/>
          </a:xfrm>
          <a:prstGeom prst="straightConnector1">
            <a:avLst/>
          </a:prstGeom>
          <a:noFill/>
          <a:ln cap="flat" cmpd="sng" w="19050">
            <a:solidFill>
              <a:srgbClr val="FE7E0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27" name="Google Shape;427;p69"/>
          <p:cNvSpPr txBox="1"/>
          <p:nvPr/>
        </p:nvSpPr>
        <p:spPr>
          <a:xfrm>
            <a:off x="3912650" y="3596425"/>
            <a:ext cx="3664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console.log é apenas um exemplo de ação que podemos estipular para cada valor do array. Outro exemplo é multiplicar cada número por 2.</a:t>
            </a:r>
            <a:endParaRPr b="1" i="0" sz="1200" u="none" cap="none" strike="noStrike">
              <a:solidFill>
                <a:srgbClr val="FE7E0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69"/>
          <p:cNvSpPr txBox="1"/>
          <p:nvPr/>
        </p:nvSpPr>
        <p:spPr>
          <a:xfrm>
            <a:off x="3071900" y="4614925"/>
            <a:ext cx="2569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Vamos ver na prática! </a:t>
            </a:r>
            <a:r>
              <a:rPr b="1" i="0" lang="pt-BR" sz="20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🔬</a:t>
            </a:r>
            <a:endParaRPr b="1" i="0" sz="20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0"/>
          <p:cNvSpPr txBox="1"/>
          <p:nvPr>
            <p:ph idx="4294967295" type="subTitle"/>
          </p:nvPr>
        </p:nvSpPr>
        <p:spPr>
          <a:xfrm>
            <a:off x="311650" y="1056700"/>
            <a:ext cx="8006100" cy="3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Considere que você tem um array com várias palavras. Nossa tarefa é criar uma função para imprimi-las em uma só mensagem colocando um espaço entre elas.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B3F"/>
              </a:buClr>
              <a:buSzPts val="1800"/>
              <a:buFont typeface="Montserrat"/>
              <a:buNone/>
            </a:pPr>
            <a:r>
              <a:t/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Ex: Para este array ["Oi", "sumido", "tudo", "bem?", "Saudades"], dar a mensagem "Oi sumido tudo bem? Saudades"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4" name="Google Shape;434;p70"/>
          <p:cNvSpPr txBox="1"/>
          <p:nvPr>
            <p:ph type="title"/>
          </p:nvPr>
        </p:nvSpPr>
        <p:spPr>
          <a:xfrm>
            <a:off x="311650" y="80500"/>
            <a:ext cx="73446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000">
                <a:solidFill>
                  <a:srgbClr val="46535B"/>
                </a:solidFill>
              </a:rPr>
              <a:t>Exercício </a:t>
            </a:r>
            <a:r>
              <a:rPr lang="pt-BR"/>
              <a:t>3</a:t>
            </a:r>
            <a:endParaRPr sz="3000"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1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/>
              <a:t>Resumo</a:t>
            </a:r>
            <a:endParaRPr sz="4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2"/>
          <p:cNvSpPr txBox="1"/>
          <p:nvPr>
            <p:ph idx="1" type="subTitle"/>
          </p:nvPr>
        </p:nvSpPr>
        <p:spPr>
          <a:xfrm>
            <a:off x="311700" y="11036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1" lang="pt-BR" sz="2000">
                <a:solidFill>
                  <a:srgbClr val="46535B"/>
                </a:solidFill>
              </a:rPr>
              <a:t>Loops</a:t>
            </a:r>
            <a:r>
              <a:rPr lang="pt-BR" sz="2000">
                <a:solidFill>
                  <a:srgbClr val="46535B"/>
                </a:solidFill>
              </a:rPr>
              <a:t> ou </a:t>
            </a:r>
            <a:r>
              <a:rPr b="1" lang="pt-BR" sz="2000">
                <a:solidFill>
                  <a:srgbClr val="46535B"/>
                </a:solidFill>
              </a:rPr>
              <a:t>Laços</a:t>
            </a:r>
            <a:r>
              <a:rPr lang="pt-BR" sz="2000">
                <a:solidFill>
                  <a:srgbClr val="46535B"/>
                </a:solidFill>
              </a:rPr>
              <a:t> são estruturas que permitem representar repetições das mesmas ações</a:t>
            </a:r>
            <a:endParaRPr sz="2000">
              <a:solidFill>
                <a:srgbClr val="46535B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46535B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lang="pt-BR" sz="2000">
                <a:solidFill>
                  <a:srgbClr val="46535B"/>
                </a:solidFill>
              </a:rPr>
              <a:t>Um loop deve conter:</a:t>
            </a:r>
            <a:endParaRPr sz="2000">
              <a:solidFill>
                <a:srgbClr val="46535B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○"/>
            </a:pPr>
            <a:r>
              <a:rPr b="1" lang="pt-BR" sz="2000">
                <a:solidFill>
                  <a:srgbClr val="46535B"/>
                </a:solidFill>
              </a:rPr>
              <a:t>Começo</a:t>
            </a:r>
            <a:endParaRPr b="1" sz="2000">
              <a:solidFill>
                <a:srgbClr val="46535B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○"/>
            </a:pPr>
            <a:r>
              <a:rPr lang="pt-BR" sz="2000">
                <a:solidFill>
                  <a:srgbClr val="46535B"/>
                </a:solidFill>
              </a:rPr>
              <a:t>Uma </a:t>
            </a:r>
            <a:r>
              <a:rPr b="1" lang="pt-BR" sz="2000">
                <a:solidFill>
                  <a:srgbClr val="46535B"/>
                </a:solidFill>
              </a:rPr>
              <a:t>condição</a:t>
            </a:r>
            <a:r>
              <a:rPr lang="pt-BR" sz="2000">
                <a:solidFill>
                  <a:srgbClr val="46535B"/>
                </a:solidFill>
              </a:rPr>
              <a:t> de </a:t>
            </a:r>
            <a:r>
              <a:rPr b="1" lang="pt-BR" sz="2000">
                <a:solidFill>
                  <a:srgbClr val="46535B"/>
                </a:solidFill>
              </a:rPr>
              <a:t>continuação</a:t>
            </a:r>
            <a:endParaRPr b="1" sz="2000">
              <a:solidFill>
                <a:srgbClr val="46535B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○"/>
            </a:pPr>
            <a:r>
              <a:rPr lang="pt-BR" sz="2000">
                <a:solidFill>
                  <a:srgbClr val="46535B"/>
                </a:solidFill>
              </a:rPr>
              <a:t>A </a:t>
            </a:r>
            <a:r>
              <a:rPr b="1" lang="pt-BR" sz="2000">
                <a:solidFill>
                  <a:srgbClr val="46535B"/>
                </a:solidFill>
              </a:rPr>
              <a:t>ação</a:t>
            </a:r>
            <a:r>
              <a:rPr lang="pt-BR" sz="2000">
                <a:solidFill>
                  <a:srgbClr val="46535B"/>
                </a:solidFill>
              </a:rPr>
              <a:t> que deve ser repetida</a:t>
            </a:r>
            <a:endParaRPr sz="2000">
              <a:solidFill>
                <a:srgbClr val="46535B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○"/>
            </a:pPr>
            <a:r>
              <a:rPr lang="pt-BR" sz="2000">
                <a:solidFill>
                  <a:srgbClr val="46535B"/>
                </a:solidFill>
              </a:rPr>
              <a:t>Um </a:t>
            </a:r>
            <a:r>
              <a:rPr b="1" lang="pt-BR" sz="2000">
                <a:solidFill>
                  <a:srgbClr val="46535B"/>
                </a:solidFill>
              </a:rPr>
              <a:t>incremento</a:t>
            </a:r>
            <a:r>
              <a:rPr lang="pt-BR" sz="2000">
                <a:solidFill>
                  <a:srgbClr val="46535B"/>
                </a:solidFill>
              </a:rPr>
              <a:t> relacionado à condição</a:t>
            </a:r>
            <a:endParaRPr b="1" sz="2000">
              <a:solidFill>
                <a:srgbClr val="46535B"/>
              </a:solidFill>
            </a:endParaRPr>
          </a:p>
        </p:txBody>
      </p:sp>
      <p:sp>
        <p:nvSpPr>
          <p:cNvPr id="445" name="Google Shape;445;p72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Resumo 📓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3"/>
          <p:cNvSpPr txBox="1"/>
          <p:nvPr>
            <p:ph idx="1" type="subTitle"/>
          </p:nvPr>
        </p:nvSpPr>
        <p:spPr>
          <a:xfrm>
            <a:off x="311700" y="11036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1" lang="pt-BR" sz="2000">
                <a:solidFill>
                  <a:srgbClr val="46535B"/>
                </a:solidFill>
              </a:rPr>
              <a:t>while</a:t>
            </a:r>
            <a:r>
              <a:rPr lang="pt-BR" sz="2000">
                <a:solidFill>
                  <a:srgbClr val="46535B"/>
                </a:solidFill>
              </a:rPr>
              <a:t>: Realiza uma ação até que a </a:t>
            </a:r>
            <a:r>
              <a:rPr b="1" lang="pt-BR" sz="2000">
                <a:solidFill>
                  <a:srgbClr val="46535B"/>
                </a:solidFill>
              </a:rPr>
              <a:t>condição</a:t>
            </a:r>
            <a:r>
              <a:rPr lang="pt-BR" sz="2000">
                <a:solidFill>
                  <a:srgbClr val="46535B"/>
                </a:solidFill>
              </a:rPr>
              <a:t> dentro dos seus parênteses se tornar </a:t>
            </a:r>
            <a:r>
              <a:rPr b="1" lang="pt-BR" sz="2000">
                <a:solidFill>
                  <a:srgbClr val="46535B"/>
                </a:solidFill>
              </a:rPr>
              <a:t>falsa</a:t>
            </a:r>
            <a:endParaRPr b="1" sz="2000">
              <a:solidFill>
                <a:srgbClr val="46535B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rgbClr val="46535B"/>
                </a:solidFill>
              </a:rPr>
              <a:t>	</a:t>
            </a:r>
            <a:endParaRPr sz="2000">
              <a:solidFill>
                <a:srgbClr val="46535B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1" lang="pt-BR" sz="2000">
                <a:solidFill>
                  <a:srgbClr val="46535B"/>
                </a:solidFill>
              </a:rPr>
              <a:t>for</a:t>
            </a:r>
            <a:r>
              <a:rPr lang="pt-BR" sz="2000">
                <a:solidFill>
                  <a:srgbClr val="46535B"/>
                </a:solidFill>
              </a:rPr>
              <a:t>: Usado para realizar loops cujas condições estejam diretamente relacionadas a </a:t>
            </a:r>
            <a:r>
              <a:rPr b="1" lang="pt-BR" sz="2000">
                <a:solidFill>
                  <a:srgbClr val="46535B"/>
                </a:solidFill>
              </a:rPr>
              <a:t>números</a:t>
            </a:r>
            <a:r>
              <a:rPr lang="pt-BR" sz="2000">
                <a:solidFill>
                  <a:srgbClr val="46535B"/>
                </a:solidFill>
              </a:rPr>
              <a:t> e a um </a:t>
            </a:r>
            <a:r>
              <a:rPr b="1" lang="pt-BR" sz="2000">
                <a:solidFill>
                  <a:srgbClr val="46535B"/>
                </a:solidFill>
              </a:rPr>
              <a:t>incremento fixo</a:t>
            </a:r>
            <a:endParaRPr b="1" sz="2000">
              <a:solidFill>
                <a:srgbClr val="46535B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46535B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1" lang="pt-BR" sz="2000">
                <a:solidFill>
                  <a:srgbClr val="46535B"/>
                </a:solidFill>
              </a:rPr>
              <a:t>for… of… </a:t>
            </a:r>
            <a:r>
              <a:rPr lang="pt-BR" sz="2000">
                <a:solidFill>
                  <a:srgbClr val="46535B"/>
                </a:solidFill>
              </a:rPr>
              <a:t>: Permite </a:t>
            </a:r>
            <a:r>
              <a:rPr b="1" lang="pt-BR" sz="2000">
                <a:solidFill>
                  <a:srgbClr val="46535B"/>
                </a:solidFill>
              </a:rPr>
              <a:t>percorrer</a:t>
            </a:r>
            <a:r>
              <a:rPr lang="pt-BR" sz="2000">
                <a:solidFill>
                  <a:srgbClr val="46535B"/>
                </a:solidFill>
              </a:rPr>
              <a:t> os elementos de um </a:t>
            </a:r>
            <a:r>
              <a:rPr b="1" lang="pt-BR" sz="2000">
                <a:solidFill>
                  <a:srgbClr val="46535B"/>
                </a:solidFill>
              </a:rPr>
              <a:t>array</a:t>
            </a:r>
            <a:r>
              <a:rPr lang="pt-BR" sz="2000">
                <a:solidFill>
                  <a:srgbClr val="46535B"/>
                </a:solidFill>
              </a:rPr>
              <a:t> de uma forma bem </a:t>
            </a:r>
            <a:r>
              <a:rPr b="1" lang="pt-BR" sz="2000">
                <a:solidFill>
                  <a:srgbClr val="46535B"/>
                </a:solidFill>
              </a:rPr>
              <a:t>mais</a:t>
            </a:r>
            <a:r>
              <a:rPr lang="pt-BR" sz="2000">
                <a:solidFill>
                  <a:srgbClr val="46535B"/>
                </a:solidFill>
              </a:rPr>
              <a:t> </a:t>
            </a:r>
            <a:r>
              <a:rPr b="1" lang="pt-BR" sz="2000">
                <a:solidFill>
                  <a:srgbClr val="46535B"/>
                </a:solidFill>
              </a:rPr>
              <a:t>simples</a:t>
            </a:r>
            <a:r>
              <a:rPr lang="pt-BR" sz="2000">
                <a:solidFill>
                  <a:srgbClr val="46535B"/>
                </a:solidFill>
              </a:rPr>
              <a:t> </a:t>
            </a:r>
            <a:r>
              <a:rPr b="1" lang="pt-BR" sz="2000">
                <a:solidFill>
                  <a:srgbClr val="46535B"/>
                </a:solidFill>
              </a:rPr>
              <a:t>de</a:t>
            </a:r>
            <a:r>
              <a:rPr lang="pt-BR" sz="2000">
                <a:solidFill>
                  <a:srgbClr val="46535B"/>
                </a:solidFill>
              </a:rPr>
              <a:t> </a:t>
            </a:r>
            <a:r>
              <a:rPr b="1" lang="pt-BR" sz="2000">
                <a:solidFill>
                  <a:srgbClr val="46535B"/>
                </a:solidFill>
              </a:rPr>
              <a:t>se</a:t>
            </a:r>
            <a:r>
              <a:rPr lang="pt-BR" sz="2000">
                <a:solidFill>
                  <a:srgbClr val="46535B"/>
                </a:solidFill>
              </a:rPr>
              <a:t> </a:t>
            </a:r>
            <a:r>
              <a:rPr b="1" lang="pt-BR" sz="2000">
                <a:solidFill>
                  <a:srgbClr val="46535B"/>
                </a:solidFill>
              </a:rPr>
              <a:t>ler</a:t>
            </a:r>
            <a:endParaRPr b="1" sz="2000">
              <a:solidFill>
                <a:srgbClr val="46535B"/>
              </a:solidFill>
            </a:endParaRPr>
          </a:p>
        </p:txBody>
      </p:sp>
      <p:sp>
        <p:nvSpPr>
          <p:cNvPr id="451" name="Google Shape;451;p73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Resumo 📓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4"/>
          <p:cNvSpPr txBox="1"/>
          <p:nvPr>
            <p:ph idx="1" type="subTitle"/>
          </p:nvPr>
        </p:nvSpPr>
        <p:spPr>
          <a:xfrm>
            <a:off x="311700" y="11036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lang="pt-BR" sz="2000">
                <a:solidFill>
                  <a:srgbClr val="46535B"/>
                </a:solidFill>
              </a:rPr>
              <a:t>Entrei num loop infinito, o que eu faço?</a:t>
            </a:r>
            <a:endParaRPr sz="2000">
              <a:solidFill>
                <a:srgbClr val="46535B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○"/>
            </a:pPr>
            <a:r>
              <a:rPr lang="pt-BR" sz="2000">
                <a:solidFill>
                  <a:srgbClr val="46535B"/>
                </a:solidFill>
              </a:rPr>
              <a:t>Tente encerrar o código que está rodando: </a:t>
            </a:r>
            <a:endParaRPr sz="2000">
              <a:solidFill>
                <a:srgbClr val="46535B"/>
              </a:solidFill>
            </a:endParaRPr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■"/>
            </a:pPr>
            <a:r>
              <a:rPr lang="pt-BR" sz="2000">
                <a:solidFill>
                  <a:srgbClr val="46535B"/>
                </a:solidFill>
              </a:rPr>
              <a:t>Fechando a aba ou o navegador</a:t>
            </a:r>
            <a:endParaRPr sz="2000">
              <a:solidFill>
                <a:srgbClr val="46535B"/>
              </a:solidFill>
            </a:endParaRPr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■"/>
            </a:pPr>
            <a:r>
              <a:rPr lang="pt-BR" sz="2000">
                <a:solidFill>
                  <a:srgbClr val="46535B"/>
                </a:solidFill>
              </a:rPr>
              <a:t>Usando o gerenciador de tarefas</a:t>
            </a:r>
            <a:endParaRPr sz="2000">
              <a:solidFill>
                <a:srgbClr val="46535B"/>
              </a:solidFill>
            </a:endParaRPr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Arial"/>
              <a:buChar char="■"/>
            </a:pPr>
            <a:r>
              <a:rPr lang="pt-BR" sz="2000">
                <a:solidFill>
                  <a:srgbClr val="46535B"/>
                </a:solidFill>
              </a:rPr>
              <a:t>Desligando o PC</a:t>
            </a:r>
            <a:endParaRPr sz="2000">
              <a:solidFill>
                <a:srgbClr val="46535B"/>
              </a:solidFill>
            </a:endParaRPr>
          </a:p>
        </p:txBody>
      </p:sp>
      <p:sp>
        <p:nvSpPr>
          <p:cNvPr id="457" name="Google Shape;457;p74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Resumo 📓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5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4000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Dúvid</a:t>
            </a:r>
            <a:r>
              <a:rPr lang="pt-BR" sz="4000">
                <a:solidFill>
                  <a:srgbClr val="46535B"/>
                </a:solidFill>
              </a:rPr>
              <a:t>as?</a:t>
            </a:r>
            <a:r>
              <a:rPr lang="pt-BR" sz="4200">
                <a:solidFill>
                  <a:srgbClr val="46535B"/>
                </a:solidFill>
              </a:rPr>
              <a:t> 🧐</a:t>
            </a:r>
            <a:endParaRPr sz="4200"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p34"/>
          <p:cNvCxnSpPr>
            <a:stCxn id="145" idx="0"/>
          </p:cNvCxnSpPr>
          <p:nvPr/>
        </p:nvCxnSpPr>
        <p:spPr>
          <a:xfrm flipH="1" rot="10800000">
            <a:off x="7572550" y="2083350"/>
            <a:ext cx="11100" cy="870900"/>
          </a:xfrm>
          <a:prstGeom prst="straightConnector1">
            <a:avLst/>
          </a:prstGeom>
          <a:noFill/>
          <a:ln cap="flat" cmpd="sng" w="28575">
            <a:solidFill>
              <a:srgbClr val="FE7E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" name="Google Shape;146;p34"/>
          <p:cNvSpPr txBox="1"/>
          <p:nvPr>
            <p:ph idx="1" type="subTitle"/>
          </p:nvPr>
        </p:nvSpPr>
        <p:spPr>
          <a:xfrm>
            <a:off x="311700" y="11036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Elementos de um laço</a:t>
            </a:r>
            <a:endParaRPr b="1" sz="2200"/>
          </a:p>
        </p:txBody>
      </p:sp>
      <p:sp>
        <p:nvSpPr>
          <p:cNvPr id="147" name="Google Shape;147;p34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Laços </a:t>
            </a:r>
            <a:r>
              <a:rPr lang="pt-BR" sz="3400">
                <a:solidFill>
                  <a:srgbClr val="FE7E02"/>
                </a:solidFill>
              </a:rPr>
              <a:t>🎀</a:t>
            </a:r>
            <a:r>
              <a:rPr lang="pt-BR"/>
              <a:t> </a:t>
            </a:r>
            <a:endParaRPr/>
          </a:p>
        </p:txBody>
      </p:sp>
      <p:sp>
        <p:nvSpPr>
          <p:cNvPr id="148" name="Google Shape;148;p34"/>
          <p:cNvSpPr/>
          <p:nvPr/>
        </p:nvSpPr>
        <p:spPr>
          <a:xfrm>
            <a:off x="2487550" y="2646450"/>
            <a:ext cx="2416500" cy="1184100"/>
          </a:xfrm>
          <a:prstGeom prst="diamond">
            <a:avLst/>
          </a:prstGeom>
          <a:solidFill>
            <a:srgbClr val="46535B"/>
          </a:solidFill>
          <a:ln cap="flat" cmpd="sng" w="28575">
            <a:solidFill>
              <a:srgbClr val="4653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Condição</a:t>
            </a:r>
            <a:endParaRPr b="1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4"/>
          <p:cNvSpPr/>
          <p:nvPr/>
        </p:nvSpPr>
        <p:spPr>
          <a:xfrm>
            <a:off x="6649750" y="2954250"/>
            <a:ext cx="1845600" cy="578100"/>
          </a:xfrm>
          <a:prstGeom prst="rect">
            <a:avLst/>
          </a:prstGeom>
          <a:solidFill>
            <a:srgbClr val="46535B"/>
          </a:solidFill>
          <a:ln cap="flat" cmpd="sng" w="28575">
            <a:solidFill>
              <a:srgbClr val="4653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Ações repetidas</a:t>
            </a:r>
            <a:endParaRPr b="1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p34"/>
          <p:cNvCxnSpPr>
            <a:stCxn id="148" idx="3"/>
          </p:cNvCxnSpPr>
          <p:nvPr/>
        </p:nvCxnSpPr>
        <p:spPr>
          <a:xfrm>
            <a:off x="4904050" y="3238500"/>
            <a:ext cx="1745700" cy="9600"/>
          </a:xfrm>
          <a:prstGeom prst="straightConnector1">
            <a:avLst/>
          </a:prstGeom>
          <a:noFill/>
          <a:ln cap="flat" cmpd="sng" w="28575">
            <a:solidFill>
              <a:srgbClr val="FE7E0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0" name="Google Shape;150;p34"/>
          <p:cNvCxnSpPr/>
          <p:nvPr/>
        </p:nvCxnSpPr>
        <p:spPr>
          <a:xfrm>
            <a:off x="741850" y="3233700"/>
            <a:ext cx="1745700" cy="9600"/>
          </a:xfrm>
          <a:prstGeom prst="straightConnector1">
            <a:avLst/>
          </a:prstGeom>
          <a:noFill/>
          <a:ln cap="flat" cmpd="sng" w="28575">
            <a:solidFill>
              <a:srgbClr val="FE7E0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1" name="Google Shape;151;p34"/>
          <p:cNvCxnSpPr>
            <a:stCxn id="148" idx="2"/>
          </p:cNvCxnSpPr>
          <p:nvPr/>
        </p:nvCxnSpPr>
        <p:spPr>
          <a:xfrm>
            <a:off x="3695800" y="3830550"/>
            <a:ext cx="14400" cy="8598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2" name="Google Shape;152;p34"/>
          <p:cNvSpPr txBox="1"/>
          <p:nvPr/>
        </p:nvSpPr>
        <p:spPr>
          <a:xfrm>
            <a:off x="4758175" y="2825844"/>
            <a:ext cx="1745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Condição</a:t>
            </a:r>
            <a:r>
              <a:rPr b="1" i="0" lang="pt-B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pt-BR" sz="15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TRUE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4"/>
          <p:cNvSpPr txBox="1"/>
          <p:nvPr/>
        </p:nvSpPr>
        <p:spPr>
          <a:xfrm>
            <a:off x="3765425" y="4036050"/>
            <a:ext cx="1845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Condição</a:t>
            </a:r>
            <a:r>
              <a:rPr b="1" i="0" lang="pt-B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pt-BR" sz="15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FALSE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34"/>
          <p:cNvCxnSpPr/>
          <p:nvPr/>
        </p:nvCxnSpPr>
        <p:spPr>
          <a:xfrm>
            <a:off x="3691000" y="2060250"/>
            <a:ext cx="9600" cy="572700"/>
          </a:xfrm>
          <a:prstGeom prst="straightConnector1">
            <a:avLst/>
          </a:prstGeom>
          <a:noFill/>
          <a:ln cap="flat" cmpd="sng" w="28575">
            <a:solidFill>
              <a:srgbClr val="FE7E0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5" name="Google Shape;155;p34"/>
          <p:cNvSpPr txBox="1"/>
          <p:nvPr/>
        </p:nvSpPr>
        <p:spPr>
          <a:xfrm>
            <a:off x="1066075" y="2825850"/>
            <a:ext cx="1075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Começo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34"/>
          <p:cNvCxnSpPr/>
          <p:nvPr/>
        </p:nvCxnSpPr>
        <p:spPr>
          <a:xfrm rot="10800000">
            <a:off x="3689950" y="2075775"/>
            <a:ext cx="3908400" cy="7500"/>
          </a:xfrm>
          <a:prstGeom prst="straightConnector1">
            <a:avLst/>
          </a:prstGeom>
          <a:noFill/>
          <a:ln cap="flat" cmpd="sng" w="28575">
            <a:solidFill>
              <a:srgbClr val="FE7E0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 txBox="1"/>
          <p:nvPr>
            <p:ph idx="1" type="subTitle"/>
          </p:nvPr>
        </p:nvSpPr>
        <p:spPr>
          <a:xfrm>
            <a:off x="311700" y="11036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Exemplo ⇒ Corrida</a:t>
            </a:r>
            <a:endParaRPr sz="2200">
              <a:solidFill>
                <a:srgbClr val="FE7E02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b="1" lang="pt-BR" sz="2200">
                <a:solidFill>
                  <a:srgbClr val="46535B"/>
                </a:solidFill>
              </a:rPr>
              <a:t>Começo</a:t>
            </a:r>
            <a:r>
              <a:rPr lang="pt-BR" sz="2200">
                <a:solidFill>
                  <a:srgbClr val="46535B"/>
                </a:solidFill>
              </a:rPr>
              <a:t>: estouro do alarme de início da corrida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b="1" lang="pt-BR" sz="2200">
                <a:solidFill>
                  <a:srgbClr val="46535B"/>
                </a:solidFill>
              </a:rPr>
              <a:t>Condição de Continuação</a:t>
            </a:r>
            <a:r>
              <a:rPr lang="pt-BR" sz="2200">
                <a:solidFill>
                  <a:srgbClr val="46535B"/>
                </a:solidFill>
              </a:rPr>
              <a:t>: enquanto não completar X voltas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b="1" lang="pt-BR" sz="2200">
                <a:solidFill>
                  <a:srgbClr val="46535B"/>
                </a:solidFill>
              </a:rPr>
              <a:t>Ação</a:t>
            </a:r>
            <a:r>
              <a:rPr lang="pt-BR" sz="2200">
                <a:solidFill>
                  <a:srgbClr val="46535B"/>
                </a:solidFill>
              </a:rPr>
              <a:t>: ciclistas pedalarem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b="1" lang="pt-BR" sz="2200">
                <a:solidFill>
                  <a:srgbClr val="46535B"/>
                </a:solidFill>
              </a:rPr>
              <a:t>Incremento</a:t>
            </a:r>
            <a:r>
              <a:rPr lang="pt-BR" sz="2200">
                <a:solidFill>
                  <a:srgbClr val="46535B"/>
                </a:solidFill>
              </a:rPr>
              <a:t>: aumentar uma volta a cada vez que os ciclistas completarem o circuito</a:t>
            </a:r>
            <a:endParaRPr b="1" sz="2200"/>
          </a:p>
        </p:txBody>
      </p:sp>
      <p:sp>
        <p:nvSpPr>
          <p:cNvPr id="162" name="Google Shape;162;p35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Laços </a:t>
            </a:r>
            <a:r>
              <a:rPr lang="pt-BR" sz="3400">
                <a:solidFill>
                  <a:srgbClr val="FE7E02"/>
                </a:solidFill>
              </a:rPr>
              <a:t>🎀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/>
          <p:nvPr>
            <p:ph idx="1" type="subTitle"/>
          </p:nvPr>
        </p:nvSpPr>
        <p:spPr>
          <a:xfrm>
            <a:off x="311700" y="11036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Exemplo ⇒ Lista de Transmissão do Zap</a:t>
            </a:r>
            <a:endParaRPr sz="2200">
              <a:solidFill>
                <a:srgbClr val="FE7E02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b="1" lang="pt-BR" sz="2200">
                <a:solidFill>
                  <a:srgbClr val="46535B"/>
                </a:solidFill>
              </a:rPr>
              <a:t>Começo</a:t>
            </a:r>
            <a:r>
              <a:rPr lang="pt-BR" sz="2200">
                <a:solidFill>
                  <a:srgbClr val="46535B"/>
                </a:solidFill>
              </a:rPr>
              <a:t>: primeira pessoa da lista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b="1" lang="pt-BR" sz="2200">
                <a:solidFill>
                  <a:srgbClr val="46535B"/>
                </a:solidFill>
              </a:rPr>
              <a:t>Condição de Continuação</a:t>
            </a:r>
            <a:r>
              <a:rPr lang="pt-BR" sz="2200">
                <a:solidFill>
                  <a:srgbClr val="46535B"/>
                </a:solidFill>
              </a:rPr>
              <a:t>: enquanto não chegar na última pessoa da lista 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b="1" lang="pt-BR" sz="2200">
                <a:solidFill>
                  <a:srgbClr val="46535B"/>
                </a:solidFill>
              </a:rPr>
              <a:t>Ação</a:t>
            </a:r>
            <a:r>
              <a:rPr lang="pt-BR" sz="2200">
                <a:solidFill>
                  <a:srgbClr val="46535B"/>
                </a:solidFill>
              </a:rPr>
              <a:t>: mandar mensagem 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b="1" lang="pt-BR" sz="2200">
                <a:solidFill>
                  <a:srgbClr val="46535B"/>
                </a:solidFill>
              </a:rPr>
              <a:t>Incremento</a:t>
            </a:r>
            <a:r>
              <a:rPr lang="pt-BR" sz="2200">
                <a:solidFill>
                  <a:srgbClr val="46535B"/>
                </a:solidFill>
              </a:rPr>
              <a:t>: passar para a próxima pessoa da lista de transmissão e mandar a mensagem</a:t>
            </a:r>
            <a:endParaRPr b="1" sz="2200"/>
          </a:p>
        </p:txBody>
      </p:sp>
      <p:sp>
        <p:nvSpPr>
          <p:cNvPr id="168" name="Google Shape;168;p36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Laços </a:t>
            </a:r>
            <a:r>
              <a:rPr lang="pt-BR" sz="3400">
                <a:solidFill>
                  <a:srgbClr val="FE7E02"/>
                </a:solidFill>
              </a:rPr>
              <a:t>🎀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7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/>
              <a:t>Laços Infinitos </a:t>
            </a:r>
            <a:endParaRPr sz="4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/>
          <p:nvPr>
            <p:ph idx="1" type="subTitle"/>
          </p:nvPr>
        </p:nvSpPr>
        <p:spPr>
          <a:xfrm>
            <a:off x="311700" y="11036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Loop infinito</a:t>
            </a:r>
            <a:r>
              <a:rPr lang="pt-BR" sz="2200"/>
              <a:t> é um loop que </a:t>
            </a:r>
            <a:r>
              <a:rPr b="1" lang="pt-BR" sz="2200"/>
              <a:t>nunca</a:t>
            </a:r>
            <a:r>
              <a:rPr lang="pt-BR" sz="2200"/>
              <a:t> acaba. Normalmente isto acontece devido a algum </a:t>
            </a:r>
            <a:r>
              <a:rPr b="1" lang="pt-BR" sz="2200"/>
              <a:t>erro</a:t>
            </a:r>
            <a:r>
              <a:rPr lang="pt-BR" sz="2200"/>
              <a:t> de lógica de programação</a:t>
            </a:r>
            <a:endParaRPr sz="2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Ele pode acontecer quando: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b="1" lang="pt-BR" sz="2200">
                <a:solidFill>
                  <a:srgbClr val="46535B"/>
                </a:solidFill>
              </a:rPr>
              <a:t>Esquecemos</a:t>
            </a:r>
            <a:r>
              <a:rPr lang="pt-BR" sz="2200">
                <a:solidFill>
                  <a:srgbClr val="46535B"/>
                </a:solidFill>
              </a:rPr>
              <a:t> de colocar o </a:t>
            </a:r>
            <a:r>
              <a:rPr b="1" lang="pt-BR" sz="2200">
                <a:solidFill>
                  <a:srgbClr val="46535B"/>
                </a:solidFill>
              </a:rPr>
              <a:t>incremento</a:t>
            </a:r>
            <a:r>
              <a:rPr lang="pt-BR" sz="2200">
                <a:solidFill>
                  <a:srgbClr val="46535B"/>
                </a:solidFill>
              </a:rPr>
              <a:t> da variável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As </a:t>
            </a:r>
            <a:r>
              <a:rPr b="1" lang="pt-BR" sz="2200">
                <a:solidFill>
                  <a:srgbClr val="46535B"/>
                </a:solidFill>
              </a:rPr>
              <a:t>condições</a:t>
            </a:r>
            <a:r>
              <a:rPr lang="pt-BR" sz="2200">
                <a:solidFill>
                  <a:srgbClr val="46535B"/>
                </a:solidFill>
              </a:rPr>
              <a:t> de continuação </a:t>
            </a:r>
            <a:r>
              <a:rPr b="1" lang="pt-BR" sz="2200">
                <a:solidFill>
                  <a:srgbClr val="46535B"/>
                </a:solidFill>
              </a:rPr>
              <a:t>não</a:t>
            </a:r>
            <a:r>
              <a:rPr lang="pt-BR" sz="2200">
                <a:solidFill>
                  <a:srgbClr val="46535B"/>
                </a:solidFill>
              </a:rPr>
              <a:t> fazem muito </a:t>
            </a:r>
            <a:r>
              <a:rPr b="1" lang="pt-BR" sz="2200">
                <a:solidFill>
                  <a:srgbClr val="46535B"/>
                </a:solidFill>
              </a:rPr>
              <a:t>sentido</a:t>
            </a:r>
            <a:endParaRPr sz="2200"/>
          </a:p>
        </p:txBody>
      </p:sp>
      <p:sp>
        <p:nvSpPr>
          <p:cNvPr id="179" name="Google Shape;179;p38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Loops Infinitos </a:t>
            </a:r>
            <a:r>
              <a:rPr lang="pt-BR" sz="3800">
                <a:solidFill>
                  <a:srgbClr val="FE7E02"/>
                </a:solidFill>
              </a:rPr>
              <a:t>♾</a:t>
            </a:r>
            <a:endParaRPr sz="3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7EE47D56C2C594F8872E534196A314B" ma:contentTypeVersion="6" ma:contentTypeDescription="Crie um novo documento." ma:contentTypeScope="" ma:versionID="acbca049080400c1036f4acadbfff50e">
  <xsd:schema xmlns:xsd="http://www.w3.org/2001/XMLSchema" xmlns:xs="http://www.w3.org/2001/XMLSchema" xmlns:p="http://schemas.microsoft.com/office/2006/metadata/properties" xmlns:ns2="3c6cef49-3010-463f-a8a6-887e8419e80d" xmlns:ns3="170e6ecf-f2e9-445e-8362-7a4af72a825c" targetNamespace="http://schemas.microsoft.com/office/2006/metadata/properties" ma:root="true" ma:fieldsID="091dea860464027d8af7dee874ee372b" ns2:_="" ns3:_="">
    <xsd:import namespace="3c6cef49-3010-463f-a8a6-887e8419e80d"/>
    <xsd:import namespace="170e6ecf-f2e9-445e-8362-7a4af72a82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6cef49-3010-463f-a8a6-887e8419e8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0e6ecf-f2e9-445e-8362-7a4af72a825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A79CCE-4096-490D-ADC9-B08530182514}"/>
</file>

<file path=customXml/itemProps2.xml><?xml version="1.0" encoding="utf-8"?>
<ds:datastoreItem xmlns:ds="http://schemas.openxmlformats.org/officeDocument/2006/customXml" ds:itemID="{7529AA89-9D63-42E1-9827-F4894BE2AD83}"/>
</file>

<file path=customXml/itemProps3.xml><?xml version="1.0" encoding="utf-8"?>
<ds:datastoreItem xmlns:ds="http://schemas.openxmlformats.org/officeDocument/2006/customXml" ds:itemID="{A601F925-58E7-446E-B188-1B25D8268FF3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0x01010067EE47D56C2C594F8872E534196A314B</vt:lpwstr>
  </property>
</Properties>
</file>