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 Mono Medium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9" roundtripDataSignature="AMtx7mjxmCAsVXPe1yN8YGWSX4BhKkHl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Medium-bold.fntdata"/><Relationship Id="rId47" Type="http://schemas.openxmlformats.org/officeDocument/2006/relationships/font" Target="fonts/RobotoMonoMedium-regular.fntdata"/><Relationship Id="rId49" Type="http://schemas.openxmlformats.org/officeDocument/2006/relationships/font" Target="fonts/RobotoMon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MonoMedium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7.xml"/><Relationship Id="rId56" Type="http://schemas.openxmlformats.org/officeDocument/2006/relationships/font" Target="fonts/RobotoMono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Dá pra fazer esses testes no próprio console do navegador!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eba23b8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eba23b8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Dá pra fazer esses testes no próprio console do navegador!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Dá pra fazer esses testes no próprio console do navegador!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Dá pra fazer esses testes no próprio console do navegador!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Dá pra fazer esses testes no próprio console do navegador!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Dá pra fazer esses testes no próprio console do navegador!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ULA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idx="1" type="subTitle"/>
          </p:nvPr>
        </p:nvSpPr>
        <p:spPr>
          <a:xfrm>
            <a:off x="311705" y="38830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42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800"/>
              <a:buNone/>
              <a:defRPr b="1"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4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7FAD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46" name="Google Shape;46;p51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rgbClr val="E7FAD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2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49" name="Google Shape;49;p5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3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53" name="Google Shape;53;p5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bg>
      <p:bgPr>
        <a:solidFill>
          <a:srgbClr val="EAEEF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5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bg>
      <p:bgPr>
        <a:solidFill>
          <a:srgbClr val="E7FAD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5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AEEF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6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56"/>
          <p:cNvSpPr txBox="1"/>
          <p:nvPr>
            <p:ph idx="2" type="subTitle"/>
          </p:nvPr>
        </p:nvSpPr>
        <p:spPr>
          <a:xfrm>
            <a:off x="426685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+ image">
  <p:cSld name="TITLE_AND_TWO_COLUMNS_1">
    <p:bg>
      <p:bgPr>
        <a:solidFill>
          <a:srgbClr val="EAEEF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AEEF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AEEF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0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60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solidFill>
          <a:srgbClr val="E7FAD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3"/>
          <p:cNvSpPr/>
          <p:nvPr/>
        </p:nvSpPr>
        <p:spPr>
          <a:xfrm rot="10800000">
            <a:off x="4572000" y="0"/>
            <a:ext cx="4572000" cy="5143500"/>
          </a:xfrm>
          <a:prstGeom prst="round1Rect">
            <a:avLst>
              <a:gd fmla="val 23328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3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17" name="Google Shape;17;p43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1">
    <p:bg>
      <p:bgPr>
        <a:solidFill>
          <a:srgbClr val="E7FAD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1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1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61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MAIN_POINT_1_1">
    <p:bg>
      <p:bgPr>
        <a:solidFill>
          <a:srgbClr val="EAEEF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2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2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62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3"/>
          <p:cNvSpPr/>
          <p:nvPr/>
        </p:nvSpPr>
        <p:spPr>
          <a:xfrm rot="10800000">
            <a:off x="5168100" y="-125"/>
            <a:ext cx="39759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3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93" name="Google Shape;93;p63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3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E7FAD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4"/>
          <p:cNvSpPr/>
          <p:nvPr/>
        </p:nvSpPr>
        <p:spPr>
          <a:xfrm rot="10800000">
            <a:off x="4726500" y="-125"/>
            <a:ext cx="44175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4"/>
          <p:cNvSpPr txBox="1"/>
          <p:nvPr>
            <p:ph hasCustomPrompt="1" type="title"/>
          </p:nvPr>
        </p:nvSpPr>
        <p:spPr>
          <a:xfrm>
            <a:off x="413600" y="1589875"/>
            <a:ext cx="3737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2000"/>
              <a:buNone/>
              <a:defRPr b="1" sz="12000">
                <a:solidFill>
                  <a:srgbClr val="46535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64"/>
          <p:cNvSpPr txBox="1"/>
          <p:nvPr>
            <p:ph idx="1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solidFill>
          <a:srgbClr val="EAEEF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bg>
      <p:bgPr>
        <a:solidFill>
          <a:srgbClr val="EAEEF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2">
  <p:cSld name="SECTION_TITLE_AND_DESCRIPTION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8"/>
          <p:cNvSpPr/>
          <p:nvPr/>
        </p:nvSpPr>
        <p:spPr>
          <a:xfrm>
            <a:off x="5168100" y="-125"/>
            <a:ext cx="3975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8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68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8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2" name="Google Shape;112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 1">
  <p:cSld name="TITLE_ONLY_1_1">
    <p:bg>
      <p:bgPr>
        <a:solidFill>
          <a:srgbClr val="F8E1C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9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9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6" name="Google Shape;116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E7FAD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22" name="Google Shape;22;p4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rgbClr val="EAEEF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bg>
      <p:bgPr>
        <a:solidFill>
          <a:srgbClr val="E7FAD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">
  <p:cSld name="MAIN_POINT_1_1_1">
    <p:bg>
      <p:bgPr>
        <a:solidFill>
          <a:srgbClr val="EAEEF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7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rgbClr val="E7FAD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">
    <p:bg>
      <p:bgPr>
        <a:solidFill>
          <a:srgbClr val="EAEEF0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 txBox="1"/>
          <p:nvPr/>
        </p:nvSpPr>
        <p:spPr>
          <a:xfrm>
            <a:off x="934025" y="2590925"/>
            <a:ext cx="5524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300" u="none" cap="none" strike="noStrike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Obrigado(a)!</a:t>
            </a:r>
            <a:endParaRPr b="0" i="0" sz="2300" u="none" cap="none" strike="noStrike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49"/>
          <p:cNvSpPr txBox="1"/>
          <p:nvPr/>
        </p:nvSpPr>
        <p:spPr>
          <a:xfrm>
            <a:off x="1993350" y="1925250"/>
            <a:ext cx="51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/>
          <p:nvPr>
            <p:ph idx="1" type="subTitle"/>
          </p:nvPr>
        </p:nvSpPr>
        <p:spPr>
          <a:xfrm>
            <a:off x="311705" y="34315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type="title"/>
          </p:nvPr>
        </p:nvSpPr>
        <p:spPr>
          <a:xfrm>
            <a:off x="311650" y="7227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F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NlO2wLBCY7Pw2V9tN-DifU2NOMSNrNlH/view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Jsref/jsref_obj_array.as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Jsref/jsref_obj_string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title"/>
          </p:nvPr>
        </p:nvSpPr>
        <p:spPr>
          <a:xfrm>
            <a:off x="311650" y="1174250"/>
            <a:ext cx="73245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Strings e Arrays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A propriedade 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length</a:t>
            </a:r>
            <a:r>
              <a:rPr lang="pt-BR" sz="2200"/>
              <a:t> nos diz qual é o </a:t>
            </a:r>
            <a:r>
              <a:rPr b="1" lang="pt-BR" sz="2200"/>
              <a:t>tamanho</a:t>
            </a:r>
            <a:r>
              <a:rPr lang="pt-BR" sz="2200"/>
              <a:t> de uma string, incluindo espaços</a:t>
            </a:r>
            <a:endParaRPr sz="2200">
              <a:solidFill>
                <a:srgbClr val="FE7E0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187" name="Google Shape;187;p1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Propriedade length </a:t>
            </a:r>
            <a:r>
              <a:rPr lang="pt-BR" sz="3400">
                <a:solidFill>
                  <a:srgbClr val="FE7E02"/>
                </a:solidFill>
              </a:rPr>
              <a:t>🧵</a:t>
            </a:r>
            <a:r>
              <a:rPr lang="pt-BR">
                <a:solidFill>
                  <a:srgbClr val="46535B"/>
                </a:solidFill>
              </a:rPr>
              <a:t>🦾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2236075" y="2714300"/>
            <a:ext cx="4818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"Vitor Hugo”</a:t>
            </a:r>
            <a:b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8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nome.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length)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13</a:t>
            </a:r>
            <a:endParaRPr b="0" i="0" sz="1800" u="none" cap="none" strike="noStrike">
              <a:solidFill>
                <a:srgbClr val="3D88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o método 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toLowerCase()</a:t>
            </a:r>
            <a:r>
              <a:rPr lang="pt-BR" sz="2200"/>
              <a:t> transforma todas as letras da sua string em minúsculas</a:t>
            </a:r>
            <a:endParaRPr sz="2200">
              <a:solidFill>
                <a:srgbClr val="FE7E0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195" name="Google Shape;195;p1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Método toLowerCase() </a:t>
            </a:r>
            <a:r>
              <a:rPr lang="pt-BR" sz="3400">
                <a:solidFill>
                  <a:srgbClr val="FE7E02"/>
                </a:solidFill>
              </a:rPr>
              <a:t>🧵</a:t>
            </a:r>
            <a:r>
              <a:rPr lang="pt-BR">
                <a:solidFill>
                  <a:srgbClr val="46535B"/>
                </a:solidFill>
              </a:rPr>
              <a:t>🦾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1438600" y="2561900"/>
            <a:ext cx="625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"OieEeEee!"</a:t>
            </a:r>
            <a:endParaRPr b="0" i="0" sz="18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fraseMinuscula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frase.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toLowerCase()</a:t>
            </a:r>
            <a:b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8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fraseMinuscula = oieeeeee!</a:t>
            </a:r>
            <a:endParaRPr b="0" i="0" sz="1800" u="none" cap="none" strike="noStrike">
              <a:solidFill>
                <a:srgbClr val="3D88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o método 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toUpperCase()</a:t>
            </a:r>
            <a:r>
              <a:rPr lang="pt-BR" sz="2200"/>
              <a:t> transforma todas as letras da sua string em maiúsculas</a:t>
            </a:r>
            <a:endParaRPr sz="2200">
              <a:solidFill>
                <a:srgbClr val="FE7E0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203" name="Google Shape;203;p1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Método toUpperCase() </a:t>
            </a:r>
            <a:r>
              <a:rPr lang="pt-BR" sz="3400">
                <a:solidFill>
                  <a:srgbClr val="FE7E02"/>
                </a:solidFill>
              </a:rPr>
              <a:t>🧵</a:t>
            </a:r>
            <a:r>
              <a:rPr lang="pt-BR">
                <a:solidFill>
                  <a:srgbClr val="46535B"/>
                </a:solidFill>
              </a:rPr>
              <a:t>🦾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443200" y="2561900"/>
            <a:ext cx="646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"OieEeEee!"</a:t>
            </a:r>
            <a:endParaRPr b="0" i="0" sz="18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fraseMaiuscula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frase.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toUpperCase()</a:t>
            </a:r>
            <a:b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8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fraseMaiuscula = OIEEEEEE!</a:t>
            </a:r>
            <a:endParaRPr b="0" i="0" sz="1800" u="none" cap="none" strike="noStrike">
              <a:solidFill>
                <a:srgbClr val="3D88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O método 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trim()</a:t>
            </a:r>
            <a:r>
              <a:rPr lang="pt-BR" sz="2200"/>
              <a:t> retira os espaços que existem antes e depois da sua string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Útil em formulários como por exemplo de login!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211" name="Google Shape;211;p1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Método trim() </a:t>
            </a:r>
            <a:r>
              <a:rPr lang="pt-BR" sz="3400">
                <a:solidFill>
                  <a:srgbClr val="FE7E02"/>
                </a:solidFill>
              </a:rPr>
              <a:t>🧵</a:t>
            </a:r>
            <a:r>
              <a:rPr lang="pt-BR">
                <a:solidFill>
                  <a:srgbClr val="46535B"/>
                </a:solidFill>
              </a:rPr>
              <a:t>🦾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1855075" y="2942900"/>
            <a:ext cx="5281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  mika@gmail.com   "</a:t>
            </a:r>
            <a:b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8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8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email.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trim())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8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"mika@gmail.com"</a:t>
            </a:r>
            <a:endParaRPr b="0" i="0" sz="18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O método 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includes(caracteres)</a:t>
            </a:r>
            <a:r>
              <a:rPr lang="pt-BR" sz="2200"/>
              <a:t> determina se um conjunto de caracteres pode ser encontrado dentro de outra string, retornando </a:t>
            </a:r>
            <a:r>
              <a:rPr b="1" lang="pt-BR" sz="2200"/>
              <a:t>true</a:t>
            </a:r>
            <a:r>
              <a:rPr lang="pt-BR" sz="2200"/>
              <a:t> ou </a:t>
            </a:r>
            <a:r>
              <a:rPr b="1" lang="pt-BR" sz="2200"/>
              <a:t>false</a:t>
            </a:r>
            <a:endParaRPr b="1" sz="2200">
              <a:solidFill>
                <a:srgbClr val="FE7E0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219" name="Google Shape;219;p1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Método includes(caracteres) </a:t>
            </a:r>
            <a:r>
              <a:rPr lang="pt-BR" sz="3400">
                <a:solidFill>
                  <a:srgbClr val="FE7E02"/>
                </a:solidFill>
              </a:rPr>
              <a:t>🧵</a:t>
            </a:r>
            <a:r>
              <a:rPr lang="pt-BR">
                <a:solidFill>
                  <a:srgbClr val="46535B"/>
                </a:solidFill>
              </a:rPr>
              <a:t>🦾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2007475" y="2714300"/>
            <a:ext cx="481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"Hoje comi cenoura"</a:t>
            </a:r>
            <a:endParaRPr b="0" i="0" sz="18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.includes(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"cenoura"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pt-BR" sz="18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endParaRPr b="0" i="0" sz="18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.includes(</a:t>
            </a:r>
            <a:r>
              <a:rPr b="0" i="0" lang="pt-BR" sz="18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"batata"</a:t>
            </a:r>
            <a:r>
              <a:rPr b="0" i="0" lang="pt-BR" sz="18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pt-BR" sz="18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endParaRPr b="0" i="0" sz="1800" u="none" cap="none" strike="noStrike">
              <a:solidFill>
                <a:srgbClr val="3D88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eba23b8d5_0_0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eeba23b8d5_0_0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O método 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replaceAll(chars1, chars2)</a:t>
            </a:r>
            <a:r>
              <a:rPr lang="pt-BR" sz="2200"/>
              <a:t> troca todas as ocorrências de um conjunto de caracteres (chars1) por alguma outra coisa (chars2)</a:t>
            </a:r>
            <a:endParaRPr sz="2200">
              <a:solidFill>
                <a:srgbClr val="FE7E0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233" name="Google Shape;233;p15"/>
          <p:cNvSpPr txBox="1"/>
          <p:nvPr>
            <p:ph type="title"/>
          </p:nvPr>
        </p:nvSpPr>
        <p:spPr>
          <a:xfrm>
            <a:off x="311700" y="127450"/>
            <a:ext cx="81561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Método replaceAll(chars1, chars2) </a:t>
            </a:r>
            <a:r>
              <a:rPr lang="pt-BR" sz="3400">
                <a:solidFill>
                  <a:srgbClr val="FE7E02"/>
                </a:solidFill>
              </a:rPr>
              <a:t>🧵</a:t>
            </a:r>
            <a:r>
              <a:rPr lang="pt-BR">
                <a:solidFill>
                  <a:srgbClr val="46535B"/>
                </a:solidFill>
              </a:rPr>
              <a:t>🦾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867100" y="2561900"/>
            <a:ext cx="7277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"Hoje comi cenoura, adoro cenoura"</a:t>
            </a:r>
            <a:endParaRPr b="0" i="0" sz="16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novaFrase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.replaceAll(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"cenoura"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"batata"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b="0" i="0" sz="15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novaFrase = Hoje comi batata, adoro batata</a:t>
            </a:r>
            <a:endParaRPr b="0" i="0" sz="1600" u="none" cap="none" strike="noStrike">
              <a:solidFill>
                <a:srgbClr val="3D88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idx="4294967295" type="subTitle"/>
          </p:nvPr>
        </p:nvSpPr>
        <p:spPr>
          <a:xfrm>
            <a:off x="298025" y="10524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Peça para o usuário escrever uma frase e imprima no console a frase alterada, com: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Todas as letras maiúsculas;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Na língua do i (substituindo a vogal "o" por "i");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tamanho da frase.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1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/>
        </p:nvSpPr>
        <p:spPr>
          <a:xfrm>
            <a:off x="27377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400"/>
              <a:buFont typeface="Montserrat"/>
              <a:buChar char="●"/>
            </a:pPr>
            <a:r>
              <a:rPr b="1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Protótipo de Strings</a:t>
            </a:r>
            <a:endParaRPr b="1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1400"/>
              <a:buFont typeface="Montserrat"/>
              <a:buChar char="○"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400"/>
              <a:buFont typeface="Montserrat"/>
              <a:buChar char="○"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toLowerCase()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400"/>
              <a:buFont typeface="Montserrat"/>
              <a:buChar char="○"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toUpperCase()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400"/>
              <a:buFont typeface="Montserrat"/>
              <a:buChar char="○"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trim()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400"/>
              <a:buFont typeface="Montserrat"/>
              <a:buChar char="○"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includes(caracteres)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400"/>
              <a:buFont typeface="Montserrat"/>
              <a:buChar char="○"/>
            </a:pPr>
            <a:r>
              <a:rPr b="0" i="0" lang="pt-BR" sz="14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replaceAll(chars1, chars2)</a:t>
            </a:r>
            <a:endParaRPr b="0" i="0" sz="14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5664500" y="8501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300"/>
              <a:buFont typeface="Montserrat"/>
              <a:buChar char="●"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Formando novas  Strings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Concatenação</a:t>
            </a:r>
            <a:endParaRPr b="0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Template Strings</a:t>
            </a:r>
            <a:endParaRPr b="0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2685475" y="324970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300"/>
              <a:buFont typeface="Montserrat"/>
              <a:buChar char="●"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3 Maneiras de escrever Strings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Aspas duplas</a:t>
            </a:r>
            <a:endParaRPr b="0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Aspas simples</a:t>
            </a:r>
            <a:endParaRPr b="0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Crase</a:t>
            </a:r>
            <a:endParaRPr b="0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Arrays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4749625" y="509725"/>
            <a:ext cx="42399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Protótipo de Strings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Protótipo de Arrays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340850" y="1760850"/>
            <a:ext cx="3869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que vamos ver hoje?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Arrays nada mais são do que </a:t>
            </a:r>
            <a:r>
              <a:rPr b="1" lang="pt-BR" sz="2200">
                <a:solidFill>
                  <a:srgbClr val="46535B"/>
                </a:solidFill>
              </a:rPr>
              <a:t>listas de elementos</a:t>
            </a:r>
            <a:endParaRPr b="1" sz="22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b="1" lang="pt-BR" sz="2000">
                <a:solidFill>
                  <a:srgbClr val="46535B"/>
                </a:solidFill>
              </a:rPr>
              <a:t>Ex: </a:t>
            </a:r>
            <a:r>
              <a:rPr lang="pt-BR" sz="2000">
                <a:solidFill>
                  <a:srgbClr val="46535B"/>
                </a:solidFill>
              </a:rPr>
              <a:t>lista de compras, lista de alunos, lista de números da loteria, lista telefônica…</a:t>
            </a:r>
            <a:br>
              <a:rPr lang="pt-BR" sz="2000">
                <a:solidFill>
                  <a:srgbClr val="46535B"/>
                </a:solidFill>
              </a:rPr>
            </a:b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200">
                <a:solidFill>
                  <a:srgbClr val="46535B"/>
                </a:solidFill>
              </a:rPr>
              <a:t>No javascript, usamos colchetes para agrupar os itens de uma lista: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59" name="Google Shape;259;p1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são arrays?</a:t>
            </a:r>
            <a:r>
              <a:rPr lang="pt-BR" sz="3400">
                <a:solidFill>
                  <a:srgbClr val="FE7E02"/>
                </a:solidFill>
              </a:rPr>
              <a:t> 📋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936075" y="3719650"/>
            <a:ext cx="7380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listaDeCompras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"batata"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"alface"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"queijo"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6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listaDeNumerosMega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35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41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Podemos colocar elementos de </a:t>
            </a:r>
            <a:r>
              <a:rPr b="1" lang="pt-BR" sz="2200">
                <a:solidFill>
                  <a:srgbClr val="46535B"/>
                </a:solidFill>
              </a:rPr>
              <a:t>qualquer tipo</a:t>
            </a:r>
            <a:r>
              <a:rPr lang="pt-BR" sz="2200">
                <a:solidFill>
                  <a:srgbClr val="46535B"/>
                </a:solidFill>
              </a:rPr>
              <a:t> que vimos até agora dentro de um array!</a:t>
            </a:r>
            <a:endParaRPr b="1" sz="22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Números, strings e booleanos</a:t>
            </a:r>
            <a:br>
              <a:rPr lang="pt-BR" sz="2000">
                <a:solidFill>
                  <a:srgbClr val="46535B"/>
                </a:solidFill>
              </a:rPr>
            </a:b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200">
                <a:solidFill>
                  <a:srgbClr val="46535B"/>
                </a:solidFill>
              </a:rPr>
              <a:t>Também podemos ter elementos de tipos diferentes dentro de um mesmo array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66" name="Google Shape;266;p2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são arrays?</a:t>
            </a:r>
            <a:r>
              <a:rPr lang="pt-BR" sz="3400">
                <a:solidFill>
                  <a:srgbClr val="FE7E02"/>
                </a:solidFill>
              </a:rPr>
              <a:t> 📋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1808100" y="3936425"/>
            <a:ext cx="516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meuArray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"banana"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são arrays?</a:t>
            </a:r>
            <a:r>
              <a:rPr lang="pt-BR" sz="3400">
                <a:solidFill>
                  <a:srgbClr val="FE7E02"/>
                </a:solidFill>
              </a:rPr>
              <a:t> 📋</a:t>
            </a:r>
            <a:endParaRPr>
              <a:solidFill>
                <a:srgbClr val="46535B"/>
              </a:solidFill>
            </a:endParaRPr>
          </a:p>
        </p:txBody>
      </p:sp>
      <p:grpSp>
        <p:nvGrpSpPr>
          <p:cNvPr id="273" name="Google Shape;273;p21"/>
          <p:cNvGrpSpPr/>
          <p:nvPr/>
        </p:nvGrpSpPr>
        <p:grpSpPr>
          <a:xfrm>
            <a:off x="2937025" y="2189850"/>
            <a:ext cx="4714550" cy="686700"/>
            <a:chOff x="2098825" y="2113650"/>
            <a:chExt cx="4714550" cy="686700"/>
          </a:xfrm>
        </p:grpSpPr>
        <p:grpSp>
          <p:nvGrpSpPr>
            <p:cNvPr id="274" name="Google Shape;274;p21"/>
            <p:cNvGrpSpPr/>
            <p:nvPr/>
          </p:nvGrpSpPr>
          <p:grpSpPr>
            <a:xfrm>
              <a:off x="2098825" y="2113650"/>
              <a:ext cx="4580575" cy="686700"/>
              <a:chOff x="2098825" y="2113650"/>
              <a:chExt cx="4580575" cy="686700"/>
            </a:xfrm>
          </p:grpSpPr>
          <p:sp>
            <p:nvSpPr>
              <p:cNvPr id="275" name="Google Shape;275;p21"/>
              <p:cNvSpPr/>
              <p:nvPr/>
            </p:nvSpPr>
            <p:spPr>
              <a:xfrm>
                <a:off x="2098825" y="2113650"/>
                <a:ext cx="686700" cy="686700"/>
              </a:xfrm>
              <a:prstGeom prst="rect">
                <a:avLst/>
              </a:prstGeom>
              <a:noFill/>
              <a:ln cap="flat" cmpd="sng" w="19050">
                <a:solidFill>
                  <a:srgbClr val="FE7E0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2877600" y="2113650"/>
                <a:ext cx="686700" cy="686700"/>
              </a:xfrm>
              <a:prstGeom prst="rect">
                <a:avLst/>
              </a:prstGeom>
              <a:noFill/>
              <a:ln cap="flat" cmpd="sng" w="19050">
                <a:solidFill>
                  <a:srgbClr val="FE7E0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3656375" y="2113650"/>
                <a:ext cx="686700" cy="686700"/>
              </a:xfrm>
              <a:prstGeom prst="rect">
                <a:avLst/>
              </a:prstGeom>
              <a:noFill/>
              <a:ln cap="flat" cmpd="sng" w="19050">
                <a:solidFill>
                  <a:srgbClr val="FE7E0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4435150" y="2113650"/>
                <a:ext cx="686700" cy="686700"/>
              </a:xfrm>
              <a:prstGeom prst="rect">
                <a:avLst/>
              </a:prstGeom>
              <a:noFill/>
              <a:ln cap="flat" cmpd="sng" w="19050">
                <a:solidFill>
                  <a:srgbClr val="FE7E0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5213925" y="2113650"/>
                <a:ext cx="686700" cy="686700"/>
              </a:xfrm>
              <a:prstGeom prst="rect">
                <a:avLst/>
              </a:prstGeom>
              <a:noFill/>
              <a:ln cap="flat" cmpd="sng" w="19050">
                <a:solidFill>
                  <a:srgbClr val="FE7E0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5992700" y="2113650"/>
                <a:ext cx="686700" cy="686700"/>
              </a:xfrm>
              <a:prstGeom prst="rect">
                <a:avLst/>
              </a:prstGeom>
              <a:noFill/>
              <a:ln cap="flat" cmpd="sng" w="19050">
                <a:solidFill>
                  <a:srgbClr val="FE7E0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" name="Google Shape;281;p21"/>
            <p:cNvSpPr txBox="1"/>
            <p:nvPr/>
          </p:nvSpPr>
          <p:spPr>
            <a:xfrm>
              <a:off x="2140200" y="2121888"/>
              <a:ext cx="469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pt-BR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🥑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 txBox="1"/>
            <p:nvPr/>
          </p:nvSpPr>
          <p:spPr>
            <a:xfrm>
              <a:off x="2953550" y="2121888"/>
              <a:ext cx="748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pt-BR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🍌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 txBox="1"/>
            <p:nvPr/>
          </p:nvSpPr>
          <p:spPr>
            <a:xfrm>
              <a:off x="3710450" y="2121888"/>
              <a:ext cx="603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pt-BR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🍅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 txBox="1"/>
            <p:nvPr/>
          </p:nvSpPr>
          <p:spPr>
            <a:xfrm>
              <a:off x="4459050" y="2121875"/>
              <a:ext cx="651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pt-BR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🌽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 txBox="1"/>
            <p:nvPr/>
          </p:nvSpPr>
          <p:spPr>
            <a:xfrm>
              <a:off x="6064875" y="2121888"/>
              <a:ext cx="748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pt-BR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🍓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 txBox="1"/>
            <p:nvPr/>
          </p:nvSpPr>
          <p:spPr>
            <a:xfrm>
              <a:off x="5263350" y="2153850"/>
              <a:ext cx="748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pt-BR" sz="3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🍇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1"/>
          <p:cNvGrpSpPr/>
          <p:nvPr/>
        </p:nvGrpSpPr>
        <p:grpSpPr>
          <a:xfrm>
            <a:off x="838925" y="2330450"/>
            <a:ext cx="1919850" cy="369300"/>
            <a:chOff x="381725" y="2254250"/>
            <a:chExt cx="1919850" cy="369300"/>
          </a:xfrm>
        </p:grpSpPr>
        <p:cxnSp>
          <p:nvCxnSpPr>
            <p:cNvPr id="288" name="Google Shape;288;p21"/>
            <p:cNvCxnSpPr/>
            <p:nvPr/>
          </p:nvCxnSpPr>
          <p:spPr>
            <a:xfrm>
              <a:off x="1323575" y="2447250"/>
              <a:ext cx="978000" cy="0"/>
            </a:xfrm>
            <a:prstGeom prst="straightConnector1">
              <a:avLst/>
            </a:prstGeom>
            <a:noFill/>
            <a:ln cap="flat" cmpd="sng" w="19050">
              <a:solidFill>
                <a:srgbClr val="FE7E0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9" name="Google Shape;289;p21"/>
            <p:cNvSpPr txBox="1"/>
            <p:nvPr/>
          </p:nvSpPr>
          <p:spPr>
            <a:xfrm>
              <a:off x="381725" y="2254250"/>
              <a:ext cx="117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3747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VALORES</a:t>
              </a:r>
              <a:endParaRPr b="1" i="0" sz="12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916350" y="2903700"/>
            <a:ext cx="1842425" cy="369300"/>
            <a:chOff x="459150" y="3132300"/>
            <a:chExt cx="1842425" cy="369300"/>
          </a:xfrm>
        </p:grpSpPr>
        <p:cxnSp>
          <p:nvCxnSpPr>
            <p:cNvPr id="291" name="Google Shape;291;p21"/>
            <p:cNvCxnSpPr/>
            <p:nvPr/>
          </p:nvCxnSpPr>
          <p:spPr>
            <a:xfrm>
              <a:off x="1323575" y="3316950"/>
              <a:ext cx="978000" cy="0"/>
            </a:xfrm>
            <a:prstGeom prst="straightConnector1">
              <a:avLst/>
            </a:prstGeom>
            <a:noFill/>
            <a:ln cap="flat" cmpd="sng" w="19050">
              <a:solidFill>
                <a:srgbClr val="FE7E0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2" name="Google Shape;292;p21"/>
            <p:cNvSpPr txBox="1"/>
            <p:nvPr/>
          </p:nvSpPr>
          <p:spPr>
            <a:xfrm>
              <a:off x="459150" y="3132300"/>
              <a:ext cx="117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3747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ÍNDICES</a:t>
              </a:r>
              <a:endParaRPr b="1" i="0" sz="12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93" name="Google Shape;293;p21"/>
          <p:cNvSpPr txBox="1"/>
          <p:nvPr/>
        </p:nvSpPr>
        <p:spPr>
          <a:xfrm>
            <a:off x="2937025" y="2827500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  0          1          2          3          4          5       </a:t>
            </a:r>
            <a:endParaRPr b="1" i="0" sz="1900" u="none" cap="none" strike="noStrike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200">
                <a:solidFill>
                  <a:srgbClr val="46535B"/>
                </a:solidFill>
              </a:rPr>
              <a:t>Em um array, acessamos os elementos através da </a:t>
            </a:r>
            <a:r>
              <a:rPr b="1" lang="pt-BR" sz="2200">
                <a:solidFill>
                  <a:srgbClr val="46535B"/>
                </a:solidFill>
              </a:rPr>
              <a:t>posição</a:t>
            </a:r>
            <a:r>
              <a:rPr lang="pt-BR" sz="2200">
                <a:solidFill>
                  <a:srgbClr val="46535B"/>
                </a:solidFill>
              </a:rPr>
              <a:t>(</a:t>
            </a:r>
            <a:r>
              <a:rPr lang="pt-BR" sz="2200"/>
              <a:t>índice)</a:t>
            </a:r>
            <a:r>
              <a:rPr lang="pt-BR" sz="2200">
                <a:solidFill>
                  <a:srgbClr val="46535B"/>
                </a:solidFill>
              </a:rPr>
              <a:t> deles na lista!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Funciona como se fosse uma lista numerada: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99" name="Google Shape;299;p2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Acessando um elemento</a:t>
            </a:r>
            <a:r>
              <a:rPr lang="pt-BR" sz="3400">
                <a:solidFill>
                  <a:srgbClr val="FE7E02"/>
                </a:solidFill>
              </a:rPr>
              <a:t> 📋</a:t>
            </a:r>
            <a:endParaRPr>
              <a:solidFill>
                <a:srgbClr val="46535B"/>
              </a:solidFill>
            </a:endParaRPr>
          </a:p>
        </p:txBody>
      </p:sp>
      <p:grpSp>
        <p:nvGrpSpPr>
          <p:cNvPr id="300" name="Google Shape;300;p22"/>
          <p:cNvGrpSpPr/>
          <p:nvPr/>
        </p:nvGrpSpPr>
        <p:grpSpPr>
          <a:xfrm>
            <a:off x="896675" y="2982975"/>
            <a:ext cx="2019900" cy="1428900"/>
            <a:chOff x="896675" y="2906775"/>
            <a:chExt cx="2019900" cy="1428900"/>
          </a:xfrm>
        </p:grpSpPr>
        <p:sp>
          <p:nvSpPr>
            <p:cNvPr id="301" name="Google Shape;301;p22"/>
            <p:cNvSpPr/>
            <p:nvPr/>
          </p:nvSpPr>
          <p:spPr>
            <a:xfrm>
              <a:off x="896675" y="2906775"/>
              <a:ext cx="2019900" cy="1428900"/>
            </a:xfrm>
            <a:prstGeom prst="rect">
              <a:avLst/>
            </a:prstGeom>
            <a:solidFill>
              <a:srgbClr val="EAEEF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1024750" y="2975750"/>
              <a:ext cx="1822800" cy="1359900"/>
            </a:xfrm>
            <a:prstGeom prst="rect">
              <a:avLst/>
            </a:prstGeom>
            <a:solidFill>
              <a:srgbClr val="EAEEF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747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Lista de Compras</a:t>
              </a:r>
              <a:endParaRPr b="1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74F"/>
                </a:buClr>
                <a:buSzPts val="1400"/>
                <a:buFont typeface="Montserrat"/>
                <a:buAutoNum type="arabicPeriod"/>
              </a:pPr>
              <a:r>
                <a:rPr b="0" i="0" lang="pt-BR" sz="1400" u="none" cap="none" strike="noStrike">
                  <a:solidFill>
                    <a:srgbClr val="3747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Abacate</a:t>
              </a:r>
              <a:endParaRPr b="0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74F"/>
                </a:buClr>
                <a:buSzPts val="1400"/>
                <a:buFont typeface="Montserrat"/>
                <a:buAutoNum type="arabicPeriod"/>
              </a:pPr>
              <a:r>
                <a:rPr b="0" i="0" lang="pt-BR" sz="1400" u="none" cap="none" strike="noStrike">
                  <a:solidFill>
                    <a:srgbClr val="3747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Banana</a:t>
              </a:r>
              <a:endParaRPr b="0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74F"/>
                </a:buClr>
                <a:buSzPts val="1400"/>
                <a:buFont typeface="Montserrat"/>
                <a:buAutoNum type="arabicPeriod"/>
              </a:pPr>
              <a:r>
                <a:rPr b="0" i="0" lang="pt-BR" sz="1400" u="none" cap="none" strike="noStrike">
                  <a:solidFill>
                    <a:srgbClr val="3747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Tomate</a:t>
              </a:r>
              <a:endParaRPr b="0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03" name="Google Shape;303;p22"/>
          <p:cNvSpPr/>
          <p:nvPr/>
        </p:nvSpPr>
        <p:spPr>
          <a:xfrm>
            <a:off x="3431625" y="3389575"/>
            <a:ext cx="1064100" cy="51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4867600" y="3163075"/>
            <a:ext cx="3498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Qual é o </a:t>
            </a:r>
            <a:r>
              <a:rPr b="1" i="0" lang="pt-BR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item na posição 2</a:t>
            </a:r>
            <a:r>
              <a:rPr b="0" i="0" lang="pt-BR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br>
              <a:rPr b="0" i="0" lang="pt-BR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18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Resposta: Banana</a:t>
            </a:r>
            <a:endParaRPr b="0" i="0" sz="1800" u="none" cap="none" strike="noStrike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200">
                <a:solidFill>
                  <a:srgbClr val="46535B"/>
                </a:solidFill>
              </a:rPr>
              <a:t>Mas no caso dos arrays, a numeração </a:t>
            </a:r>
            <a:br>
              <a:rPr lang="pt-BR" sz="2200">
                <a:solidFill>
                  <a:srgbClr val="46535B"/>
                </a:solidFill>
              </a:rPr>
            </a:br>
            <a:r>
              <a:rPr lang="pt-BR" sz="2200">
                <a:solidFill>
                  <a:srgbClr val="46535B"/>
                </a:solidFill>
              </a:rPr>
              <a:t>não começa no 1, </a:t>
            </a:r>
            <a:r>
              <a:rPr b="1" lang="pt-BR" sz="2200">
                <a:solidFill>
                  <a:srgbClr val="46535B"/>
                </a:solidFill>
              </a:rPr>
              <a:t>mas sim no 0</a:t>
            </a:r>
            <a:r>
              <a:rPr lang="pt-BR" sz="2200">
                <a:solidFill>
                  <a:srgbClr val="46535B"/>
                </a:solidFill>
              </a:rPr>
              <a:t>!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Para acessar um item, colocamos a sua posição (</a:t>
            </a:r>
            <a:r>
              <a:rPr b="1" lang="pt-BR" sz="2200">
                <a:solidFill>
                  <a:srgbClr val="46535B"/>
                </a:solidFill>
              </a:rPr>
              <a:t>índice</a:t>
            </a:r>
            <a:r>
              <a:rPr lang="pt-BR" sz="2200">
                <a:solidFill>
                  <a:srgbClr val="46535B"/>
                </a:solidFill>
              </a:rPr>
              <a:t>) entre colchetes após o nome do array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310" name="Google Shape;310;p23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Acessando um elemento</a:t>
            </a:r>
            <a:r>
              <a:rPr lang="pt-BR" sz="3400">
                <a:solidFill>
                  <a:srgbClr val="FE7E02"/>
                </a:solidFill>
              </a:rPr>
              <a:t> 📋</a:t>
            </a:r>
            <a:endParaRPr>
              <a:solidFill>
                <a:srgbClr val="46535B"/>
              </a:solidFill>
            </a:endParaRPr>
          </a:p>
        </p:txBody>
      </p:sp>
      <p:grpSp>
        <p:nvGrpSpPr>
          <p:cNvPr id="311" name="Google Shape;311;p23"/>
          <p:cNvGrpSpPr/>
          <p:nvPr/>
        </p:nvGrpSpPr>
        <p:grpSpPr>
          <a:xfrm>
            <a:off x="6466500" y="760050"/>
            <a:ext cx="2019900" cy="1428900"/>
            <a:chOff x="972875" y="189850"/>
            <a:chExt cx="2019900" cy="1428900"/>
          </a:xfrm>
        </p:grpSpPr>
        <p:sp>
          <p:nvSpPr>
            <p:cNvPr id="312" name="Google Shape;312;p23"/>
            <p:cNvSpPr/>
            <p:nvPr/>
          </p:nvSpPr>
          <p:spPr>
            <a:xfrm>
              <a:off x="972875" y="189850"/>
              <a:ext cx="2019900" cy="1428900"/>
            </a:xfrm>
            <a:prstGeom prst="rect">
              <a:avLst/>
            </a:prstGeom>
            <a:solidFill>
              <a:srgbClr val="EAEEF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100950" y="258825"/>
              <a:ext cx="1822800" cy="1359900"/>
            </a:xfrm>
            <a:prstGeom prst="rect">
              <a:avLst/>
            </a:prstGeom>
            <a:solidFill>
              <a:srgbClr val="EAEEF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747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Lista de Compras</a:t>
              </a:r>
              <a:endParaRPr b="1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3747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0.     Abacate</a:t>
              </a:r>
              <a:endParaRPr b="0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3747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1.     Banana</a:t>
              </a:r>
              <a:endParaRPr b="0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37474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2.     Tomate</a:t>
              </a:r>
              <a:endParaRPr b="0" i="0" sz="1400" u="none" cap="none" strike="noStrike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4" name="Google Shape;314;p23"/>
          <p:cNvSpPr txBox="1"/>
          <p:nvPr/>
        </p:nvSpPr>
        <p:spPr>
          <a:xfrm>
            <a:off x="984975" y="3629695"/>
            <a:ext cx="684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listaDeCompras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"Abacate"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"Banana"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"Tomate"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6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segundoItem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listaDeCompras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"Tomate"</a:t>
            </a: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5" name="Google Shape;315;p23"/>
          <p:cNvCxnSpPr>
            <a:endCxn id="312" idx="1"/>
          </p:cNvCxnSpPr>
          <p:nvPr/>
        </p:nvCxnSpPr>
        <p:spPr>
          <a:xfrm flipH="1" rot="10800000">
            <a:off x="5340600" y="1474500"/>
            <a:ext cx="1125900" cy="2991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23"/>
          <p:cNvCxnSpPr/>
          <p:nvPr/>
        </p:nvCxnSpPr>
        <p:spPr>
          <a:xfrm flipH="1" rot="10800000">
            <a:off x="7468925" y="2188950"/>
            <a:ext cx="265800" cy="15258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p23"/>
          <p:cNvSpPr txBox="1"/>
          <p:nvPr/>
        </p:nvSpPr>
        <p:spPr>
          <a:xfrm>
            <a:off x="3203125" y="44916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idx="4294967295" type="subTitle"/>
          </p:nvPr>
        </p:nvSpPr>
        <p:spPr>
          <a:xfrm>
            <a:off x="311650" y="1056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 array com pelo menos 5 raças de cachorro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Peça para o usuário inserir um número de 0 a 4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Imprima no console a raça correspondente à posição escolhida pelo usuário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4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Arrays 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são listas que podem conter elementos de qualquer tipo (strings, números, etc)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Para acessar um elemento de um array, utilizamos a sua posição (ou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25" title="page-flip-01a.m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Protótipo de Arrays</a:t>
            </a:r>
            <a:endParaRPr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O javascript nos fornece algumas informações (</a:t>
            </a:r>
            <a:r>
              <a:rPr b="1" lang="pt-BR" sz="2200"/>
              <a:t>propriedades</a:t>
            </a:r>
            <a:r>
              <a:rPr lang="pt-BR" sz="2200"/>
              <a:t>) e ações (</a:t>
            </a:r>
            <a:r>
              <a:rPr b="1" lang="pt-BR" sz="2200"/>
              <a:t>métodos</a:t>
            </a:r>
            <a:r>
              <a:rPr lang="pt-BR" sz="2200"/>
              <a:t>) que podemos realizar sobre uma lista (array)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Falaremos de algumas delas na aula, mas se quiser conhecer mais, você pode visitar </a:t>
            </a:r>
            <a:r>
              <a:rPr lang="pt-BR" sz="2200" u="sng">
                <a:solidFill>
                  <a:schemeClr val="hlink"/>
                </a:solidFill>
                <a:hlinkClick r:id="rId3"/>
              </a:rPr>
              <a:t>esse link</a:t>
            </a:r>
            <a:endParaRPr sz="2200">
              <a:solidFill>
                <a:srgbClr val="FE7E0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340" name="Google Shape;340;p27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Protótipo de Arrays</a:t>
            </a:r>
            <a:r>
              <a:rPr lang="pt-BR" sz="3400"/>
              <a:t> </a:t>
            </a:r>
            <a:r>
              <a:rPr lang="pt-BR" sz="3400">
                <a:solidFill>
                  <a:srgbClr val="FE7E02"/>
                </a:solidFill>
              </a:rPr>
              <a:t>📋</a:t>
            </a:r>
            <a:r>
              <a:rPr lang="pt-BR">
                <a:solidFill>
                  <a:srgbClr val="46535B"/>
                </a:solidFill>
              </a:rPr>
              <a:t> 🦾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A propriedade 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length</a:t>
            </a:r>
            <a:r>
              <a:rPr lang="pt-BR" sz="2200"/>
              <a:t> nos diz qual é a </a:t>
            </a:r>
            <a:r>
              <a:rPr b="1" lang="pt-BR" sz="2200"/>
              <a:t>quantidade de itens</a:t>
            </a:r>
            <a:r>
              <a:rPr lang="pt-BR" sz="2200"/>
              <a:t> de um array</a:t>
            </a:r>
            <a:endParaRPr sz="2200">
              <a:solidFill>
                <a:srgbClr val="FE7E0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346" name="Google Shape;346;p28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Propriedade length </a:t>
            </a:r>
            <a:r>
              <a:rPr lang="pt-BR" sz="3400">
                <a:solidFill>
                  <a:srgbClr val="FE7E02"/>
                </a:solidFill>
              </a:rPr>
              <a:t>📋 </a:t>
            </a:r>
            <a:r>
              <a:rPr lang="pt-BR">
                <a:solidFill>
                  <a:srgbClr val="46535B"/>
                </a:solidFill>
              </a:rPr>
              <a:t>🦾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837550" y="2714300"/>
            <a:ext cx="750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pokemon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"bulbasauro"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"squirtle"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"charmander"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6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6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pokemon.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length)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3</a:t>
            </a:r>
            <a:endParaRPr b="0" i="0" sz="1600" u="none" cap="none" strike="noStrike">
              <a:solidFill>
                <a:srgbClr val="3D88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Strings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O método 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includes(</a:t>
            </a:r>
            <a:r>
              <a:rPr lang="pt-BR" sz="22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elemento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)</a:t>
            </a:r>
            <a:r>
              <a:rPr lang="pt-BR" sz="2200"/>
              <a:t> determina se um array contém um determinado elemento, retornando </a:t>
            </a:r>
            <a:r>
              <a:rPr b="1" lang="pt-BR" sz="2200"/>
              <a:t>true</a:t>
            </a:r>
            <a:r>
              <a:rPr lang="pt-BR" sz="2200"/>
              <a:t> ou </a:t>
            </a:r>
            <a:r>
              <a:rPr b="1" lang="pt-BR" sz="2200"/>
              <a:t>false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355" name="Google Shape;355;p2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Método includes(elemento) </a:t>
            </a:r>
            <a:r>
              <a:rPr lang="pt-BR" sz="3400">
                <a:solidFill>
                  <a:srgbClr val="FE7E02"/>
                </a:solidFill>
              </a:rPr>
              <a:t>📋 </a:t>
            </a:r>
            <a:r>
              <a:rPr lang="pt-BR">
                <a:solidFill>
                  <a:srgbClr val="46535B"/>
                </a:solidFill>
              </a:rPr>
              <a:t>🦾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800100" y="2714300"/>
            <a:ext cx="72915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seriesBoas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pt-BR" sz="16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"Breaking Bad"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"Brooklyn Nine-nine"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9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seriesBoas.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includes(</a:t>
            </a:r>
            <a:r>
              <a:rPr b="0" i="0" lang="pt-BR" sz="16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"Breaking Bad"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b="0" i="0" lang="pt-BR" sz="1600" u="none" cap="none" strike="noStrike">
                <a:solidFill>
                  <a:srgbClr val="008F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6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seriesBoas.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includes(</a:t>
            </a:r>
            <a:r>
              <a:rPr b="0" i="0" lang="pt-BR" sz="16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"Game of Thrones"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b="0" i="0" lang="pt-BR" sz="1600" u="none" cap="none" strike="noStrike">
                <a:solidFill>
                  <a:srgbClr val="008F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O método 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push(</a:t>
            </a:r>
            <a:r>
              <a:rPr lang="pt-BR" sz="22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elemento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)</a:t>
            </a:r>
            <a:r>
              <a:rPr lang="pt-BR" sz="2200"/>
              <a:t> adiciona um ou mais elementos ao final de um array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363" name="Google Shape;363;p30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Método push(elemento) </a:t>
            </a:r>
            <a:r>
              <a:rPr lang="pt-BR" sz="3400">
                <a:solidFill>
                  <a:srgbClr val="FE7E02"/>
                </a:solidFill>
              </a:rPr>
              <a:t>📋 </a:t>
            </a:r>
            <a:r>
              <a:rPr lang="pt-BR">
                <a:solidFill>
                  <a:srgbClr val="46535B"/>
                </a:solidFill>
              </a:rPr>
              <a:t>🦾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1599550" y="2104700"/>
            <a:ext cx="59910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9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numeros.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push(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6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6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[1, 2, 3, 4]</a:t>
            </a: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numeros.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push(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6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6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[1, 2, 3, 4, 5, 6, 7]</a:t>
            </a: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O método 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pop()</a:t>
            </a:r>
            <a:r>
              <a:rPr b="1" lang="pt-BR" sz="2200"/>
              <a:t> </a:t>
            </a:r>
            <a:r>
              <a:rPr lang="pt-BR" sz="2200"/>
              <a:t>remove o último elemento de um array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371" name="Google Shape;371;p31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Método pop() </a:t>
            </a:r>
            <a:r>
              <a:rPr lang="pt-BR" sz="3400">
                <a:solidFill>
                  <a:srgbClr val="FE7E02"/>
                </a:solidFill>
              </a:rPr>
              <a:t>📋 </a:t>
            </a:r>
            <a:r>
              <a:rPr lang="pt-BR">
                <a:solidFill>
                  <a:srgbClr val="46535B"/>
                </a:solidFill>
              </a:rPr>
              <a:t>🦾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821175" y="2333300"/>
            <a:ext cx="70467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meusPeixes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pt-BR" sz="16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"palhaço"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"mandarim"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6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"esturjão"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9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meusPeixes.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pop()</a:t>
            </a:r>
            <a:endParaRPr b="0" i="0" sz="16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pt-BR" sz="1600" u="none" cap="none" strike="noStrike">
                <a:solidFill>
                  <a:srgbClr val="9C885E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meusPeixes</a:t>
            </a:r>
            <a:r>
              <a:rPr b="0" i="0" lang="pt-BR" sz="16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b="0" i="0" lang="pt-BR" sz="1600" u="none" cap="none" strike="noStrike">
                <a:solidFill>
                  <a:srgbClr val="008F00"/>
                </a:solidFill>
                <a:latin typeface="Roboto Mono"/>
                <a:ea typeface="Roboto Mono"/>
                <a:cs typeface="Roboto Mono"/>
                <a:sym typeface="Roboto Mono"/>
              </a:rPr>
              <a:t>["palhaço", "mandarim"]</a:t>
            </a: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O método </a:t>
            </a:r>
            <a:r>
              <a:rPr lang="pt-BR" sz="2200">
                <a:latin typeface="Roboto Mono Medium"/>
                <a:ea typeface="Roboto Mono Medium"/>
                <a:cs typeface="Roboto Mono Medium"/>
                <a:sym typeface="Roboto Mono Medium"/>
              </a:rPr>
              <a:t>splice(i, n)</a:t>
            </a:r>
            <a:r>
              <a:rPr lang="pt-BR" sz="2200"/>
              <a:t> remove</a:t>
            </a:r>
            <a:r>
              <a:rPr b="1" lang="pt-BR" sz="2200"/>
              <a:t> n</a:t>
            </a:r>
            <a:r>
              <a:rPr lang="pt-BR" sz="2200"/>
              <a:t> elementos à partir da posição </a:t>
            </a:r>
            <a:r>
              <a:rPr b="1" lang="pt-BR" sz="2200"/>
              <a:t>i</a:t>
            </a:r>
            <a:r>
              <a:rPr lang="pt-BR" sz="2200"/>
              <a:t> do array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379" name="Google Shape;379;p32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Método splice(i, n) </a:t>
            </a:r>
            <a:r>
              <a:rPr lang="pt-BR" sz="3400">
                <a:solidFill>
                  <a:srgbClr val="FE7E02"/>
                </a:solidFill>
              </a:rPr>
              <a:t>📋 </a:t>
            </a:r>
            <a:r>
              <a:rPr lang="pt-BR">
                <a:solidFill>
                  <a:srgbClr val="46535B"/>
                </a:solidFill>
              </a:rPr>
              <a:t>🦾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1028700" y="2071850"/>
            <a:ext cx="72915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4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letras</a:t>
            </a:r>
            <a:r>
              <a:rPr b="0" i="0" lang="pt-BR" sz="14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b="0" i="0" lang="pt-BR" sz="14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4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4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"C"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4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"D"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4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"E"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4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"F"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4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"G"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400" u="none" cap="none" strike="noStrike">
                <a:solidFill>
                  <a:srgbClr val="95353A"/>
                </a:solidFill>
                <a:latin typeface="Roboto Mono"/>
                <a:ea typeface="Roboto Mono"/>
                <a:cs typeface="Roboto Mono"/>
                <a:sym typeface="Roboto Mono"/>
              </a:rPr>
              <a:t>"H"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4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índices (i)   0    1    2    3    4    5    6    7</a:t>
            </a:r>
            <a:b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7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letras.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splice(</a:t>
            </a:r>
            <a:r>
              <a:rPr b="0" i="0" lang="pt-BR" sz="14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4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b="0" i="0" sz="1400" u="none" cap="none" strike="noStrike">
              <a:solidFill>
                <a:srgbClr val="4653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      letras = </a:t>
            </a:r>
            <a:r>
              <a:rPr b="0" i="0" lang="pt-BR" sz="1400" u="none" cap="none" strike="noStrike">
                <a:solidFill>
                  <a:srgbClr val="008F00"/>
                </a:solidFill>
                <a:latin typeface="Roboto Mono"/>
                <a:ea typeface="Roboto Mono"/>
                <a:cs typeface="Roboto Mono"/>
                <a:sym typeface="Roboto Mono"/>
              </a:rPr>
              <a:t>["A", "B", "D", "E", "F", "G", "H"]</a:t>
            </a:r>
            <a:endParaRPr b="0" i="0" sz="1400" u="none" cap="none" strike="noStrike">
              <a:solidFill>
                <a:srgbClr val="008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índices (i)      0    1    2    3    4    5    6  </a:t>
            </a:r>
            <a:b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400" u="none" cap="none" strike="noStrike">
              <a:solidFill>
                <a:srgbClr val="008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letras.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splice(</a:t>
            </a:r>
            <a:r>
              <a:rPr b="0" i="0" lang="pt-BR" sz="14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4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1400" u="none" cap="none" strike="noStrike">
                <a:solidFill>
                  <a:srgbClr val="46535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0" i="0" lang="pt-BR" sz="14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letras = </a:t>
            </a:r>
            <a:r>
              <a:rPr b="0" i="0" lang="pt-BR" sz="1400" u="none" cap="none" strike="noStrike">
                <a:solidFill>
                  <a:srgbClr val="008F00"/>
                </a:solidFill>
                <a:latin typeface="Roboto Mono"/>
                <a:ea typeface="Roboto Mono"/>
                <a:cs typeface="Roboto Mono"/>
                <a:sym typeface="Roboto Mono"/>
              </a:rPr>
              <a:t>["A", "B", "D", "G", "H"]</a:t>
            </a:r>
            <a:endParaRPr b="0" i="0" sz="14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3071900" y="46149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idx="4294967295" type="subTitle"/>
          </p:nvPr>
        </p:nvSpPr>
        <p:spPr>
          <a:xfrm>
            <a:off x="311650" y="1056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Para este exercício, comece criando um array com os valores: 1, 2, 3, 4, 5 e 6.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AutoNum type="arabicPeriod"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Determine o tamanho do array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AutoNum type="arabicPeriod"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Adicione o número 7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AutoNum type="arabicPeriod"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Remova os números 4 e 5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AutoNum type="arabicPeriod"/>
            </a:pPr>
            <a:r>
              <a:rPr b="0" i="0" lang="pt-BR" sz="22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Determine o novo tamanho do array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3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Resumo</a:t>
            </a:r>
            <a:endParaRPr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/>
              <a:t>Temos 3 maneiras de escrever uma string:</a:t>
            </a:r>
            <a:endParaRPr sz="2000"/>
          </a:p>
          <a:p>
            <a:pPr indent="-431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1800"/>
              <a:buChar char="○"/>
            </a:pPr>
            <a:r>
              <a:rPr lang="pt-BR" sz="1800">
                <a:solidFill>
                  <a:srgbClr val="46535B"/>
                </a:solidFill>
              </a:rPr>
              <a:t>Aspas Duplas: </a:t>
            </a:r>
            <a:r>
              <a:rPr lang="pt-BR" sz="1800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"Olá Mundo"</a:t>
            </a:r>
            <a:endParaRPr sz="1800">
              <a:solidFill>
                <a:srgbClr val="46535B"/>
              </a:solidFill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1800"/>
              <a:buChar char="○"/>
            </a:pPr>
            <a:r>
              <a:rPr lang="pt-BR" sz="1800">
                <a:solidFill>
                  <a:srgbClr val="46535B"/>
                </a:solidFill>
              </a:rPr>
              <a:t>Aspas Simples: </a:t>
            </a:r>
            <a:r>
              <a:rPr lang="pt-BR" sz="1800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'Olá Mundo'</a:t>
            </a:r>
            <a:endParaRPr sz="1800">
              <a:solidFill>
                <a:srgbClr val="46535B"/>
              </a:solidFill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1800"/>
              <a:buChar char="○"/>
            </a:pPr>
            <a:r>
              <a:rPr lang="pt-BR" sz="1800">
                <a:solidFill>
                  <a:srgbClr val="46535B"/>
                </a:solidFill>
              </a:rPr>
              <a:t>Crase (Template String): </a:t>
            </a:r>
            <a:r>
              <a:rPr lang="pt-BR" sz="1800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`Olá Mundo`</a:t>
            </a:r>
            <a:br>
              <a:rPr lang="pt-BR" sz="1800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/>
              <a:t>Template Strings nos permitem colocar variáveis javascript no meio do texto ⇒ </a:t>
            </a:r>
            <a:r>
              <a:rPr lang="pt-BR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`Olá </a:t>
            </a:r>
            <a:r>
              <a:rPr lang="pt-BR">
                <a:solidFill>
                  <a:srgbClr val="323B3F"/>
                </a:solidFill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lang="pt-BR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>
                <a:solidFill>
                  <a:srgbClr val="323B3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br>
              <a:rPr lang="pt-BR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Roboto Mono"/>
              <a:buChar char="●"/>
            </a:pPr>
            <a:r>
              <a:rPr lang="pt-BR" sz="2000"/>
              <a:t>Também podemos concatenar strings ⇒</a:t>
            </a:r>
            <a:r>
              <a:rPr lang="pt-BR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"Olá " </a:t>
            </a:r>
            <a:r>
              <a:rPr lang="pt-BR" sz="1600">
                <a:solidFill>
                  <a:srgbClr val="323B3F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pt-BR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endParaRPr sz="2000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35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b="1" lang="pt-BR" sz="2000"/>
              <a:t>Protótipo de Strings</a:t>
            </a:r>
            <a:endParaRPr b="1" sz="2000"/>
          </a:p>
          <a:p>
            <a:pPr indent="-444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length</a:t>
            </a:r>
            <a:endParaRPr sz="2000">
              <a:solidFill>
                <a:srgbClr val="46535B"/>
              </a:solidFill>
            </a:endParaRPr>
          </a:p>
          <a:p>
            <a:pPr indent="-444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toLowerCase()</a:t>
            </a:r>
            <a:endParaRPr sz="2000">
              <a:solidFill>
                <a:srgbClr val="46535B"/>
              </a:solidFill>
            </a:endParaRPr>
          </a:p>
          <a:p>
            <a:pPr indent="-444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toUpperCase()</a:t>
            </a:r>
            <a:endParaRPr sz="2000">
              <a:solidFill>
                <a:srgbClr val="46535B"/>
              </a:solidFill>
            </a:endParaRPr>
          </a:p>
          <a:p>
            <a:pPr indent="-444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trim()</a:t>
            </a:r>
            <a:endParaRPr sz="2000">
              <a:solidFill>
                <a:srgbClr val="46535B"/>
              </a:solidFill>
            </a:endParaRPr>
          </a:p>
          <a:p>
            <a:pPr indent="-444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includes(caracteres)</a:t>
            </a:r>
            <a:endParaRPr sz="2000">
              <a:solidFill>
                <a:srgbClr val="46535B"/>
              </a:solidFill>
            </a:endParaRPr>
          </a:p>
          <a:p>
            <a:pPr indent="-444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replaceAll(chars1, chars2)</a:t>
            </a:r>
            <a:endParaRPr sz="2000"/>
          </a:p>
        </p:txBody>
      </p:sp>
      <p:sp>
        <p:nvSpPr>
          <p:cNvPr id="404" name="Google Shape;404;p36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Char char="●"/>
            </a:pPr>
            <a:r>
              <a:rPr b="1" lang="pt-BR" sz="1900"/>
              <a:t>Arrays </a:t>
            </a:r>
            <a:r>
              <a:rPr lang="pt-BR" sz="1900"/>
              <a:t>são listas de elementos que podem ter qualquer tipo</a:t>
            </a:r>
            <a:br>
              <a:rPr lang="pt-BR" sz="1900"/>
            </a:br>
            <a:endParaRPr sz="19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Char char="●"/>
            </a:pPr>
            <a:r>
              <a:rPr lang="pt-BR" sz="1900"/>
              <a:t>Agrupamos esses itens usando colchetes </a:t>
            </a:r>
            <a:r>
              <a:rPr b="1" lang="pt-BR" sz="1900"/>
              <a:t>[]</a:t>
            </a:r>
            <a:br>
              <a:rPr lang="pt-BR" sz="1900"/>
            </a:br>
            <a:endParaRPr sz="19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Char char="●"/>
            </a:pPr>
            <a:r>
              <a:rPr lang="pt-BR" sz="1900"/>
              <a:t>Acessamos um item pelo </a:t>
            </a:r>
            <a:r>
              <a:rPr b="1" lang="pt-BR" sz="1900"/>
              <a:t>índice</a:t>
            </a:r>
            <a:r>
              <a:rPr lang="pt-BR" sz="1900"/>
              <a:t> (ou seja, sua posição na lista)</a:t>
            </a:r>
            <a:endParaRPr b="1" sz="2000"/>
          </a:p>
        </p:txBody>
      </p:sp>
      <p:sp>
        <p:nvSpPr>
          <p:cNvPr id="410" name="Google Shape;410;p37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b="1" lang="pt-BR" sz="2000"/>
              <a:t>Protótipo de Arrays</a:t>
            </a:r>
            <a:endParaRPr b="1" sz="2000"/>
          </a:p>
          <a:p>
            <a:pPr indent="-444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length</a:t>
            </a:r>
            <a:endParaRPr sz="2000">
              <a:solidFill>
                <a:srgbClr val="46535B"/>
              </a:solidFill>
            </a:endParaRPr>
          </a:p>
          <a:p>
            <a:pPr indent="-444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includes()</a:t>
            </a:r>
            <a:endParaRPr sz="2000">
              <a:solidFill>
                <a:srgbClr val="46535B"/>
              </a:solidFill>
            </a:endParaRPr>
          </a:p>
          <a:p>
            <a:pPr indent="-444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push(elemento)</a:t>
            </a:r>
            <a:endParaRPr sz="2000">
              <a:solidFill>
                <a:srgbClr val="46535B"/>
              </a:solidFill>
            </a:endParaRPr>
          </a:p>
          <a:p>
            <a:pPr indent="-444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pop()</a:t>
            </a:r>
            <a:endParaRPr sz="2000">
              <a:solidFill>
                <a:srgbClr val="46535B"/>
              </a:solidFill>
            </a:endParaRPr>
          </a:p>
          <a:p>
            <a:pPr indent="-444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splice(i, n)</a:t>
            </a:r>
            <a:endParaRPr sz="2000"/>
          </a:p>
        </p:txBody>
      </p:sp>
      <p:sp>
        <p:nvSpPr>
          <p:cNvPr id="416" name="Google Shape;416;p3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idx="1" type="subTitle"/>
          </p:nvPr>
        </p:nvSpPr>
        <p:spPr>
          <a:xfrm>
            <a:off x="311700" y="1103650"/>
            <a:ext cx="8156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Como vimos anteriormente, Strings são os tipos referentes à </a:t>
            </a:r>
            <a:r>
              <a:rPr b="1" lang="pt-BR" sz="2200"/>
              <a:t>textos</a:t>
            </a:r>
            <a:br>
              <a:rPr b="1" lang="pt-BR" sz="2200"/>
            </a:b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Temos 3 maneiras de escrever uma string:</a:t>
            </a:r>
            <a:endParaRPr sz="2200"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Aspas Duplas: </a:t>
            </a:r>
            <a:r>
              <a:rPr lang="pt-BR" sz="1800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"Olá Mundo"</a:t>
            </a:r>
            <a:endParaRPr sz="22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Aspas Simples: </a:t>
            </a:r>
            <a:r>
              <a:rPr lang="pt-BR" sz="1800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'Olá Mundo'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Char char="○"/>
            </a:pPr>
            <a:r>
              <a:rPr lang="pt-BR" sz="2000">
                <a:solidFill>
                  <a:srgbClr val="46535B"/>
                </a:solidFill>
              </a:rPr>
              <a:t>Crase (Template String ou Template Literals):</a:t>
            </a:r>
            <a:br>
              <a:rPr lang="pt-BR" sz="2000">
                <a:solidFill>
                  <a:srgbClr val="46535B"/>
                </a:solidFill>
              </a:rPr>
            </a:br>
            <a:r>
              <a:rPr lang="pt-BR" sz="1800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`Olá Mundo`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138" name="Google Shape;138;p4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Declaração de Strings</a:t>
            </a:r>
            <a:r>
              <a:rPr lang="pt-BR" sz="3400"/>
              <a:t> </a:t>
            </a:r>
            <a:r>
              <a:rPr lang="pt-BR" sz="3400">
                <a:solidFill>
                  <a:srgbClr val="FE7E02"/>
                </a:solidFill>
              </a:rPr>
              <a:t>🧵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4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Dúvid</a:t>
            </a:r>
            <a:r>
              <a:rPr lang="pt-BR" sz="4000">
                <a:solidFill>
                  <a:srgbClr val="46535B"/>
                </a:solidFill>
              </a:rPr>
              <a:t>as?</a:t>
            </a:r>
            <a:r>
              <a:rPr lang="pt-BR" sz="4200">
                <a:solidFill>
                  <a:srgbClr val="46535B"/>
                </a:solidFill>
              </a:rPr>
              <a:t> 🧐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/>
        </p:nvSpPr>
        <p:spPr>
          <a:xfrm>
            <a:off x="532075" y="3529500"/>
            <a:ext cx="80502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b="0" i="0" lang="pt-BR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"Mika"</a:t>
            </a:r>
            <a:endParaRPr b="0" i="0" sz="15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b="0" i="0" lang="pt-BR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27</a:t>
            </a:r>
            <a:br>
              <a:rPr b="0" i="0" lang="pt-BR" sz="15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5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</a:t>
            </a:r>
            <a:r>
              <a:rPr b="0" i="0" lang="pt-BR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5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"Meu nome é " </a:t>
            </a:r>
            <a:r>
              <a:rPr b="0" i="0" lang="pt-BR" sz="1500" u="none" cap="none" strike="noStrike">
                <a:solidFill>
                  <a:srgbClr val="323B3F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b="0" i="0" lang="pt-BR" sz="15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b="0" i="0" lang="pt-BR" sz="1500" u="none" cap="none" strike="noStrike">
                <a:solidFill>
                  <a:srgbClr val="323B3F"/>
                </a:solidFill>
                <a:latin typeface="Roboto Mono"/>
                <a:ea typeface="Roboto Mono"/>
                <a:cs typeface="Roboto Mono"/>
                <a:sym typeface="Roboto Mono"/>
              </a:rPr>
              <a:t> +</a:t>
            </a:r>
            <a:r>
              <a:rPr b="0" i="0" lang="pt-BR" sz="15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" e tenho " </a:t>
            </a:r>
            <a:r>
              <a:rPr b="0" i="0" lang="pt-BR" sz="1500" u="none" cap="none" strike="noStrike">
                <a:solidFill>
                  <a:srgbClr val="323B3F"/>
                </a:solidFill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b="0" i="0" lang="pt-BR" sz="15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b="0" i="0" lang="pt-BR" sz="1500" u="none" cap="none" strike="noStrike">
                <a:solidFill>
                  <a:srgbClr val="323B3F"/>
                </a:solidFill>
                <a:latin typeface="Roboto Mono"/>
                <a:ea typeface="Roboto Mono"/>
                <a:cs typeface="Roboto Mono"/>
                <a:sym typeface="Roboto Mono"/>
              </a:rPr>
              <a:t> +</a:t>
            </a:r>
            <a:r>
              <a:rPr b="0" i="0" lang="pt-BR" sz="15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" anos"</a:t>
            </a:r>
            <a:endParaRPr b="0" i="0" sz="15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311700" y="1103650"/>
            <a:ext cx="81561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200"/>
              <a:buChar char="●"/>
            </a:pPr>
            <a:r>
              <a:rPr lang="pt-BR" sz="2200"/>
              <a:t>Também podemos juntar várias strings para formar uma nova</a:t>
            </a:r>
            <a:br>
              <a:rPr lang="pt-BR" sz="2200"/>
            </a:br>
            <a:endParaRPr sz="14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200"/>
              <a:buChar char="●"/>
            </a:pPr>
            <a:r>
              <a:rPr lang="pt-BR" sz="2200"/>
              <a:t>Chamamos esse processo de </a:t>
            </a:r>
            <a:r>
              <a:rPr b="1" lang="pt-BR" sz="2200"/>
              <a:t>concatenação</a:t>
            </a:r>
            <a:r>
              <a:rPr lang="pt-BR" sz="2200"/>
              <a:t> e utilizamos o sinal de </a:t>
            </a:r>
            <a:r>
              <a:rPr b="1" lang="pt-BR" sz="2200"/>
              <a:t>+</a:t>
            </a:r>
            <a:r>
              <a:rPr lang="pt-BR" sz="2200"/>
              <a:t> para fazê-lo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Concatenação de Strings</a:t>
            </a:r>
            <a:r>
              <a:rPr lang="pt-BR" sz="3400"/>
              <a:t> </a:t>
            </a:r>
            <a:r>
              <a:rPr lang="pt-BR" sz="3400">
                <a:solidFill>
                  <a:srgbClr val="FE7E02"/>
                </a:solidFill>
              </a:rPr>
              <a:t>🧵</a:t>
            </a:r>
            <a:endParaRPr>
              <a:solidFill>
                <a:srgbClr val="46535B"/>
              </a:solidFill>
            </a:endParaRPr>
          </a:p>
        </p:txBody>
      </p:sp>
      <p:cxnSp>
        <p:nvCxnSpPr>
          <p:cNvPr id="146" name="Google Shape;146;p5"/>
          <p:cNvCxnSpPr>
            <a:stCxn id="147" idx="1"/>
          </p:cNvCxnSpPr>
          <p:nvPr/>
        </p:nvCxnSpPr>
        <p:spPr>
          <a:xfrm flipH="1">
            <a:off x="3606350" y="3575803"/>
            <a:ext cx="572700" cy="6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8" name="Google Shape;148;p5"/>
          <p:cNvGrpSpPr/>
          <p:nvPr/>
        </p:nvGrpSpPr>
        <p:grpSpPr>
          <a:xfrm>
            <a:off x="4179050" y="3217009"/>
            <a:ext cx="3622200" cy="717588"/>
            <a:chOff x="4870075" y="2658350"/>
            <a:chExt cx="3622200" cy="811200"/>
          </a:xfrm>
        </p:grpSpPr>
        <p:sp>
          <p:nvSpPr>
            <p:cNvPr id="147" name="Google Shape;147;p5"/>
            <p:cNvSpPr txBox="1"/>
            <p:nvPr/>
          </p:nvSpPr>
          <p:spPr>
            <a:xfrm>
              <a:off x="4870075" y="2658350"/>
              <a:ext cx="3622200" cy="811200"/>
            </a:xfrm>
            <a:prstGeom prst="rect">
              <a:avLst/>
            </a:prstGeom>
            <a:solidFill>
              <a:srgbClr val="EAEEF0"/>
            </a:solidFill>
            <a:ln cap="flat" cmpd="sng" w="9525">
              <a:solidFill>
                <a:srgbClr val="4653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marR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É necessário colocar o     </a:t>
              </a:r>
              <a:endParaRPr b="0" i="0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457200" lvl="0" marL="0" marR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espaço para separar palavras</a:t>
              </a:r>
              <a:endParaRPr b="1" i="0" sz="2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4940200" y="2786893"/>
              <a:ext cx="41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💡</a:t>
              </a:r>
              <a:endPara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50" name="Google Shape;150;p5"/>
          <p:cNvCxnSpPr/>
          <p:nvPr/>
        </p:nvCxnSpPr>
        <p:spPr>
          <a:xfrm flipH="1">
            <a:off x="5064625" y="3941375"/>
            <a:ext cx="266100" cy="32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5"/>
          <p:cNvCxnSpPr/>
          <p:nvPr/>
        </p:nvCxnSpPr>
        <p:spPr>
          <a:xfrm>
            <a:off x="5665725" y="3941375"/>
            <a:ext cx="2367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5"/>
          <p:cNvCxnSpPr/>
          <p:nvPr/>
        </p:nvCxnSpPr>
        <p:spPr>
          <a:xfrm>
            <a:off x="7439350" y="3941368"/>
            <a:ext cx="49200" cy="26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idx="1" type="subTitle"/>
          </p:nvPr>
        </p:nvSpPr>
        <p:spPr>
          <a:xfrm>
            <a:off x="311700" y="1103650"/>
            <a:ext cx="81561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Não há diferença entre usar aspas simples ou duplas!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A única diferente é a </a:t>
            </a:r>
            <a:r>
              <a:rPr b="1" lang="pt-BR" sz="2200"/>
              <a:t>Template String</a:t>
            </a:r>
            <a:r>
              <a:rPr lang="pt-BR" sz="2200"/>
              <a:t>, pois ela nos permite colocar variáveis javascript no meio da string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158" name="Google Shape;158;p6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Template Strings</a:t>
            </a:r>
            <a:r>
              <a:rPr lang="pt-BR" sz="3400"/>
              <a:t> </a:t>
            </a:r>
            <a:r>
              <a:rPr lang="pt-BR" sz="3400">
                <a:solidFill>
                  <a:srgbClr val="FE7E02"/>
                </a:solidFill>
              </a:rPr>
              <a:t>🧵</a:t>
            </a:r>
            <a:r>
              <a:rPr lang="pt-BR">
                <a:solidFill>
                  <a:srgbClr val="46535B"/>
                </a:solidFill>
              </a:rPr>
              <a:t> </a:t>
            </a:r>
            <a:endParaRPr>
              <a:solidFill>
                <a:srgbClr val="46535B"/>
              </a:solidFill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756600" y="3123550"/>
            <a:ext cx="7311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"Mika"</a:t>
            </a:r>
            <a:endParaRPr b="0" i="0" sz="16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27</a:t>
            </a:r>
            <a:b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frase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pt-BR" sz="16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`eu nome é </a:t>
            </a:r>
            <a:r>
              <a:rPr b="0" i="0" lang="pt-BR" sz="1600" u="none" cap="none" strike="noStrike">
                <a:solidFill>
                  <a:srgbClr val="323B3F"/>
                </a:solidFill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b="0" i="0" lang="pt-BR" sz="1600" u="none" cap="none" strike="noStrike">
                <a:solidFill>
                  <a:srgbClr val="323B3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e tenho </a:t>
            </a:r>
            <a:r>
              <a:rPr b="0" i="0" lang="pt-BR" sz="1600" u="none" cap="none" strike="noStrike">
                <a:solidFill>
                  <a:srgbClr val="323B3F"/>
                </a:solidFill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b="0" i="0" lang="pt-BR" sz="1600" u="none" cap="none" strike="noStrike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b="0" i="0" lang="pt-BR" sz="1600" u="none" cap="none" strike="noStrike">
                <a:solidFill>
                  <a:srgbClr val="323B3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b="0" i="0" lang="pt-BR" sz="1600" u="none" cap="none" strike="noStrike">
                <a:solidFill>
                  <a:srgbClr val="A42420"/>
                </a:solidFill>
                <a:latin typeface="Roboto Mono"/>
                <a:ea typeface="Roboto Mono"/>
                <a:cs typeface="Roboto Mono"/>
                <a:sym typeface="Roboto Mono"/>
              </a:rPr>
              <a:t> anos`</a:t>
            </a:r>
            <a:endParaRPr b="0" i="0" sz="1600" u="none" cap="none" strike="noStrike">
              <a:solidFill>
                <a:srgbClr val="A4242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3D881F"/>
                </a:solidFill>
                <a:latin typeface="Roboto Mono"/>
                <a:ea typeface="Roboto Mono"/>
                <a:cs typeface="Roboto Mono"/>
                <a:sym typeface="Roboto Mono"/>
              </a:rPr>
              <a:t>// Meu nome é Mika e tenho 27 anos</a:t>
            </a:r>
            <a:endParaRPr b="0" i="0" sz="1600" u="none" cap="none" strike="noStrike">
              <a:solidFill>
                <a:srgbClr val="3D881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4110075" y="2931250"/>
            <a:ext cx="3329400" cy="717588"/>
            <a:chOff x="4870075" y="2658340"/>
            <a:chExt cx="3329400" cy="811200"/>
          </a:xfrm>
        </p:grpSpPr>
        <p:sp>
          <p:nvSpPr>
            <p:cNvPr id="161" name="Google Shape;161;p6"/>
            <p:cNvSpPr txBox="1"/>
            <p:nvPr/>
          </p:nvSpPr>
          <p:spPr>
            <a:xfrm>
              <a:off x="4870075" y="2658340"/>
              <a:ext cx="3329400" cy="811200"/>
            </a:xfrm>
            <a:prstGeom prst="rect">
              <a:avLst/>
            </a:prstGeom>
            <a:solidFill>
              <a:srgbClr val="EAEEF0"/>
            </a:solidFill>
            <a:ln cap="flat" cmpd="sng" w="9525">
              <a:solidFill>
                <a:srgbClr val="4653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marR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Para sinalizar que é uma </a:t>
              </a:r>
              <a:endParaRPr b="0" i="0" sz="15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457200" lvl="0" marL="0" marR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variável, usamos </a:t>
              </a:r>
              <a:r>
                <a:rPr b="1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</a:t>
              </a:r>
              <a:r>
                <a:rPr b="0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 </a:t>
              </a:r>
              <a:r>
                <a:rPr b="1" i="0" lang="pt-BR" sz="15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{}</a:t>
              </a:r>
              <a:endParaRPr b="1" i="0" sz="2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4940200" y="2786893"/>
              <a:ext cx="41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4653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💡</a:t>
              </a:r>
              <a:endPara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63" name="Google Shape;163;p6"/>
          <p:cNvCxnSpPr/>
          <p:nvPr/>
        </p:nvCxnSpPr>
        <p:spPr>
          <a:xfrm flipH="1">
            <a:off x="4227150" y="3655625"/>
            <a:ext cx="374400" cy="23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6"/>
          <p:cNvCxnSpPr/>
          <p:nvPr/>
        </p:nvCxnSpPr>
        <p:spPr>
          <a:xfrm flipH="1">
            <a:off x="6119150" y="3675325"/>
            <a:ext cx="157500" cy="25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idx="4294967295" type="subTitle"/>
          </p:nvPr>
        </p:nvSpPr>
        <p:spPr>
          <a:xfrm>
            <a:off x="339725" y="100995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 programa que peça ao usuário para inserir o seu nome e sua cor favorita e imprima a mensagem: 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1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"A cor favorita de FULANO é COR"</a:t>
            </a:r>
            <a:endParaRPr b="0" i="1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Faça o exercício duas vezes, utilizando template strings e concatenação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7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Protótipo de Strings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idx="1" type="subTitle"/>
          </p:nvPr>
        </p:nvSpPr>
        <p:spPr>
          <a:xfrm>
            <a:off x="311700" y="1103650"/>
            <a:ext cx="81561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O javascript nos fornece algumas informações (</a:t>
            </a:r>
            <a:r>
              <a:rPr b="1" lang="pt-BR" sz="2200"/>
              <a:t>propriedades</a:t>
            </a:r>
            <a:r>
              <a:rPr lang="pt-BR" sz="2200"/>
              <a:t>) e ações (</a:t>
            </a:r>
            <a:r>
              <a:rPr b="1" lang="pt-BR" sz="2200"/>
              <a:t>métodos</a:t>
            </a:r>
            <a:r>
              <a:rPr lang="pt-BR" sz="2200"/>
              <a:t>) que podemos realizar sobre uma string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/>
              <a:t>Falaremos de algumas delas na aula, mas se quiser conhecer mais, você pode visitar </a:t>
            </a:r>
            <a:r>
              <a:rPr lang="pt-BR" sz="2200" u="sng">
                <a:solidFill>
                  <a:schemeClr val="hlink"/>
                </a:solidFill>
                <a:hlinkClick r:id="rId3"/>
              </a:rPr>
              <a:t>esse link</a:t>
            </a:r>
            <a:endParaRPr sz="2200">
              <a:solidFill>
                <a:srgbClr val="FE7E0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t-BR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/>
          </a:p>
        </p:txBody>
      </p:sp>
      <p:sp>
        <p:nvSpPr>
          <p:cNvPr id="181" name="Google Shape;181;p9"/>
          <p:cNvSpPr txBox="1"/>
          <p:nvPr>
            <p:ph type="title"/>
          </p:nvPr>
        </p:nvSpPr>
        <p:spPr>
          <a:xfrm>
            <a:off x="31170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Protótipo de Strings</a:t>
            </a:r>
            <a:r>
              <a:rPr lang="pt-BR" sz="3400"/>
              <a:t> </a:t>
            </a:r>
            <a:r>
              <a:rPr lang="pt-BR" sz="3400">
                <a:solidFill>
                  <a:srgbClr val="FE7E02"/>
                </a:solidFill>
              </a:rPr>
              <a:t>🧵</a:t>
            </a:r>
            <a:r>
              <a:rPr lang="pt-BR">
                <a:solidFill>
                  <a:srgbClr val="46535B"/>
                </a:solidFill>
              </a:rPr>
              <a:t> 🦾</a:t>
            </a:r>
            <a:endParaRPr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0x01010067EE47D56C2C594F8872E534196A314B</vt:lpwstr>
  </property>
</Properties>
</file>