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95" r:id="rId3"/>
    <p:sldId id="417" r:id="rId4"/>
    <p:sldId id="432" r:id="rId5"/>
    <p:sldId id="433" r:id="rId6"/>
    <p:sldId id="436" r:id="rId7"/>
    <p:sldId id="437" r:id="rId8"/>
    <p:sldId id="435" r:id="rId9"/>
    <p:sldId id="434" r:id="rId10"/>
    <p:sldId id="438" r:id="rId11"/>
    <p:sldId id="439" r:id="rId12"/>
    <p:sldId id="440" r:id="rId13"/>
    <p:sldId id="441" r:id="rId14"/>
    <p:sldId id="442" r:id="rId15"/>
    <p:sldId id="444" r:id="rId16"/>
    <p:sldId id="445" r:id="rId17"/>
    <p:sldId id="416" r:id="rId18"/>
    <p:sldId id="29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74" autoAdjust="0"/>
  </p:normalViewPr>
  <p:slideViewPr>
    <p:cSldViewPr snapToGrid="0">
      <p:cViewPr varScale="1">
        <p:scale>
          <a:sx n="78" d="100"/>
          <a:sy n="78" d="100"/>
        </p:scale>
        <p:origin x="29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fatiherikli.github.io/brainfuck-visualiz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tb.org/~esr/interca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E818D-0B00-47D0-9BD9-8DD9D7D6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Linguagens Esotéricas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C961EC-F7B1-4B53-9F23-F8743063C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BrainFuck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9138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4A13A-8153-401A-9443-2C15FD0D5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95511"/>
            <a:ext cx="9905998" cy="1478570"/>
          </a:xfrm>
        </p:spPr>
        <p:txBody>
          <a:bodyPr/>
          <a:lstStyle/>
          <a:p>
            <a:r>
              <a:rPr lang="pt-BR" dirty="0" err="1"/>
              <a:t>Brainfuck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6F0250-9B56-48DA-9622-435F8252A60D}"/>
              </a:ext>
            </a:extLst>
          </p:cNvPr>
          <p:cNvSpPr txBox="1"/>
          <p:nvPr/>
        </p:nvSpPr>
        <p:spPr>
          <a:xfrm>
            <a:off x="1244600" y="2400300"/>
            <a:ext cx="10312400" cy="876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6E4578-4873-4754-B5B1-8DF67F10F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linguagem opera em um </a:t>
            </a:r>
            <a:r>
              <a:rPr lang="pt-BR" dirty="0" err="1"/>
              <a:t>array</a:t>
            </a:r>
            <a:r>
              <a:rPr lang="pt-BR" dirty="0"/>
              <a:t> de células de memória</a:t>
            </a:r>
          </a:p>
          <a:p>
            <a:r>
              <a:rPr lang="pt-BR" dirty="0"/>
              <a:t>Todas as células eram definidas como zero inicialmente</a:t>
            </a:r>
          </a:p>
          <a:p>
            <a:r>
              <a:rPr lang="pt-BR" dirty="0"/>
              <a:t>A primeira implementação tinha 30.000 “células de memória”. Porém a linguagem em si não tem especificação de memória</a:t>
            </a:r>
          </a:p>
          <a:p>
            <a:r>
              <a:rPr lang="pt-BR" dirty="0"/>
              <a:t>Existe um ponteiro que aponta para a primeira </a:t>
            </a:r>
            <a:r>
              <a:rPr lang="pt-BR" dirty="0" err="1"/>
              <a:t>célular</a:t>
            </a:r>
            <a:r>
              <a:rPr lang="pt-BR" dirty="0"/>
              <a:t> de memória inicialmente</a:t>
            </a:r>
          </a:p>
        </p:txBody>
      </p:sp>
    </p:spTree>
    <p:extLst>
      <p:ext uri="{BB962C8B-B14F-4D97-AF65-F5344CB8AC3E}">
        <p14:creationId xmlns:p14="http://schemas.microsoft.com/office/powerpoint/2010/main" val="2970005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4A13A-8153-401A-9443-2C15FD0D5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95511"/>
            <a:ext cx="9905998" cy="1478570"/>
          </a:xfrm>
        </p:spPr>
        <p:txBody>
          <a:bodyPr/>
          <a:lstStyle/>
          <a:p>
            <a:r>
              <a:rPr lang="pt-BR" dirty="0" err="1"/>
              <a:t>Brainfuck</a:t>
            </a:r>
            <a:r>
              <a:rPr lang="pt-BR" dirty="0"/>
              <a:t> - Comandos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6F0250-9B56-48DA-9622-435F8252A60D}"/>
              </a:ext>
            </a:extLst>
          </p:cNvPr>
          <p:cNvSpPr txBox="1"/>
          <p:nvPr/>
        </p:nvSpPr>
        <p:spPr>
          <a:xfrm>
            <a:off x="1244600" y="2400300"/>
            <a:ext cx="10312400" cy="876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6E4578-4873-4754-B5B1-8DF67F10F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440" y="1734331"/>
            <a:ext cx="10900334" cy="460851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 linguagem tem apenas 8 comandos!</a:t>
            </a:r>
          </a:p>
          <a:p>
            <a:r>
              <a:rPr lang="pt-BR" dirty="0">
                <a:solidFill>
                  <a:srgbClr val="FFFF00"/>
                </a:solidFill>
              </a:rPr>
              <a:t>&gt;</a:t>
            </a:r>
            <a:r>
              <a:rPr lang="pt-BR" dirty="0"/>
              <a:t> - Move o ponteiro para a direita</a:t>
            </a:r>
          </a:p>
          <a:p>
            <a:r>
              <a:rPr lang="pt-BR" dirty="0">
                <a:solidFill>
                  <a:srgbClr val="FFFF00"/>
                </a:solidFill>
              </a:rPr>
              <a:t>&lt;</a:t>
            </a:r>
            <a:r>
              <a:rPr lang="pt-BR" dirty="0"/>
              <a:t> - Move o ponteiro para a esquerda</a:t>
            </a:r>
          </a:p>
          <a:p>
            <a:r>
              <a:rPr lang="pt-BR" dirty="0">
                <a:solidFill>
                  <a:srgbClr val="FFFF00"/>
                </a:solidFill>
              </a:rPr>
              <a:t>+</a:t>
            </a:r>
            <a:r>
              <a:rPr lang="pt-BR" dirty="0"/>
              <a:t> - Incrementa a célula de memória onde está o ponteiro</a:t>
            </a:r>
          </a:p>
          <a:p>
            <a:r>
              <a:rPr lang="pt-BR" dirty="0">
                <a:solidFill>
                  <a:srgbClr val="FFFF00"/>
                </a:solidFill>
              </a:rPr>
              <a:t>-</a:t>
            </a:r>
            <a:r>
              <a:rPr lang="pt-BR" dirty="0"/>
              <a:t> - Decrementa a célula de memória onde está o ponteiro</a:t>
            </a:r>
          </a:p>
          <a:p>
            <a:r>
              <a:rPr lang="pt-BR" dirty="0">
                <a:solidFill>
                  <a:srgbClr val="FFFF00"/>
                </a:solidFill>
              </a:rPr>
              <a:t>.</a:t>
            </a:r>
            <a:r>
              <a:rPr lang="pt-BR" dirty="0"/>
              <a:t> – Envia o valor da célula para o output</a:t>
            </a:r>
          </a:p>
          <a:p>
            <a:r>
              <a:rPr lang="pt-BR" dirty="0">
                <a:solidFill>
                  <a:srgbClr val="FFFF00"/>
                </a:solidFill>
              </a:rPr>
              <a:t>,</a:t>
            </a:r>
            <a:r>
              <a:rPr lang="pt-BR" dirty="0"/>
              <a:t> - Recebe um </a:t>
            </a:r>
            <a:r>
              <a:rPr lang="pt-BR" dirty="0" err="1"/>
              <a:t>caracter</a:t>
            </a:r>
            <a:r>
              <a:rPr lang="pt-BR" dirty="0"/>
              <a:t> e salva na célula de memória onde está o ponteiro</a:t>
            </a:r>
          </a:p>
          <a:p>
            <a:r>
              <a:rPr lang="pt-BR" dirty="0">
                <a:solidFill>
                  <a:srgbClr val="FFFF00"/>
                </a:solidFill>
              </a:rPr>
              <a:t>[</a:t>
            </a:r>
            <a:r>
              <a:rPr lang="pt-BR" dirty="0"/>
              <a:t> - Entra em loop com “]” se a célula atual for diferente de zero</a:t>
            </a:r>
          </a:p>
          <a:p>
            <a:r>
              <a:rPr lang="pt-BR" dirty="0">
                <a:solidFill>
                  <a:srgbClr val="FFFF00"/>
                </a:solidFill>
              </a:rPr>
              <a:t>]</a:t>
            </a:r>
            <a:r>
              <a:rPr lang="pt-BR" dirty="0"/>
              <a:t> – Quando chega neste ponto, volta para “[“ se a célula atual não for zero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8726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4A13A-8153-401A-9443-2C15FD0D5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95511"/>
            <a:ext cx="9905998" cy="1478570"/>
          </a:xfrm>
        </p:spPr>
        <p:txBody>
          <a:bodyPr/>
          <a:lstStyle/>
          <a:p>
            <a:r>
              <a:rPr lang="pt-BR" dirty="0" err="1"/>
              <a:t>Brainfuck</a:t>
            </a:r>
            <a:r>
              <a:rPr lang="pt-BR" dirty="0"/>
              <a:t> - Programando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6F0250-9B56-48DA-9622-435F8252A60D}"/>
              </a:ext>
            </a:extLst>
          </p:cNvPr>
          <p:cNvSpPr txBox="1"/>
          <p:nvPr/>
        </p:nvSpPr>
        <p:spPr>
          <a:xfrm>
            <a:off x="1244600" y="2400300"/>
            <a:ext cx="10312400" cy="876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6E4578-4873-4754-B5B1-8DF67F10F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440" y="1734331"/>
            <a:ext cx="10900334" cy="4608513"/>
          </a:xfrm>
        </p:spPr>
        <p:txBody>
          <a:bodyPr>
            <a:normAutofit/>
          </a:bodyPr>
          <a:lstStyle/>
          <a:p>
            <a:r>
              <a:rPr lang="pt-BR" dirty="0"/>
              <a:t>Portanto os 8 símbolos que funcionam com a linguagem é: </a:t>
            </a:r>
            <a:r>
              <a:rPr lang="pt-BR" dirty="0">
                <a:solidFill>
                  <a:srgbClr val="FFFF00"/>
                </a:solidFill>
              </a:rPr>
              <a:t>&gt;&lt;+-.,[]</a:t>
            </a:r>
          </a:p>
          <a:p>
            <a:r>
              <a:rPr lang="pt-BR" dirty="0"/>
              <a:t>Tudo que for diferente dos 8 símbolos, é ignorado</a:t>
            </a:r>
          </a:p>
          <a:p>
            <a:r>
              <a:rPr lang="pt-BR" dirty="0"/>
              <a:t>Para treinar, use </a:t>
            </a:r>
            <a:r>
              <a:rPr lang="pt-BR" dirty="0">
                <a:hlinkClick r:id="rId2"/>
              </a:rPr>
              <a:t>https://fatiherikli.github.io/brainfuck-visualizer</a:t>
            </a:r>
            <a:endParaRPr lang="pt-BR" dirty="0"/>
          </a:p>
          <a:p>
            <a:r>
              <a:rPr lang="pt-BR" dirty="0"/>
              <a:t>Um código simples de “</a:t>
            </a:r>
            <a:r>
              <a:rPr lang="pt-BR" dirty="0" err="1"/>
              <a:t>Hello</a:t>
            </a:r>
            <a:r>
              <a:rPr lang="pt-BR" dirty="0"/>
              <a:t> World” sem nenhuma otimização: </a:t>
            </a:r>
          </a:p>
          <a:p>
            <a:r>
              <a:rPr lang="pt-BR" dirty="0"/>
              <a:t>++++++++++++++++++++++++++++++++++++++++++++++++++++++++++++++++++++++++.+++++++++++++++++++++++++++++.+++++++..+++.&gt;++++++++++++++++++++++++++++++++.&gt;+++++++++++++++++++++++++++++++++++++++++++++++++++++++++++++++++++++++++++++++++++++++.&lt;&lt;.+++.------.--------.&gt;+.</a:t>
            </a:r>
          </a:p>
        </p:txBody>
      </p:sp>
    </p:spTree>
    <p:extLst>
      <p:ext uri="{BB962C8B-B14F-4D97-AF65-F5344CB8AC3E}">
        <p14:creationId xmlns:p14="http://schemas.microsoft.com/office/powerpoint/2010/main" val="1186811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4A13A-8153-401A-9443-2C15FD0D5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95511"/>
            <a:ext cx="9905998" cy="1478570"/>
          </a:xfrm>
        </p:spPr>
        <p:txBody>
          <a:bodyPr/>
          <a:lstStyle/>
          <a:p>
            <a:r>
              <a:rPr lang="pt-BR" dirty="0" err="1"/>
              <a:t>Brainfuck</a:t>
            </a:r>
            <a:r>
              <a:rPr lang="pt-BR" dirty="0"/>
              <a:t> - Programando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6F0250-9B56-48DA-9622-435F8252A60D}"/>
              </a:ext>
            </a:extLst>
          </p:cNvPr>
          <p:cNvSpPr txBox="1"/>
          <p:nvPr/>
        </p:nvSpPr>
        <p:spPr>
          <a:xfrm>
            <a:off x="1244600" y="2400300"/>
            <a:ext cx="10312400" cy="876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6E4578-4873-4754-B5B1-8DF67F10F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440" y="1734331"/>
            <a:ext cx="10900334" cy="4608513"/>
          </a:xfrm>
        </p:spPr>
        <p:txBody>
          <a:bodyPr>
            <a:normAutofit/>
          </a:bodyPr>
          <a:lstStyle/>
          <a:p>
            <a:r>
              <a:rPr lang="pt-BR" dirty="0"/>
              <a:t>Pedindo para o usuário digitar dois valores e diminuir eles (na forma x-y. Portanto considerando que o primeiro será maior que o segundo):</a:t>
            </a:r>
          </a:p>
          <a:p>
            <a:r>
              <a:rPr lang="pt-BR" dirty="0"/>
              <a:t>,&gt;,[-&lt;-&gt;]&lt;++++++++++++++++++++++++++++++++++++++++++++++++.</a:t>
            </a:r>
          </a:p>
        </p:txBody>
      </p:sp>
    </p:spTree>
    <p:extLst>
      <p:ext uri="{BB962C8B-B14F-4D97-AF65-F5344CB8AC3E}">
        <p14:creationId xmlns:p14="http://schemas.microsoft.com/office/powerpoint/2010/main" val="3338345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4A13A-8153-401A-9443-2C15FD0D5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95511"/>
            <a:ext cx="9905998" cy="1478570"/>
          </a:xfrm>
        </p:spPr>
        <p:txBody>
          <a:bodyPr/>
          <a:lstStyle/>
          <a:p>
            <a:r>
              <a:rPr lang="pt-BR" dirty="0" err="1"/>
              <a:t>Brainfuck</a:t>
            </a:r>
            <a:r>
              <a:rPr lang="pt-BR" dirty="0"/>
              <a:t> - Programando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6F0250-9B56-48DA-9622-435F8252A60D}"/>
              </a:ext>
            </a:extLst>
          </p:cNvPr>
          <p:cNvSpPr txBox="1"/>
          <p:nvPr/>
        </p:nvSpPr>
        <p:spPr>
          <a:xfrm>
            <a:off x="1244600" y="2400300"/>
            <a:ext cx="10312400" cy="876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6E4578-4873-4754-B5B1-8DF67F10F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440" y="1734331"/>
            <a:ext cx="10900334" cy="4608513"/>
          </a:xfrm>
        </p:spPr>
        <p:txBody>
          <a:bodyPr>
            <a:normAutofit/>
          </a:bodyPr>
          <a:lstStyle/>
          <a:p>
            <a:r>
              <a:rPr lang="pt-BR" dirty="0"/>
              <a:t>Mostrando a Tabela ASCII:</a:t>
            </a:r>
          </a:p>
          <a:p>
            <a:r>
              <a:rPr lang="pt-BR" dirty="0"/>
              <a:t>.+[.+]</a:t>
            </a:r>
          </a:p>
        </p:txBody>
      </p:sp>
    </p:spTree>
    <p:extLst>
      <p:ext uri="{BB962C8B-B14F-4D97-AF65-F5344CB8AC3E}">
        <p14:creationId xmlns:p14="http://schemas.microsoft.com/office/powerpoint/2010/main" val="2760373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4A13A-8153-401A-9443-2C15FD0D5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95511"/>
            <a:ext cx="9905998" cy="1478570"/>
          </a:xfrm>
        </p:spPr>
        <p:txBody>
          <a:bodyPr/>
          <a:lstStyle/>
          <a:p>
            <a:r>
              <a:rPr lang="pt-BR" dirty="0" err="1"/>
              <a:t>Brainfuck</a:t>
            </a:r>
            <a:r>
              <a:rPr lang="pt-BR" dirty="0"/>
              <a:t> – Desafio 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6F0250-9B56-48DA-9622-435F8252A60D}"/>
              </a:ext>
            </a:extLst>
          </p:cNvPr>
          <p:cNvSpPr txBox="1"/>
          <p:nvPr/>
        </p:nvSpPr>
        <p:spPr>
          <a:xfrm>
            <a:off x="1244600" y="2400300"/>
            <a:ext cx="10312400" cy="876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6E4578-4873-4754-B5B1-8DF67F10F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Criar um código em </a:t>
            </a:r>
            <a:r>
              <a:rPr lang="pt-BR" dirty="0" err="1"/>
              <a:t>Brainfuck</a:t>
            </a:r>
            <a:r>
              <a:rPr lang="pt-BR" dirty="0"/>
              <a:t> que mostre seu nome completo na tela</a:t>
            </a:r>
          </a:p>
        </p:txBody>
      </p:sp>
    </p:spTree>
    <p:extLst>
      <p:ext uri="{BB962C8B-B14F-4D97-AF65-F5344CB8AC3E}">
        <p14:creationId xmlns:p14="http://schemas.microsoft.com/office/powerpoint/2010/main" val="1454632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4A13A-8153-401A-9443-2C15FD0D5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95511"/>
            <a:ext cx="9905998" cy="1478570"/>
          </a:xfrm>
        </p:spPr>
        <p:txBody>
          <a:bodyPr/>
          <a:lstStyle/>
          <a:p>
            <a:r>
              <a:rPr lang="pt-BR" dirty="0" err="1"/>
              <a:t>Brainfuck</a:t>
            </a:r>
            <a:r>
              <a:rPr lang="pt-BR" dirty="0"/>
              <a:t> – Desafio 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6F0250-9B56-48DA-9622-435F8252A60D}"/>
              </a:ext>
            </a:extLst>
          </p:cNvPr>
          <p:cNvSpPr txBox="1"/>
          <p:nvPr/>
        </p:nvSpPr>
        <p:spPr>
          <a:xfrm>
            <a:off x="1244600" y="2400300"/>
            <a:ext cx="10312400" cy="876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6E4578-4873-4754-B5B1-8DF67F10F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Criar um código em </a:t>
            </a:r>
            <a:r>
              <a:rPr lang="pt-BR" dirty="0" err="1"/>
              <a:t>Brainfuck</a:t>
            </a:r>
            <a:r>
              <a:rPr lang="pt-BR" dirty="0"/>
              <a:t> que multiplique dois números de 1 dígito apenas que devem ser informados pelo usuário</a:t>
            </a:r>
          </a:p>
        </p:txBody>
      </p:sp>
    </p:spTree>
    <p:extLst>
      <p:ext uri="{BB962C8B-B14F-4D97-AF65-F5344CB8AC3E}">
        <p14:creationId xmlns:p14="http://schemas.microsoft.com/office/powerpoint/2010/main" val="2212285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4A13A-8153-401A-9443-2C15FD0D5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95511"/>
            <a:ext cx="9905998" cy="1478570"/>
          </a:xfrm>
        </p:spPr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6F0250-9B56-48DA-9622-435F8252A60D}"/>
              </a:ext>
            </a:extLst>
          </p:cNvPr>
          <p:cNvSpPr txBox="1"/>
          <p:nvPr/>
        </p:nvSpPr>
        <p:spPr>
          <a:xfrm>
            <a:off x="1244600" y="2400300"/>
            <a:ext cx="10312400" cy="876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6E4578-4873-4754-B5B1-8DF67F10F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! =D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3503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BDB9D01-303A-4E16-A062-0AA481A4B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650" y="757237"/>
            <a:ext cx="712470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3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4A13A-8153-401A-9443-2C15FD0D5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95511"/>
            <a:ext cx="9905998" cy="1478570"/>
          </a:xfrm>
        </p:spPr>
        <p:txBody>
          <a:bodyPr/>
          <a:lstStyle/>
          <a:p>
            <a:r>
              <a:rPr lang="pt-BR" dirty="0"/>
              <a:t>Linguagens Esotéricas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6F0250-9B56-48DA-9622-435F8252A60D}"/>
              </a:ext>
            </a:extLst>
          </p:cNvPr>
          <p:cNvSpPr txBox="1"/>
          <p:nvPr/>
        </p:nvSpPr>
        <p:spPr>
          <a:xfrm>
            <a:off x="1244600" y="2400300"/>
            <a:ext cx="10312400" cy="876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6E4578-4873-4754-B5B1-8DF67F10F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Linguagens esotéricas são linguagens de programação com uma sintaxe e/ou semântica totalmente malucas</a:t>
            </a:r>
          </a:p>
          <a:p>
            <a:r>
              <a:rPr lang="pt-BR" dirty="0"/>
              <a:t>A comunidade de “linguagens esotéricas” é pequena, os artigos são muito poucos. É um conhecimento extremamente nichado.</a:t>
            </a:r>
          </a:p>
        </p:txBody>
      </p:sp>
    </p:spTree>
    <p:extLst>
      <p:ext uri="{BB962C8B-B14F-4D97-AF65-F5344CB8AC3E}">
        <p14:creationId xmlns:p14="http://schemas.microsoft.com/office/powerpoint/2010/main" val="3318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4A13A-8153-401A-9443-2C15FD0D5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95511"/>
            <a:ext cx="9905998" cy="1478570"/>
          </a:xfrm>
        </p:spPr>
        <p:txBody>
          <a:bodyPr/>
          <a:lstStyle/>
          <a:p>
            <a:r>
              <a:rPr lang="pt-BR" dirty="0"/>
              <a:t>História das Linguagens Esotéricas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6F0250-9B56-48DA-9622-435F8252A60D}"/>
              </a:ext>
            </a:extLst>
          </p:cNvPr>
          <p:cNvSpPr txBox="1"/>
          <p:nvPr/>
        </p:nvSpPr>
        <p:spPr>
          <a:xfrm>
            <a:off x="1244600" y="2400300"/>
            <a:ext cx="10312400" cy="876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6E4578-4873-4754-B5B1-8DF67F10F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1972, ano quando nasceu a linguagem C, Donald R. Woods e James M. Lyon, ambos de Princeton, criaram uma linguagem chamada “INTERCAL”.	</a:t>
            </a:r>
          </a:p>
          <a:p>
            <a:r>
              <a:rPr lang="pt-BR" dirty="0"/>
              <a:t>Na página que Eric Raymond criou alguns anos depois para a linguagem (</a:t>
            </a:r>
            <a:r>
              <a:rPr lang="pt-BR" dirty="0">
                <a:hlinkClick r:id="rId2"/>
              </a:rPr>
              <a:t>http://www.catb.org/~</a:t>
            </a:r>
            <a:r>
              <a:rPr lang="pt-BR" dirty="0" err="1">
                <a:hlinkClick r:id="rId2"/>
              </a:rPr>
              <a:t>esr</a:t>
            </a:r>
            <a:r>
              <a:rPr lang="pt-BR" dirty="0">
                <a:hlinkClick r:id="rId2"/>
              </a:rPr>
              <a:t>/</a:t>
            </a:r>
            <a:r>
              <a:rPr lang="pt-BR" dirty="0" err="1">
                <a:hlinkClick r:id="rId2"/>
              </a:rPr>
              <a:t>intercal</a:t>
            </a:r>
            <a:r>
              <a:rPr lang="pt-BR" dirty="0">
                <a:hlinkClick r:id="rId2"/>
              </a:rPr>
              <a:t>/</a:t>
            </a:r>
            <a:r>
              <a:rPr lang="pt-BR" dirty="0"/>
              <a:t>) diz: “Cuidado! Se você não é um hacker </a:t>
            </a:r>
            <a:r>
              <a:rPr lang="pt-BR" dirty="0" err="1"/>
              <a:t>hard-core</a:t>
            </a:r>
            <a:r>
              <a:rPr lang="pt-BR" dirty="0"/>
              <a:t>, é melhor ir embora daqui AGORA. Nada além de coisas técnicas malucas e doidas e obsessões sugadoras de cérebro te aguardam além deste ponto! Você foi avisado!”</a:t>
            </a:r>
          </a:p>
        </p:txBody>
      </p:sp>
    </p:spTree>
    <p:extLst>
      <p:ext uri="{BB962C8B-B14F-4D97-AF65-F5344CB8AC3E}">
        <p14:creationId xmlns:p14="http://schemas.microsoft.com/office/powerpoint/2010/main" val="307362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4A13A-8153-401A-9443-2C15FD0D5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95511"/>
            <a:ext cx="9905998" cy="1478570"/>
          </a:xfrm>
        </p:spPr>
        <p:txBody>
          <a:bodyPr/>
          <a:lstStyle/>
          <a:p>
            <a:r>
              <a:rPr lang="pt-BR" dirty="0"/>
              <a:t>História das Linguagens Esotéricas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6F0250-9B56-48DA-9622-435F8252A60D}"/>
              </a:ext>
            </a:extLst>
          </p:cNvPr>
          <p:cNvSpPr txBox="1"/>
          <p:nvPr/>
        </p:nvSpPr>
        <p:spPr>
          <a:xfrm>
            <a:off x="1244600" y="2400300"/>
            <a:ext cx="10312400" cy="876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6E4578-4873-4754-B5B1-8DF67F10F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 descrição da linguagem por Eric Raymond, e que mostra o espírito da linguagem esotérica, é esta: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Abandona toda a sanidade, quem entra aqui</a:t>
            </a:r>
          </a:p>
          <a:p>
            <a:pPr marL="0" indent="0">
              <a:buNone/>
            </a:pPr>
            <a:r>
              <a:rPr lang="pt-BR" dirty="0">
                <a:highlight>
                  <a:srgbClr val="FF0000"/>
                </a:highlight>
              </a:rPr>
              <a:t>Então você acha que já viu tudo, né? Ok. Você programou em C, hackeou com LISP. Fortran e BASIC não te amedrontam. Você escreveu modos do </a:t>
            </a:r>
            <a:r>
              <a:rPr lang="pt-BR" dirty="0" err="1">
                <a:highlight>
                  <a:srgbClr val="FF0000"/>
                </a:highlight>
              </a:rPr>
              <a:t>Emacs</a:t>
            </a:r>
            <a:r>
              <a:rPr lang="pt-BR" dirty="0">
                <a:highlight>
                  <a:srgbClr val="FF0000"/>
                </a:highlight>
              </a:rPr>
              <a:t> por diversão. Você come </a:t>
            </a:r>
            <a:r>
              <a:rPr lang="pt-BR" dirty="0" err="1">
                <a:highlight>
                  <a:srgbClr val="FF0000"/>
                </a:highlight>
              </a:rPr>
              <a:t>Assemblers</a:t>
            </a:r>
            <a:r>
              <a:rPr lang="pt-BR" dirty="0">
                <a:highlight>
                  <a:srgbClr val="FF0000"/>
                </a:highlight>
              </a:rPr>
              <a:t> no café da manhã. Você é fluente em meia dúzia de linguagens que ninguém além de “</a:t>
            </a:r>
            <a:r>
              <a:rPr lang="pt-BR" dirty="0" err="1">
                <a:highlight>
                  <a:srgbClr val="FF0000"/>
                </a:highlight>
              </a:rPr>
              <a:t>ubergeeks</a:t>
            </a:r>
            <a:r>
              <a:rPr lang="pt-BR" dirty="0">
                <a:highlight>
                  <a:srgbClr val="FF0000"/>
                </a:highlight>
              </a:rPr>
              <a:t>” ouviram falar. Você ama TECO. Possivelmente até sabe (tremendo) COBOL. Talvez você esteja pronto para o desafio final: </a:t>
            </a:r>
            <a:r>
              <a:rPr lang="pt-BR" dirty="0" err="1">
                <a:highlight>
                  <a:srgbClr val="FF0000"/>
                </a:highlight>
              </a:rPr>
              <a:t>Intercal</a:t>
            </a:r>
            <a:endParaRPr lang="pt-BR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37334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4A13A-8153-401A-9443-2C15FD0D5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95511"/>
            <a:ext cx="9905998" cy="1478570"/>
          </a:xfrm>
        </p:spPr>
        <p:txBody>
          <a:bodyPr/>
          <a:lstStyle/>
          <a:p>
            <a:r>
              <a:rPr lang="pt-BR" dirty="0"/>
              <a:t>História das Linguagens Esotéricas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6F0250-9B56-48DA-9622-435F8252A60D}"/>
              </a:ext>
            </a:extLst>
          </p:cNvPr>
          <p:cNvSpPr txBox="1"/>
          <p:nvPr/>
        </p:nvSpPr>
        <p:spPr>
          <a:xfrm>
            <a:off x="1244600" y="2400300"/>
            <a:ext cx="10312400" cy="876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6E4578-4873-4754-B5B1-8DF67F10F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Intercal</a:t>
            </a:r>
            <a:r>
              <a:rPr lang="pt-BR" dirty="0"/>
              <a:t> foi criada com um objetivo: ser diferente de absolutamente todas as linguagens de programação da época!</a:t>
            </a:r>
          </a:p>
          <a:p>
            <a:r>
              <a:rPr lang="pt-BR" dirty="0"/>
              <a:t>Essa é conhecida como a primeira linguagem verdadeiramente esotérica </a:t>
            </a:r>
          </a:p>
          <a:p>
            <a:r>
              <a:rPr lang="pt-BR" dirty="0" err="1"/>
              <a:t>Intercal</a:t>
            </a:r>
            <a:r>
              <a:rPr lang="pt-BR" dirty="0"/>
              <a:t> mostrou que linguagens com sintaxe e semântica malucas valem a pena se tornar objeto de estudo</a:t>
            </a:r>
          </a:p>
          <a:p>
            <a:r>
              <a:rPr lang="pt-BR" dirty="0"/>
              <a:t>As linguagens esotéricas podem ser criadas com os mais diversos propósitos</a:t>
            </a:r>
          </a:p>
        </p:txBody>
      </p:sp>
    </p:spTree>
    <p:extLst>
      <p:ext uri="{BB962C8B-B14F-4D97-AF65-F5344CB8AC3E}">
        <p14:creationId xmlns:p14="http://schemas.microsoft.com/office/powerpoint/2010/main" val="1480260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4A13A-8153-401A-9443-2C15FD0D5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95511"/>
            <a:ext cx="9905998" cy="1478570"/>
          </a:xfrm>
        </p:spPr>
        <p:txBody>
          <a:bodyPr/>
          <a:lstStyle/>
          <a:p>
            <a:r>
              <a:rPr lang="pt-BR" dirty="0"/>
              <a:t>propósitos das Linguagens Esotéricas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6F0250-9B56-48DA-9622-435F8252A60D}"/>
              </a:ext>
            </a:extLst>
          </p:cNvPr>
          <p:cNvSpPr txBox="1"/>
          <p:nvPr/>
        </p:nvSpPr>
        <p:spPr>
          <a:xfrm>
            <a:off x="1244600" y="2400300"/>
            <a:ext cx="10312400" cy="876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6E4578-4873-4754-B5B1-8DF67F10F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Minimalismo</a:t>
            </a:r>
            <a:r>
              <a:rPr lang="pt-BR" dirty="0"/>
              <a:t> – Reduzir ao mínimo necessário de instruções possíveis. Ex.: </a:t>
            </a:r>
            <a:r>
              <a:rPr lang="pt-BR" dirty="0" err="1"/>
              <a:t>Brainfuck</a:t>
            </a:r>
            <a:r>
              <a:rPr lang="pt-BR" dirty="0"/>
              <a:t>, OISC, </a:t>
            </a:r>
            <a:r>
              <a:rPr lang="pt-BR" dirty="0" err="1"/>
              <a:t>Lazy</a:t>
            </a:r>
            <a:r>
              <a:rPr lang="pt-BR" dirty="0"/>
              <a:t> K</a:t>
            </a:r>
          </a:p>
          <a:p>
            <a:r>
              <a:rPr lang="pt-BR" dirty="0">
                <a:solidFill>
                  <a:srgbClr val="FFFF00"/>
                </a:solidFill>
              </a:rPr>
              <a:t>Novos Conceitos </a:t>
            </a:r>
            <a:r>
              <a:rPr lang="pt-BR" dirty="0"/>
              <a:t>– Explorar novos conceitos de design em programação. Ex.: </a:t>
            </a:r>
            <a:r>
              <a:rPr lang="pt-BR" dirty="0" err="1"/>
              <a:t>Befunge</a:t>
            </a:r>
            <a:r>
              <a:rPr lang="pt-BR" dirty="0"/>
              <a:t>, </a:t>
            </a:r>
            <a:r>
              <a:rPr lang="pt-BR" dirty="0" err="1"/>
              <a:t>Thue</a:t>
            </a:r>
            <a:r>
              <a:rPr lang="pt-BR" dirty="0"/>
              <a:t> e </a:t>
            </a:r>
            <a:r>
              <a:rPr lang="pt-BR" dirty="0" err="1"/>
              <a:t>Unlambda</a:t>
            </a:r>
            <a:endParaRPr lang="pt-BR" dirty="0"/>
          </a:p>
          <a:p>
            <a:r>
              <a:rPr lang="pt-BR" dirty="0" err="1">
                <a:solidFill>
                  <a:srgbClr val="FFFF00"/>
                </a:solidFill>
              </a:rPr>
              <a:t>Esquisitisse</a:t>
            </a:r>
            <a:r>
              <a:rPr lang="pt-BR" dirty="0"/>
              <a:t> – Ser estranha e difícil de programar. Ex.: INTERCAL e </a:t>
            </a:r>
            <a:r>
              <a:rPr lang="pt-BR" dirty="0" err="1"/>
              <a:t>Malbolge</a:t>
            </a:r>
            <a:r>
              <a:rPr lang="pt-BR" dirty="0"/>
              <a:t> (quase impossível usar)</a:t>
            </a:r>
          </a:p>
          <a:p>
            <a:r>
              <a:rPr lang="pt-BR" dirty="0">
                <a:solidFill>
                  <a:srgbClr val="FFFF00"/>
                </a:solidFill>
              </a:rPr>
              <a:t>Temática</a:t>
            </a:r>
            <a:r>
              <a:rPr lang="pt-BR" dirty="0"/>
              <a:t> – Baseada em um tema. Ex.: Shakespeare e </a:t>
            </a:r>
            <a:r>
              <a:rPr lang="pt-BR" dirty="0" err="1"/>
              <a:t>RockStar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635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4A13A-8153-401A-9443-2C15FD0D5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95511"/>
            <a:ext cx="9905998" cy="1478570"/>
          </a:xfrm>
        </p:spPr>
        <p:txBody>
          <a:bodyPr/>
          <a:lstStyle/>
          <a:p>
            <a:r>
              <a:rPr lang="pt-BR" dirty="0"/>
              <a:t>propósitos das Linguagens Esotéricas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6F0250-9B56-48DA-9622-435F8252A60D}"/>
              </a:ext>
            </a:extLst>
          </p:cNvPr>
          <p:cNvSpPr txBox="1"/>
          <p:nvPr/>
        </p:nvSpPr>
        <p:spPr>
          <a:xfrm>
            <a:off x="1244600" y="2400300"/>
            <a:ext cx="10312400" cy="876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6E4578-4873-4754-B5B1-8DF67F10F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Brevidade</a:t>
            </a:r>
            <a:r>
              <a:rPr lang="pt-BR" dirty="0"/>
              <a:t> – Desenvolvidas para terem o menor código possível que implemente um algoritmo específico (“</a:t>
            </a:r>
            <a:r>
              <a:rPr lang="pt-BR" dirty="0" err="1"/>
              <a:t>Code</a:t>
            </a:r>
            <a:r>
              <a:rPr lang="pt-BR" dirty="0"/>
              <a:t> Golf”, brincar com isso é “Golf </a:t>
            </a:r>
            <a:r>
              <a:rPr lang="pt-BR" dirty="0" err="1"/>
              <a:t>Scripting</a:t>
            </a:r>
            <a:r>
              <a:rPr lang="pt-BR" dirty="0"/>
              <a:t>”). Ex.: </a:t>
            </a:r>
            <a:r>
              <a:rPr lang="pt-BR" dirty="0" err="1"/>
              <a:t>CJam</a:t>
            </a:r>
            <a:r>
              <a:rPr lang="pt-BR" dirty="0"/>
              <a:t>, </a:t>
            </a:r>
            <a:r>
              <a:rPr lang="pt-BR" dirty="0" err="1"/>
              <a:t>Pyth</a:t>
            </a:r>
            <a:r>
              <a:rPr lang="pt-BR" dirty="0"/>
              <a:t>, </a:t>
            </a:r>
            <a:r>
              <a:rPr lang="pt-BR" dirty="0" err="1"/>
              <a:t>GolfScript</a:t>
            </a:r>
            <a:endParaRPr lang="pt-BR" dirty="0"/>
          </a:p>
          <a:p>
            <a:r>
              <a:rPr lang="pt-BR" dirty="0">
                <a:solidFill>
                  <a:srgbClr val="FFFF00"/>
                </a:solidFill>
              </a:rPr>
              <a:t>Piada</a:t>
            </a:r>
            <a:r>
              <a:rPr lang="pt-BR" dirty="0"/>
              <a:t> – Criadas como piada. Provavelmente nunca serão usadas. l33t, Emo, </a:t>
            </a:r>
            <a:r>
              <a:rPr lang="pt-BR" dirty="0" err="1"/>
              <a:t>Ook</a:t>
            </a:r>
            <a:r>
              <a:rPr lang="pt-BR" dirty="0"/>
              <a:t>!</a:t>
            </a:r>
          </a:p>
          <a:p>
            <a:r>
              <a:rPr lang="pt-BR" dirty="0" err="1">
                <a:solidFill>
                  <a:srgbClr val="FFFF00"/>
                </a:solidFill>
              </a:rPr>
              <a:t>Obfuscação</a:t>
            </a:r>
            <a:r>
              <a:rPr lang="pt-BR" dirty="0"/>
              <a:t> – Intencionalmente desenvolvidas para serem muito difíceis de ler. Ex.: </a:t>
            </a:r>
            <a:r>
              <a:rPr lang="pt-BR" dirty="0" err="1"/>
              <a:t>Unreadable</a:t>
            </a:r>
            <a:r>
              <a:rPr lang="pt-BR" dirty="0"/>
              <a:t>, </a:t>
            </a:r>
            <a:r>
              <a:rPr lang="pt-BR" dirty="0" err="1"/>
              <a:t>Whitespace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2196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4A13A-8153-401A-9443-2C15FD0D5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95511"/>
            <a:ext cx="9905998" cy="1478570"/>
          </a:xfrm>
        </p:spPr>
        <p:txBody>
          <a:bodyPr/>
          <a:lstStyle/>
          <a:p>
            <a:r>
              <a:rPr lang="pt-BR" dirty="0"/>
              <a:t>elas podem ser úteis no </a:t>
            </a:r>
            <a:r>
              <a:rPr lang="pt-BR" dirty="0" err="1"/>
              <a:t>hacking</a:t>
            </a:r>
            <a:r>
              <a:rPr lang="pt-BR" dirty="0"/>
              <a:t>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6F0250-9B56-48DA-9622-435F8252A60D}"/>
              </a:ext>
            </a:extLst>
          </p:cNvPr>
          <p:cNvSpPr txBox="1"/>
          <p:nvPr/>
        </p:nvSpPr>
        <p:spPr>
          <a:xfrm>
            <a:off x="1244600" y="2400300"/>
            <a:ext cx="10312400" cy="876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6E4578-4873-4754-B5B1-8DF67F10F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Linguagens Esotéricas podem burlar filtros e, assim, explorar vulnerabilidades que não seriam possíveis normalmente (ex.: </a:t>
            </a:r>
            <a:r>
              <a:rPr lang="pt-BR" dirty="0" err="1"/>
              <a:t>JSFuck</a:t>
            </a:r>
            <a:r>
              <a:rPr lang="pt-BR" dirty="0"/>
              <a:t>).</a:t>
            </a:r>
          </a:p>
          <a:p>
            <a:r>
              <a:rPr lang="pt-BR" dirty="0"/>
              <a:t>Linguagens Esotéricas podem ser usadas para esconder mensagens ou códigos inteiros sem serem detectados (ex.: </a:t>
            </a:r>
            <a:r>
              <a:rPr lang="pt-BR" dirty="0" err="1"/>
              <a:t>Whitespace</a:t>
            </a:r>
            <a:r>
              <a:rPr lang="pt-BR" dirty="0"/>
              <a:t>)</a:t>
            </a:r>
          </a:p>
          <a:p>
            <a:r>
              <a:rPr lang="pt-BR" dirty="0"/>
              <a:t>Linguagens Esotéricas podem levar a um entendimento maior sobre como determinada tecnologia funciona (</a:t>
            </a:r>
            <a:r>
              <a:rPr lang="pt-BR" dirty="0" err="1"/>
              <a:t>BeFunge</a:t>
            </a:r>
            <a:r>
              <a:rPr lang="pt-BR" dirty="0"/>
              <a:t>, </a:t>
            </a:r>
            <a:r>
              <a:rPr lang="pt-BR" dirty="0" err="1"/>
              <a:t>BrainFuck</a:t>
            </a:r>
            <a:r>
              <a:rPr lang="pt-BR" dirty="0"/>
              <a:t>)</a:t>
            </a:r>
          </a:p>
          <a:p>
            <a:r>
              <a:rPr lang="pt-BR" dirty="0"/>
              <a:t>E muito mais</a:t>
            </a:r>
          </a:p>
        </p:txBody>
      </p:sp>
    </p:spTree>
    <p:extLst>
      <p:ext uri="{BB962C8B-B14F-4D97-AF65-F5344CB8AC3E}">
        <p14:creationId xmlns:p14="http://schemas.microsoft.com/office/powerpoint/2010/main" val="87272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4A13A-8153-401A-9443-2C15FD0D5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95511"/>
            <a:ext cx="9905998" cy="1478570"/>
          </a:xfrm>
        </p:spPr>
        <p:txBody>
          <a:bodyPr/>
          <a:lstStyle/>
          <a:p>
            <a:r>
              <a:rPr lang="pt-BR" dirty="0" err="1"/>
              <a:t>Brainfuck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6F0250-9B56-48DA-9622-435F8252A60D}"/>
              </a:ext>
            </a:extLst>
          </p:cNvPr>
          <p:cNvSpPr txBox="1"/>
          <p:nvPr/>
        </p:nvSpPr>
        <p:spPr>
          <a:xfrm>
            <a:off x="1244600" y="2400300"/>
            <a:ext cx="10312400" cy="876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6E4578-4873-4754-B5B1-8DF67F10F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Uma das linguagens esotéricas mais famosas que existe!</a:t>
            </a:r>
          </a:p>
          <a:p>
            <a:r>
              <a:rPr lang="pt-BR" dirty="0"/>
              <a:t>Criada em 1993</a:t>
            </a:r>
          </a:p>
          <a:p>
            <a:r>
              <a:rPr lang="pt-BR" dirty="0"/>
              <a:t>Turing-completa</a:t>
            </a:r>
          </a:p>
          <a:p>
            <a:r>
              <a:rPr lang="pt-BR" dirty="0"/>
              <a:t>Inspirou várias outras linguagens esotéricas!</a:t>
            </a:r>
          </a:p>
          <a:p>
            <a:r>
              <a:rPr lang="pt-BR" dirty="0"/>
              <a:t>Linguagem Imperativa, como C</a:t>
            </a:r>
          </a:p>
          <a:p>
            <a:r>
              <a:rPr lang="pt-BR" dirty="0"/>
              <a:t>Também conhecida como “</a:t>
            </a:r>
            <a:r>
              <a:rPr lang="pt-BR" dirty="0" err="1"/>
              <a:t>brainf</a:t>
            </a:r>
            <a:r>
              <a:rPr lang="pt-BR" dirty="0"/>
              <a:t>***”, “</a:t>
            </a:r>
            <a:r>
              <a:rPr lang="pt-BR" dirty="0" err="1"/>
              <a:t>brainf</a:t>
            </a:r>
            <a:r>
              <a:rPr lang="pt-BR" dirty="0"/>
              <a:t>*</a:t>
            </a:r>
            <a:r>
              <a:rPr lang="pt-BR" dirty="0" err="1"/>
              <a:t>ck</a:t>
            </a:r>
            <a:r>
              <a:rPr lang="pt-BR" dirty="0"/>
              <a:t>”, “</a:t>
            </a:r>
            <a:r>
              <a:rPr lang="pt-BR" dirty="0" err="1"/>
              <a:t>brainfsck</a:t>
            </a:r>
            <a:r>
              <a:rPr lang="pt-BR" dirty="0"/>
              <a:t>”, “b****</a:t>
            </a:r>
            <a:r>
              <a:rPr lang="pt-BR" dirty="0" err="1"/>
              <a:t>fuck</a:t>
            </a:r>
            <a:r>
              <a:rPr lang="pt-BR" dirty="0"/>
              <a:t>”, “</a:t>
            </a:r>
            <a:r>
              <a:rPr lang="pt-BR" dirty="0" err="1"/>
              <a:t>brainf</a:t>
            </a:r>
            <a:r>
              <a:rPr lang="pt-BR" dirty="0"/>
              <a:t>**k”, “</a:t>
            </a:r>
            <a:r>
              <a:rPr lang="pt-BR" dirty="0" err="1"/>
              <a:t>branflakes</a:t>
            </a:r>
            <a:r>
              <a:rPr lang="pt-BR" dirty="0"/>
              <a:t>”, “</a:t>
            </a:r>
            <a:r>
              <a:rPr lang="pt-BR" dirty="0" err="1"/>
              <a:t>brainoof</a:t>
            </a:r>
            <a:r>
              <a:rPr lang="pt-BR" dirty="0"/>
              <a:t>”, “</a:t>
            </a:r>
            <a:r>
              <a:rPr lang="pt-BR" dirty="0" err="1"/>
              <a:t>brainfrick</a:t>
            </a:r>
            <a:r>
              <a:rPr lang="pt-BR" dirty="0"/>
              <a:t>”, </a:t>
            </a:r>
            <a:r>
              <a:rPr lang="pt-BR" dirty="0" err="1"/>
              <a:t>etc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9359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12537</TotalTime>
  <Words>881</Words>
  <Application>Microsoft Office PowerPoint</Application>
  <PresentationFormat>Widescreen</PresentationFormat>
  <Paragraphs>71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Arial</vt:lpstr>
      <vt:lpstr>Tw Cen MT</vt:lpstr>
      <vt:lpstr>Circuito</vt:lpstr>
      <vt:lpstr>Linguagens Esotéricas</vt:lpstr>
      <vt:lpstr>Linguagens Esotéricas</vt:lpstr>
      <vt:lpstr>História das Linguagens Esotéricas</vt:lpstr>
      <vt:lpstr>História das Linguagens Esotéricas</vt:lpstr>
      <vt:lpstr>História das Linguagens Esotéricas</vt:lpstr>
      <vt:lpstr>propósitos das Linguagens Esotéricas</vt:lpstr>
      <vt:lpstr>propósitos das Linguagens Esotéricas</vt:lpstr>
      <vt:lpstr>elas podem ser úteis no hacking?</vt:lpstr>
      <vt:lpstr>Brainfuck</vt:lpstr>
      <vt:lpstr>Brainfuck</vt:lpstr>
      <vt:lpstr>Brainfuck - Comandos</vt:lpstr>
      <vt:lpstr>Brainfuck - Programando</vt:lpstr>
      <vt:lpstr>Brainfuck - Programando</vt:lpstr>
      <vt:lpstr>Brainfuck - Programando</vt:lpstr>
      <vt:lpstr>Brainfuck – Desafio 1</vt:lpstr>
      <vt:lpstr>Brainfuck – Desafio 2</vt:lpstr>
      <vt:lpstr>Bibliografia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Computadores – Aula 1</dc:title>
  <dc:creator>Rafael Sousa</dc:creator>
  <cp:lastModifiedBy>Admin</cp:lastModifiedBy>
  <cp:revision>347</cp:revision>
  <dcterms:created xsi:type="dcterms:W3CDTF">2019-09-12T02:35:53Z</dcterms:created>
  <dcterms:modified xsi:type="dcterms:W3CDTF">2021-04-10T14:54:26Z</dcterms:modified>
</cp:coreProperties>
</file>