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72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8" r:id="rId11"/>
    <p:sldId id="264" r:id="rId12"/>
    <p:sldId id="269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Trebuchet MS" panose="020B0603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C+dGK284+U560VC+8fA35Rrko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83C3"/>
    <a:srgbClr val="226292"/>
    <a:srgbClr val="235F2C"/>
    <a:srgbClr val="2A7034"/>
    <a:srgbClr val="CA2424"/>
    <a:srgbClr val="FFF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2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0554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cd6f1cbf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5cd6f1cbf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533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2969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26956188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926956188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269561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2695618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cd6f1cbf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25cd6f1cbf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cd6f1cbf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cd6f1cbf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cd6f1cbf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5cd6f1cbf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4676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cd6f1cbf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25cd6f1cbf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cd6f1cbf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5cd6f1cbf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o de Título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" name="Google Shape;27;p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4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4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Legenda">
  <p:cSld name="Título e Legenda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ção com Legenda">
  <p:cSld name="Citação com Legenda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ão de Nome">
  <p:cSld name="Cartão de Nom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ão de Nome com Citação">
  <p:cSld name="Cartão de Nome com Citação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iro ou Falso">
  <p:cSld name="Verdadeiro ou Falso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e Texto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Objeto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cção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Duplo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 Título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3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3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3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18" Type="http://schemas.openxmlformats.org/officeDocument/2006/relationships/image" Target="../media/image2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sv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jpg"/><Relationship Id="rId7" Type="http://schemas.microsoft.com/office/2007/relationships/hdphoto" Target="../media/hdphoto2.wdp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30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AE6B006-CA34-F795-B983-B09FB2B3A0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 b="-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8092440" y="6248399"/>
            <a:ext cx="3825240" cy="109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pt-PT" b="1" dirty="0">
                <a:solidFill>
                  <a:schemeClr val="bg1"/>
                </a:solidFill>
              </a:rPr>
              <a:t>JOÃO LOPES | MICKAEL JOSSIER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8" name="Google Shape;143;p1">
            <a:extLst>
              <a:ext uri="{FF2B5EF4-FFF2-40B4-BE49-F238E27FC236}">
                <a16:creationId xmlns:a16="http://schemas.microsoft.com/office/drawing/2014/main" id="{2B33C64A-CBD6-866A-9482-1E29FC55C1B2}"/>
              </a:ext>
            </a:extLst>
          </p:cNvPr>
          <p:cNvSpPr txBox="1">
            <a:spLocks/>
          </p:cNvSpPr>
          <p:nvPr/>
        </p:nvSpPr>
        <p:spPr>
          <a:xfrm>
            <a:off x="1104295" y="2752877"/>
            <a:ext cx="9759647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8000" b="1" dirty="0">
                <a:solidFill>
                  <a:schemeClr val="bg1"/>
                </a:solidFill>
              </a:rPr>
              <a:t>TRANSFER WINDOW</a:t>
            </a:r>
          </a:p>
        </p:txBody>
      </p:sp>
      <p:sp>
        <p:nvSpPr>
          <p:cNvPr id="9" name="Google Shape;144;p1">
            <a:extLst>
              <a:ext uri="{FF2B5EF4-FFF2-40B4-BE49-F238E27FC236}">
                <a16:creationId xmlns:a16="http://schemas.microsoft.com/office/drawing/2014/main" id="{B8DBA17D-874F-25DD-E129-26AF5695E1BF}"/>
              </a:ext>
            </a:extLst>
          </p:cNvPr>
          <p:cNvSpPr txBox="1">
            <a:spLocks/>
          </p:cNvSpPr>
          <p:nvPr/>
        </p:nvSpPr>
        <p:spPr>
          <a:xfrm>
            <a:off x="289560" y="304800"/>
            <a:ext cx="318516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indent="0" algn="l">
              <a:spcBef>
                <a:spcPts val="0"/>
              </a:spcBef>
            </a:pPr>
            <a:r>
              <a:rPr lang="pt-PT" b="1" dirty="0">
                <a:solidFill>
                  <a:schemeClr val="bg1"/>
                </a:solidFill>
              </a:rPr>
              <a:t>IRONHACK</a:t>
            </a:r>
          </a:p>
        </p:txBody>
      </p:sp>
    </p:spTree>
    <p:extLst>
      <p:ext uri="{BB962C8B-B14F-4D97-AF65-F5344CB8AC3E}">
        <p14:creationId xmlns:p14="http://schemas.microsoft.com/office/powerpoint/2010/main" val="3643961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76;g25cd6f1cbfd_0_27">
            <a:extLst>
              <a:ext uri="{FF2B5EF4-FFF2-40B4-BE49-F238E27FC236}">
                <a16:creationId xmlns:a16="http://schemas.microsoft.com/office/drawing/2014/main" id="{4A07D5F8-5E5B-88D0-C949-535E78A773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600" b="1" dirty="0" err="1">
                <a:solidFill>
                  <a:srgbClr val="226292"/>
                </a:solidFill>
              </a:rPr>
              <a:t>Different</a:t>
            </a:r>
            <a:r>
              <a:rPr lang="pt-PT" sz="3600" b="1" dirty="0">
                <a:solidFill>
                  <a:srgbClr val="226292"/>
                </a:solidFill>
              </a:rPr>
              <a:t> </a:t>
            </a:r>
            <a:r>
              <a:rPr lang="pt-PT" sz="3600" b="1" dirty="0" err="1">
                <a:solidFill>
                  <a:srgbClr val="226292"/>
                </a:solidFill>
              </a:rPr>
              <a:t>approach</a:t>
            </a:r>
            <a:r>
              <a:rPr lang="pt-PT" sz="3600" b="1" dirty="0">
                <a:solidFill>
                  <a:srgbClr val="226292"/>
                </a:solidFill>
              </a:rPr>
              <a:t>: </a:t>
            </a:r>
            <a:r>
              <a:rPr lang="pt-PT" sz="3600" b="1" dirty="0" err="1">
                <a:solidFill>
                  <a:srgbClr val="226292"/>
                </a:solidFill>
              </a:rPr>
              <a:t>Automation</a:t>
            </a:r>
            <a:endParaRPr sz="3600" b="1" dirty="0">
              <a:solidFill>
                <a:srgbClr val="226292"/>
              </a:solidFill>
            </a:endParaRPr>
          </a:p>
        </p:txBody>
      </p:sp>
      <p:sp>
        <p:nvSpPr>
          <p:cNvPr id="3" name="Google Shape;169;g25cd6f1cbfd_0_7">
            <a:extLst>
              <a:ext uri="{FF2B5EF4-FFF2-40B4-BE49-F238E27FC236}">
                <a16:creationId xmlns:a16="http://schemas.microsoft.com/office/drawing/2014/main" id="{CE21A1E3-B693-D567-2ACE-65C0F5FCD6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99849" y="1709738"/>
            <a:ext cx="9178591" cy="67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1800" b="1" dirty="0">
                <a:solidFill>
                  <a:schemeClr val="tx1"/>
                </a:solidFill>
              </a:rPr>
              <a:t>Error                                                                                 </a:t>
            </a:r>
            <a:r>
              <a:rPr lang="pt-PT" sz="1800" b="1" dirty="0" err="1">
                <a:solidFill>
                  <a:schemeClr val="tx1"/>
                </a:solidFill>
              </a:rPr>
              <a:t>Variable</a:t>
            </a:r>
            <a:r>
              <a:rPr lang="pt-PT" sz="1800" b="1" dirty="0">
                <a:solidFill>
                  <a:schemeClr val="tx1"/>
                </a:solidFill>
              </a:rPr>
              <a:t> (</a:t>
            </a:r>
            <a:r>
              <a:rPr lang="pt-PT" sz="1800" b="1" dirty="0" err="1">
                <a:solidFill>
                  <a:schemeClr val="tx1"/>
                </a:solidFill>
              </a:rPr>
              <a:t>column</a:t>
            </a:r>
            <a:r>
              <a:rPr lang="pt-PT" sz="1800" b="1" dirty="0">
                <a:solidFill>
                  <a:schemeClr val="tx1"/>
                </a:solidFill>
              </a:rPr>
              <a:t>)</a:t>
            </a:r>
            <a:endParaRPr sz="1800" b="1" dirty="0">
              <a:solidFill>
                <a:schemeClr val="tx1"/>
              </a:solidFill>
            </a:endParaRPr>
          </a:p>
        </p:txBody>
      </p:sp>
      <p:pic>
        <p:nvPicPr>
          <p:cNvPr id="4" name="Imagem 3" descr="Uma imagem com texto, captura de ecrã, Tipo de letra, Saturação de cores&#10;&#10;Descrição gerada automaticamente">
            <a:extLst>
              <a:ext uri="{FF2B5EF4-FFF2-40B4-BE49-F238E27FC236}">
                <a16:creationId xmlns:a16="http://schemas.microsoft.com/office/drawing/2014/main" id="{4676576A-BCDA-87F6-D1A7-D6FE4DEB40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27" t="45803" r="9877" b="44476"/>
          <a:stretch/>
        </p:blipFill>
        <p:spPr>
          <a:xfrm rot="5400000">
            <a:off x="-510344" y="4265916"/>
            <a:ext cx="4180114" cy="285598"/>
          </a:xfrm>
          <a:prstGeom prst="rect">
            <a:avLst/>
          </a:prstGeom>
        </p:spPr>
      </p:pic>
      <p:pic>
        <p:nvPicPr>
          <p:cNvPr id="5" name="Gráfico 4" descr="Reproduzir com preenchimento sólido">
            <a:extLst>
              <a:ext uri="{FF2B5EF4-FFF2-40B4-BE49-F238E27FC236}">
                <a16:creationId xmlns:a16="http://schemas.microsoft.com/office/drawing/2014/main" id="{E680E4BF-8085-4557-A747-B704580E3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229" y="2351314"/>
            <a:ext cx="413657" cy="41365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EC2B759-7DF4-926C-3AFC-B3C99913D34D}"/>
              </a:ext>
            </a:extLst>
          </p:cNvPr>
          <p:cNvSpPr/>
          <p:nvPr/>
        </p:nvSpPr>
        <p:spPr>
          <a:xfrm>
            <a:off x="3548744" y="2754087"/>
            <a:ext cx="2383972" cy="244928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Gráfico 6" descr="Distintivo 1 com preenchimento sólido">
            <a:extLst>
              <a:ext uri="{FF2B5EF4-FFF2-40B4-BE49-F238E27FC236}">
                <a16:creationId xmlns:a16="http://schemas.microsoft.com/office/drawing/2014/main" id="{A2D6E96F-B881-AF38-6356-3DD120514F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00000" y="2231571"/>
            <a:ext cx="576000" cy="576000"/>
          </a:xfrm>
          <a:prstGeom prst="rect">
            <a:avLst/>
          </a:prstGeom>
        </p:spPr>
      </p:pic>
      <p:pic>
        <p:nvPicPr>
          <p:cNvPr id="8" name="Gráfico 7" descr="Distintivo com preenchimento sólido">
            <a:extLst>
              <a:ext uri="{FF2B5EF4-FFF2-40B4-BE49-F238E27FC236}">
                <a16:creationId xmlns:a16="http://schemas.microsoft.com/office/drawing/2014/main" id="{30BCE728-B1B7-80AA-FD89-EF7ED33D41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98972" y="2772000"/>
            <a:ext cx="576000" cy="576000"/>
          </a:xfrm>
          <a:prstGeom prst="rect">
            <a:avLst/>
          </a:prstGeom>
        </p:spPr>
      </p:pic>
      <p:pic>
        <p:nvPicPr>
          <p:cNvPr id="9" name="Gráfico 8" descr="Distintivo 3 com preenchimento sólido">
            <a:extLst>
              <a:ext uri="{FF2B5EF4-FFF2-40B4-BE49-F238E27FC236}">
                <a16:creationId xmlns:a16="http://schemas.microsoft.com/office/drawing/2014/main" id="{EF2C6669-FB43-3862-5F13-E6BF0BCFE6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00000" y="3312000"/>
            <a:ext cx="576000" cy="576000"/>
          </a:xfrm>
          <a:prstGeom prst="rect">
            <a:avLst/>
          </a:prstGeom>
        </p:spPr>
      </p:pic>
      <p:pic>
        <p:nvPicPr>
          <p:cNvPr id="10" name="Gráfico 9" descr="Distintivo 4 com preenchimento sólido">
            <a:extLst>
              <a:ext uri="{FF2B5EF4-FFF2-40B4-BE49-F238E27FC236}">
                <a16:creationId xmlns:a16="http://schemas.microsoft.com/office/drawing/2014/main" id="{413EC730-F316-8649-3210-47FE634D50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100000" y="3852000"/>
            <a:ext cx="576000" cy="576000"/>
          </a:xfrm>
          <a:prstGeom prst="rect">
            <a:avLst/>
          </a:prstGeom>
        </p:spPr>
      </p:pic>
      <p:pic>
        <p:nvPicPr>
          <p:cNvPr id="11" name="Gráfico 10" descr="Distintivo 5 com preenchimento sólido">
            <a:extLst>
              <a:ext uri="{FF2B5EF4-FFF2-40B4-BE49-F238E27FC236}">
                <a16:creationId xmlns:a16="http://schemas.microsoft.com/office/drawing/2014/main" id="{81602892-EEE0-B4D1-487E-1DC24D10AD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100000" y="4392000"/>
            <a:ext cx="576000" cy="576000"/>
          </a:xfrm>
          <a:prstGeom prst="rect">
            <a:avLst/>
          </a:prstGeom>
        </p:spPr>
      </p:pic>
      <p:pic>
        <p:nvPicPr>
          <p:cNvPr id="12" name="Gráfico 11" descr="Distintivo 6 com preenchimento sólido">
            <a:extLst>
              <a:ext uri="{FF2B5EF4-FFF2-40B4-BE49-F238E27FC236}">
                <a16:creationId xmlns:a16="http://schemas.microsoft.com/office/drawing/2014/main" id="{C1C95DF7-0D9A-511B-5BC9-B68434B00EC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100000" y="4932000"/>
            <a:ext cx="576000" cy="576000"/>
          </a:xfrm>
          <a:prstGeom prst="rect">
            <a:avLst/>
          </a:prstGeom>
        </p:spPr>
      </p:pic>
      <p:pic>
        <p:nvPicPr>
          <p:cNvPr id="13" name="Gráfico 12" descr="Distintivo 7 com preenchimento sólido">
            <a:extLst>
              <a:ext uri="{FF2B5EF4-FFF2-40B4-BE49-F238E27FC236}">
                <a16:creationId xmlns:a16="http://schemas.microsoft.com/office/drawing/2014/main" id="{682C6B37-2459-8374-FB4C-F26AA041C1A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098971" y="5472000"/>
            <a:ext cx="576000" cy="576000"/>
          </a:xfrm>
          <a:prstGeom prst="rect">
            <a:avLst/>
          </a:prstGeom>
        </p:spPr>
      </p:pic>
      <p:sp>
        <p:nvSpPr>
          <p:cNvPr id="25" name="Google Shape;169;g25cd6f1cbfd_0_7">
            <a:extLst>
              <a:ext uri="{FF2B5EF4-FFF2-40B4-BE49-F238E27FC236}">
                <a16:creationId xmlns:a16="http://schemas.microsoft.com/office/drawing/2014/main" id="{27AB1473-D1B9-82E8-FC2A-15A47D9C0C03}"/>
              </a:ext>
            </a:extLst>
          </p:cNvPr>
          <p:cNvSpPr txBox="1">
            <a:spLocks/>
          </p:cNvSpPr>
          <p:nvPr/>
        </p:nvSpPr>
        <p:spPr>
          <a:xfrm>
            <a:off x="4334936" y="2058081"/>
            <a:ext cx="1129694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indent="0"/>
            <a:r>
              <a:rPr lang="pt-PT" sz="1800" b="1" dirty="0" err="1">
                <a:solidFill>
                  <a:schemeClr val="tx1"/>
                </a:solidFill>
              </a:rPr>
              <a:t>Model</a:t>
            </a:r>
            <a:endParaRPr lang="pt-PT" sz="1800" b="1" dirty="0">
              <a:solidFill>
                <a:schemeClr val="tx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1BD32F3-0A56-2396-3B8A-879BF0958C5A}"/>
              </a:ext>
            </a:extLst>
          </p:cNvPr>
          <p:cNvSpPr/>
          <p:nvPr/>
        </p:nvSpPr>
        <p:spPr>
          <a:xfrm>
            <a:off x="1469574" y="2373087"/>
            <a:ext cx="256280" cy="4049484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56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-0.34726 -0.1935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70" y="-967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-4.16667E-6 0.0643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48148E-6 L -0.26081 -0.0321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47" y="-162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6435 L -4.16667E-6 0.1439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-0.34831 -0.178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22" y="-8935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14399 L -4.16667E-6 0.2180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-0.25768 0.2243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91" y="1120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21805 L -4.16667E-6 0.2902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081 -0.03218 L 1.33248E-16 2.22222E-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1" y="1759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29028 L -4.16667E-6 0.36805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11111E-6 L -0.2608 0.1252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57" y="5139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36806 L -4.16667E-6 0.4581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-0.30143 -0.02569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78" y="-1296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4581 L -4.16667E-6 0.54004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m Gráficos, clipart, símbolo, círculo&#10;&#10;Descrição gerada automaticamente">
            <a:extLst>
              <a:ext uri="{FF2B5EF4-FFF2-40B4-BE49-F238E27FC236}">
                <a16:creationId xmlns:a16="http://schemas.microsoft.com/office/drawing/2014/main" id="{5C0C5999-83A1-7048-28A3-382A85DC86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02" t="25397" r="29999" b="24921"/>
          <a:stretch/>
        </p:blipFill>
        <p:spPr>
          <a:xfrm rot="6313394" flipH="1">
            <a:off x="4311979" y="5677497"/>
            <a:ext cx="957943" cy="903121"/>
          </a:xfrm>
          <a:prstGeom prst="rect">
            <a:avLst/>
          </a:prstGeom>
        </p:spPr>
      </p:pic>
      <p:sp>
        <p:nvSpPr>
          <p:cNvPr id="7" name="Trapézio 6">
            <a:extLst>
              <a:ext uri="{FF2B5EF4-FFF2-40B4-BE49-F238E27FC236}">
                <a16:creationId xmlns:a16="http://schemas.microsoft.com/office/drawing/2014/main" id="{C7FA249B-9691-0AD9-B796-D35E30CFBC82}"/>
              </a:ext>
            </a:extLst>
          </p:cNvPr>
          <p:cNvSpPr/>
          <p:nvPr/>
        </p:nvSpPr>
        <p:spPr>
          <a:xfrm rot="10800000">
            <a:off x="3196079" y="3815696"/>
            <a:ext cx="3200400" cy="1926769"/>
          </a:xfrm>
          <a:prstGeom prst="trapezoid">
            <a:avLst>
              <a:gd name="adj" fmla="val 69575"/>
            </a:avLst>
          </a:prstGeom>
          <a:gradFill>
            <a:gsLst>
              <a:gs pos="0">
                <a:srgbClr val="FFF085">
                  <a:lumMod val="100000"/>
                </a:srgb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Imagem 3" descr="Uma imagem com Gráficos, clipart, símbolo, círculo&#10;&#10;Descrição gerada automaticamente">
            <a:extLst>
              <a:ext uri="{FF2B5EF4-FFF2-40B4-BE49-F238E27FC236}">
                <a16:creationId xmlns:a16="http://schemas.microsoft.com/office/drawing/2014/main" id="{9404E133-F05C-D0C2-DEEA-12A5266809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02" t="25397" r="29999" b="24921"/>
          <a:stretch/>
        </p:blipFill>
        <p:spPr>
          <a:xfrm rot="5625814" flipH="1">
            <a:off x="7677221" y="5683718"/>
            <a:ext cx="957943" cy="903121"/>
          </a:xfrm>
          <a:prstGeom prst="rect">
            <a:avLst/>
          </a:prstGeom>
        </p:spPr>
      </p:pic>
      <p:sp>
        <p:nvSpPr>
          <p:cNvPr id="5" name="Trapézio 4">
            <a:extLst>
              <a:ext uri="{FF2B5EF4-FFF2-40B4-BE49-F238E27FC236}">
                <a16:creationId xmlns:a16="http://schemas.microsoft.com/office/drawing/2014/main" id="{47FA6A04-5C31-D67A-9A46-429EDC7E0316}"/>
              </a:ext>
            </a:extLst>
          </p:cNvPr>
          <p:cNvSpPr/>
          <p:nvPr/>
        </p:nvSpPr>
        <p:spPr>
          <a:xfrm rot="10108386">
            <a:off x="6290733" y="3849908"/>
            <a:ext cx="3200400" cy="1926769"/>
          </a:xfrm>
          <a:prstGeom prst="trapezoid">
            <a:avLst>
              <a:gd name="adj" fmla="val 69575"/>
            </a:avLst>
          </a:prstGeom>
          <a:gradFill>
            <a:gsLst>
              <a:gs pos="0">
                <a:srgbClr val="FFF085">
                  <a:lumMod val="100000"/>
                </a:srgb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Imagem 2" descr="Uma imagem com Gráficos, clipart, símbolo, círculo&#10;&#10;Descrição gerada automaticamente">
            <a:extLst>
              <a:ext uri="{FF2B5EF4-FFF2-40B4-BE49-F238E27FC236}">
                <a16:creationId xmlns:a16="http://schemas.microsoft.com/office/drawing/2014/main" id="{027FA26B-F4E8-7EB1-871A-A5A8E91A31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02" t="25397" r="29999" b="24921"/>
          <a:stretch/>
        </p:blipFill>
        <p:spPr>
          <a:xfrm rot="16036386">
            <a:off x="898094" y="5666646"/>
            <a:ext cx="957943" cy="903121"/>
          </a:xfrm>
          <a:prstGeom prst="rect">
            <a:avLst/>
          </a:prstGeom>
        </p:spPr>
      </p:pic>
      <p:sp>
        <p:nvSpPr>
          <p:cNvPr id="12" name="Google Shape;176;g25cd6f1cbfd_0_27">
            <a:extLst>
              <a:ext uri="{FF2B5EF4-FFF2-40B4-BE49-F238E27FC236}">
                <a16:creationId xmlns:a16="http://schemas.microsoft.com/office/drawing/2014/main" id="{1A5A0128-5D91-6523-B0F3-A877BB3746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600" b="1" dirty="0" err="1">
                <a:solidFill>
                  <a:srgbClr val="226292"/>
                </a:solidFill>
              </a:rPr>
              <a:t>Selected</a:t>
            </a:r>
            <a:r>
              <a:rPr lang="pt-PT" sz="3600" b="1" dirty="0">
                <a:solidFill>
                  <a:srgbClr val="226292"/>
                </a:solidFill>
              </a:rPr>
              <a:t> </a:t>
            </a:r>
            <a:r>
              <a:rPr lang="pt-PT" sz="3600" b="1" dirty="0" err="1">
                <a:solidFill>
                  <a:srgbClr val="226292"/>
                </a:solidFill>
              </a:rPr>
              <a:t>players</a:t>
            </a:r>
            <a:endParaRPr sz="3600" b="1" dirty="0">
              <a:solidFill>
                <a:srgbClr val="226292"/>
              </a:solidFill>
            </a:endParaRPr>
          </a:p>
        </p:txBody>
      </p:sp>
      <p:pic>
        <p:nvPicPr>
          <p:cNvPr id="22" name="Imagem 21" descr="Uma imagem com texto, Cara humana, homem, captura de ecrã&#10;&#10;Descrição gerada automaticamente">
            <a:extLst>
              <a:ext uri="{FF2B5EF4-FFF2-40B4-BE49-F238E27FC236}">
                <a16:creationId xmlns:a16="http://schemas.microsoft.com/office/drawing/2014/main" id="{C96246FA-0894-D69A-77DE-9E2EACF6E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"/>
                    </a14:imgEffect>
                    <a14:imgEffect>
                      <a14:saturation sat="188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53519" y="1708376"/>
            <a:ext cx="2381250" cy="3571875"/>
          </a:xfrm>
          <a:prstGeom prst="rect">
            <a:avLst/>
          </a:prstGeom>
        </p:spPr>
      </p:pic>
      <p:pic>
        <p:nvPicPr>
          <p:cNvPr id="40" name="Imagem 39" descr="Uma imagem com texto, Cara humana, sorrir, captura de ecrã&#10;&#10;Descrição gerada automaticamente">
            <a:extLst>
              <a:ext uri="{FF2B5EF4-FFF2-40B4-BE49-F238E27FC236}">
                <a16:creationId xmlns:a16="http://schemas.microsoft.com/office/drawing/2014/main" id="{E26B488A-0702-D4EC-B091-E45D9235B2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46719" y="1705977"/>
            <a:ext cx="2381250" cy="3571875"/>
          </a:xfrm>
          <a:prstGeom prst="rect">
            <a:avLst/>
          </a:prstGeom>
        </p:spPr>
      </p:pic>
      <p:pic>
        <p:nvPicPr>
          <p:cNvPr id="41" name="Imagem 40" descr="Uma imagem com texto, Cara humana, sorrir, captura de ecrã&#10;&#10;Descrição gerada automaticamente">
            <a:extLst>
              <a:ext uri="{FF2B5EF4-FFF2-40B4-BE49-F238E27FC236}">
                <a16:creationId xmlns:a16="http://schemas.microsoft.com/office/drawing/2014/main" id="{A10C9881-61DB-A32B-FD75-DC14D593F9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6715" y="1716860"/>
            <a:ext cx="2381250" cy="3571875"/>
          </a:xfrm>
          <a:prstGeom prst="rect">
            <a:avLst/>
          </a:prstGeom>
        </p:spPr>
      </p:pic>
      <p:sp>
        <p:nvSpPr>
          <p:cNvPr id="45" name="Trapézio 44">
            <a:extLst>
              <a:ext uri="{FF2B5EF4-FFF2-40B4-BE49-F238E27FC236}">
                <a16:creationId xmlns:a16="http://schemas.microsoft.com/office/drawing/2014/main" id="{A8CAB1F2-54E8-499C-D08E-7BDE36224791}"/>
              </a:ext>
            </a:extLst>
          </p:cNvPr>
          <p:cNvSpPr/>
          <p:nvPr/>
        </p:nvSpPr>
        <p:spPr>
          <a:xfrm rot="11491614" flipH="1">
            <a:off x="50798" y="3832976"/>
            <a:ext cx="3200400" cy="1926769"/>
          </a:xfrm>
          <a:prstGeom prst="trapezoid">
            <a:avLst>
              <a:gd name="adj" fmla="val 69575"/>
            </a:avLst>
          </a:prstGeom>
          <a:gradFill>
            <a:gsLst>
              <a:gs pos="0">
                <a:srgbClr val="FFF085">
                  <a:lumMod val="100000"/>
                </a:srgb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7" name="Imagem 46" descr="Uma imagem com texto, Cara humana, homem, sinalizar&#10;&#10;Descrição gerada automaticamente">
            <a:extLst>
              <a:ext uri="{FF2B5EF4-FFF2-40B4-BE49-F238E27FC236}">
                <a16:creationId xmlns:a16="http://schemas.microsoft.com/office/drawing/2014/main" id="{E9E4BA77-8573-2BB4-C724-8FB5CD1621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9576" y="1714463"/>
            <a:ext cx="2381250" cy="3571875"/>
          </a:xfrm>
          <a:prstGeom prst="rect">
            <a:avLst/>
          </a:prstGeom>
        </p:spPr>
      </p:pic>
      <p:pic>
        <p:nvPicPr>
          <p:cNvPr id="48" name="Imagem 47" descr="Uma imagem com texto, Cara humana, homem, sinalizar&#10;&#10;Descrição gerada automaticamente">
            <a:extLst>
              <a:ext uri="{FF2B5EF4-FFF2-40B4-BE49-F238E27FC236}">
                <a16:creationId xmlns:a16="http://schemas.microsoft.com/office/drawing/2014/main" id="{A518E8BA-5D0B-F22E-9525-AFBCB3E2372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9576" y="1725347"/>
            <a:ext cx="2381250" cy="3571875"/>
          </a:xfrm>
          <a:prstGeom prst="rect">
            <a:avLst/>
          </a:prstGeom>
        </p:spPr>
      </p:pic>
      <p:pic>
        <p:nvPicPr>
          <p:cNvPr id="8" name="Imagem 7" descr="Uma imagem com texto, Cara humana, homem, captura de ecrã&#10;&#10;Descrição gerada automaticamente">
            <a:extLst>
              <a:ext uri="{FF2B5EF4-FFF2-40B4-BE49-F238E27FC236}">
                <a16:creationId xmlns:a16="http://schemas.microsoft.com/office/drawing/2014/main" id="{C197BD15-FDF0-4517-8304-08437130681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53517" y="1719263"/>
            <a:ext cx="23812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8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C0257E9-D3C5-2B6D-6036-33B7CD5560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85"/>
          <a:stretch/>
        </p:blipFill>
        <p:spPr bwMode="auto">
          <a:xfrm>
            <a:off x="-1" y="0"/>
            <a:ext cx="12192001" cy="6857999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9" name="Google Shape;143;p1">
            <a:extLst>
              <a:ext uri="{FF2B5EF4-FFF2-40B4-BE49-F238E27FC236}">
                <a16:creationId xmlns:a16="http://schemas.microsoft.com/office/drawing/2014/main" id="{2D829BD9-492F-FF9A-0F39-6B675C0934EE}"/>
              </a:ext>
            </a:extLst>
          </p:cNvPr>
          <p:cNvSpPr txBox="1">
            <a:spLocks/>
          </p:cNvSpPr>
          <p:nvPr/>
        </p:nvSpPr>
        <p:spPr>
          <a:xfrm>
            <a:off x="1104295" y="2752877"/>
            <a:ext cx="9759647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8000" b="1" dirty="0">
                <a:solidFill>
                  <a:schemeClr val="bg1"/>
                </a:solidFill>
              </a:rPr>
              <a:t>WINDOW CLOSED</a:t>
            </a:r>
          </a:p>
        </p:txBody>
      </p:sp>
    </p:spTree>
    <p:extLst>
      <p:ext uri="{BB962C8B-B14F-4D97-AF65-F5344CB8AC3E}">
        <p14:creationId xmlns:p14="http://schemas.microsoft.com/office/powerpoint/2010/main" val="40584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269561887_0_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 err="1">
                <a:solidFill>
                  <a:srgbClr val="226292"/>
                </a:solidFill>
              </a:rPr>
              <a:t>Football</a:t>
            </a:r>
            <a:r>
              <a:rPr lang="pt-PT" b="1" dirty="0">
                <a:solidFill>
                  <a:srgbClr val="226292"/>
                </a:solidFill>
              </a:rPr>
              <a:t> </a:t>
            </a:r>
            <a:r>
              <a:rPr lang="pt-PT" b="1" dirty="0" err="1">
                <a:solidFill>
                  <a:srgbClr val="226292"/>
                </a:solidFill>
              </a:rPr>
              <a:t>and</a:t>
            </a:r>
            <a:r>
              <a:rPr lang="pt-PT" b="1" dirty="0">
                <a:solidFill>
                  <a:srgbClr val="226292"/>
                </a:solidFill>
              </a:rPr>
              <a:t> Data</a:t>
            </a:r>
            <a:endParaRPr b="1" dirty="0">
              <a:solidFill>
                <a:srgbClr val="226292"/>
              </a:solidFill>
            </a:endParaRPr>
          </a:p>
        </p:txBody>
      </p:sp>
      <p:sp>
        <p:nvSpPr>
          <p:cNvPr id="150" name="Google Shape;150;g29269561887_0_5"/>
          <p:cNvSpPr txBox="1">
            <a:spLocks noGrp="1"/>
          </p:cNvSpPr>
          <p:nvPr>
            <p:ph type="body" idx="1"/>
          </p:nvPr>
        </p:nvSpPr>
        <p:spPr>
          <a:xfrm>
            <a:off x="677325" y="1303025"/>
            <a:ext cx="8596800" cy="5143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9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pt-PT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95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pt-PT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9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Predict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3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best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players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9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pt-PT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9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9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analyse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large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amount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of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data,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required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expertise in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interpreting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visualising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9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pt-PT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9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9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trust me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it’s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easy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one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same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 set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modelled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two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different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ways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can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give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almost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polar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opposite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results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meaning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that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interpreted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key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factor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used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views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helps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give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players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9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pt-PT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9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9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key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question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FC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Ironhack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club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need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answer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matters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for </a:t>
            </a:r>
            <a:r>
              <a:rPr lang="pt-PT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</a:t>
            </a:r>
            <a:r>
              <a:rPr lang="pt-PT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?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Font typeface="Arial" panose="020B0604020202020204" pitchFamily="34" charset="0"/>
              <a:buChar char="•"/>
            </a:pPr>
            <a:endParaRPr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269561887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 err="1">
                <a:solidFill>
                  <a:srgbClr val="226292"/>
                </a:solidFill>
              </a:rPr>
              <a:t>Selecting</a:t>
            </a:r>
            <a:r>
              <a:rPr lang="pt-PT" b="1" dirty="0">
                <a:solidFill>
                  <a:srgbClr val="226292"/>
                </a:solidFill>
              </a:rPr>
              <a:t> </a:t>
            </a:r>
            <a:r>
              <a:rPr lang="pt-PT" b="1" dirty="0" err="1">
                <a:solidFill>
                  <a:srgbClr val="226292"/>
                </a:solidFill>
              </a:rPr>
              <a:t>the</a:t>
            </a:r>
            <a:r>
              <a:rPr lang="pt-PT" b="1" dirty="0">
                <a:solidFill>
                  <a:srgbClr val="226292"/>
                </a:solidFill>
              </a:rPr>
              <a:t> DATA, </a:t>
            </a:r>
            <a:r>
              <a:rPr lang="pt-PT" b="1" dirty="0" err="1">
                <a:solidFill>
                  <a:srgbClr val="226292"/>
                </a:solidFill>
              </a:rPr>
              <a:t>What</a:t>
            </a:r>
            <a:r>
              <a:rPr lang="pt-PT" b="1" dirty="0">
                <a:solidFill>
                  <a:srgbClr val="226292"/>
                </a:solidFill>
              </a:rPr>
              <a:t> </a:t>
            </a:r>
            <a:r>
              <a:rPr lang="pt-PT" b="1" dirty="0" err="1">
                <a:solidFill>
                  <a:srgbClr val="226292"/>
                </a:solidFill>
              </a:rPr>
              <a:t>Matters</a:t>
            </a:r>
            <a:endParaRPr b="1" dirty="0">
              <a:solidFill>
                <a:srgbClr val="226292"/>
              </a:solidFill>
            </a:endParaRPr>
          </a:p>
        </p:txBody>
      </p:sp>
      <p:sp>
        <p:nvSpPr>
          <p:cNvPr id="156" name="Google Shape;156;g29269561887_0_0"/>
          <p:cNvSpPr txBox="1">
            <a:spLocks noGrp="1"/>
          </p:cNvSpPr>
          <p:nvPr>
            <p:ph type="body" idx="1"/>
          </p:nvPr>
        </p:nvSpPr>
        <p:spPr>
          <a:xfrm>
            <a:off x="677334" y="1834018"/>
            <a:ext cx="8596668" cy="388077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analyse</a:t>
            </a:r>
            <a:r>
              <a:rPr lang="pt-PT" dirty="0"/>
              <a:t> Data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players</a:t>
            </a:r>
            <a:r>
              <a:rPr lang="pt-PT" dirty="0"/>
              <a:t> </a:t>
            </a:r>
            <a:r>
              <a:rPr lang="pt-PT" dirty="0" err="1"/>
              <a:t>harmonised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informations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suppressed</a:t>
            </a:r>
            <a:r>
              <a:rPr lang="pt-PT" dirty="0"/>
              <a:t> </a:t>
            </a:r>
            <a:r>
              <a:rPr lang="pt-PT" dirty="0" err="1"/>
              <a:t>informations</a:t>
            </a:r>
            <a:r>
              <a:rPr lang="pt-PT" dirty="0"/>
              <a:t> </a:t>
            </a:r>
            <a:r>
              <a:rPr lang="pt-PT" dirty="0" err="1"/>
              <a:t>poorly</a:t>
            </a:r>
            <a:r>
              <a:rPr lang="pt-PT" dirty="0"/>
              <a:t> </a:t>
            </a:r>
            <a:r>
              <a:rPr lang="pt-PT" dirty="0" err="1"/>
              <a:t>related</a:t>
            </a:r>
            <a:r>
              <a:rPr lang="pt-PT" dirty="0"/>
              <a:t> to </a:t>
            </a:r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main</a:t>
            </a:r>
            <a:r>
              <a:rPr lang="pt-PT" dirty="0"/>
              <a:t> </a:t>
            </a:r>
            <a:r>
              <a:rPr lang="pt-PT" dirty="0" err="1"/>
              <a:t>value</a:t>
            </a:r>
            <a:r>
              <a:rPr lang="pt-PT" dirty="0"/>
              <a:t> (</a:t>
            </a:r>
            <a:r>
              <a:rPr lang="pt-PT" dirty="0" err="1"/>
              <a:t>Overall</a:t>
            </a:r>
            <a:r>
              <a:rPr lang="pt-PT" dirty="0"/>
              <a:t>, </a:t>
            </a:r>
            <a:r>
              <a:rPr lang="pt-PT" dirty="0" err="1"/>
              <a:t>Ability</a:t>
            </a:r>
            <a:r>
              <a:rPr lang="pt-PT" dirty="0"/>
              <a:t>)</a:t>
            </a:r>
            <a:endParaRPr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pt-PT" dirty="0"/>
              <a:t>To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able</a:t>
            </a:r>
            <a:r>
              <a:rPr lang="pt-PT" dirty="0"/>
              <a:t> to do </a:t>
            </a:r>
            <a:r>
              <a:rPr lang="pt-PT" dirty="0" err="1"/>
              <a:t>so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calculate</a:t>
            </a:r>
            <a:r>
              <a:rPr lang="pt-PT" dirty="0"/>
              <a:t> for </a:t>
            </a:r>
            <a:r>
              <a:rPr lang="pt-PT" dirty="0" err="1"/>
              <a:t>each</a:t>
            </a:r>
            <a:r>
              <a:rPr lang="pt-PT" dirty="0"/>
              <a:t> Data set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coefficient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correlation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Overall</a:t>
            </a:r>
            <a:r>
              <a:rPr lang="pt-PT" dirty="0"/>
              <a:t> </a:t>
            </a:r>
            <a:r>
              <a:rPr lang="pt-PT" dirty="0" err="1"/>
              <a:t>Ability</a:t>
            </a:r>
            <a:r>
              <a:rPr lang="pt-PT" dirty="0"/>
              <a:t>.</a:t>
            </a:r>
            <a:endParaRPr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pt-PT" dirty="0" err="1"/>
              <a:t>We</a:t>
            </a:r>
            <a:r>
              <a:rPr lang="pt-PT" dirty="0"/>
              <a:t> use </a:t>
            </a:r>
            <a:r>
              <a:rPr lang="pt-PT" dirty="0" err="1"/>
              <a:t>two</a:t>
            </a:r>
            <a:r>
              <a:rPr lang="pt-PT" dirty="0"/>
              <a:t> </a:t>
            </a:r>
            <a:r>
              <a:rPr lang="pt-PT" dirty="0" err="1"/>
              <a:t>graph</a:t>
            </a:r>
            <a:r>
              <a:rPr lang="pt-PT" dirty="0"/>
              <a:t> to </a:t>
            </a:r>
            <a:r>
              <a:rPr lang="pt-PT" dirty="0" err="1"/>
              <a:t>illustrate</a:t>
            </a:r>
            <a:r>
              <a:rPr lang="pt-PT" dirty="0"/>
              <a:t> </a:t>
            </a:r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idea</a:t>
            </a:r>
            <a:r>
              <a:rPr lang="pt-PT" dirty="0"/>
              <a:t> :</a:t>
            </a:r>
          </a:p>
          <a:p>
            <a:pPr marL="0" indent="0">
              <a:buSzPct val="100000"/>
              <a:buNone/>
            </a:pPr>
            <a:r>
              <a:rPr lang="pt-PT" dirty="0"/>
              <a:t>    </a:t>
            </a:r>
            <a:r>
              <a:rPr lang="pt-PT" dirty="0" err="1"/>
              <a:t>one</a:t>
            </a:r>
            <a:r>
              <a:rPr lang="pt-PT" dirty="0"/>
              <a:t> for a data set </a:t>
            </a:r>
            <a:r>
              <a:rPr lang="pt-PT" dirty="0" err="1"/>
              <a:t>highly</a:t>
            </a:r>
            <a:r>
              <a:rPr lang="pt-PT" dirty="0"/>
              <a:t> </a:t>
            </a:r>
            <a:r>
              <a:rPr lang="pt-PT" dirty="0" err="1"/>
              <a:t>related</a:t>
            </a:r>
            <a:r>
              <a:rPr lang="pt-PT" dirty="0"/>
              <a:t> to </a:t>
            </a:r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main</a:t>
            </a:r>
            <a:r>
              <a:rPr lang="pt-PT" dirty="0"/>
              <a:t> </a:t>
            </a:r>
            <a:r>
              <a:rPr lang="pt-PT" dirty="0" err="1"/>
              <a:t>value</a:t>
            </a:r>
            <a:endParaRPr lang="pt-PT" dirty="0"/>
          </a:p>
          <a:p>
            <a:pPr marL="0" indent="0">
              <a:buSzPct val="100000"/>
              <a:buNone/>
            </a:pPr>
            <a:r>
              <a:rPr lang="pt-PT" dirty="0"/>
              <a:t>    </a:t>
            </a:r>
            <a:r>
              <a:rPr lang="pt-PT" dirty="0" err="1"/>
              <a:t>second</a:t>
            </a:r>
            <a:r>
              <a:rPr lang="pt-PT" dirty="0"/>
              <a:t> to show a data set </a:t>
            </a:r>
            <a:r>
              <a:rPr lang="pt-PT" dirty="0" err="1"/>
              <a:t>with</a:t>
            </a:r>
            <a:r>
              <a:rPr lang="pt-PT" dirty="0"/>
              <a:t> a </a:t>
            </a:r>
            <a:r>
              <a:rPr lang="pt-PT" dirty="0" err="1"/>
              <a:t>relation</a:t>
            </a:r>
            <a:r>
              <a:rPr lang="pt-PT" dirty="0"/>
              <a:t> </a:t>
            </a:r>
            <a:r>
              <a:rPr lang="pt-PT" dirty="0" err="1"/>
              <a:t>almost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impacting</a:t>
            </a:r>
            <a:r>
              <a:rPr lang="pt-PT" dirty="0"/>
              <a:t> </a:t>
            </a:r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main</a:t>
            </a:r>
            <a:r>
              <a:rPr lang="pt-PT" dirty="0"/>
              <a:t> </a:t>
            </a:r>
            <a:r>
              <a:rPr lang="pt-PT" dirty="0" err="1"/>
              <a:t>value</a:t>
            </a:r>
            <a:r>
              <a:rPr lang="pt-PT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6C008381-7CF7-D9E0-E0A2-926F681EC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14" t="37731" r="15446" b="12353"/>
          <a:stretch/>
        </p:blipFill>
        <p:spPr>
          <a:xfrm>
            <a:off x="381000" y="1719942"/>
            <a:ext cx="8991599" cy="3734973"/>
          </a:xfrm>
          <a:prstGeom prst="rect">
            <a:avLst/>
          </a:prstGeom>
        </p:spPr>
      </p:pic>
      <p:sp>
        <p:nvSpPr>
          <p:cNvPr id="20" name="Google Shape;155;g29269561887_0_0">
            <a:extLst>
              <a:ext uri="{FF2B5EF4-FFF2-40B4-BE49-F238E27FC236}">
                <a16:creationId xmlns:a16="http://schemas.microsoft.com/office/drawing/2014/main" id="{F0FCD8C6-9C28-2895-932A-E942814D1809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rgbClr val="226292"/>
                </a:solidFill>
              </a:rPr>
              <a:t>High correlation</a:t>
            </a:r>
          </a:p>
        </p:txBody>
      </p:sp>
      <p:sp>
        <p:nvSpPr>
          <p:cNvPr id="21" name="Google Shape;169;g25cd6f1cbfd_0_7">
            <a:extLst>
              <a:ext uri="{FF2B5EF4-FFF2-40B4-BE49-F238E27FC236}">
                <a16:creationId xmlns:a16="http://schemas.microsoft.com/office/drawing/2014/main" id="{4EED2C01-B06E-C335-5793-4644B49F9747}"/>
              </a:ext>
            </a:extLst>
          </p:cNvPr>
          <p:cNvSpPr txBox="1">
            <a:spLocks/>
          </p:cNvSpPr>
          <p:nvPr/>
        </p:nvSpPr>
        <p:spPr>
          <a:xfrm>
            <a:off x="1123648" y="5726566"/>
            <a:ext cx="85968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indent="0"/>
            <a:r>
              <a:rPr lang="pt-PT" sz="1800" b="1" dirty="0">
                <a:solidFill>
                  <a:srgbClr val="2E83C3"/>
                </a:solidFill>
              </a:rPr>
              <a:t>“</a:t>
            </a:r>
            <a:r>
              <a:rPr lang="pt-PT" sz="1800" b="1" dirty="0" err="1">
                <a:solidFill>
                  <a:srgbClr val="2E83C3"/>
                </a:solidFill>
              </a:rPr>
              <a:t>Reactions</a:t>
            </a:r>
            <a:r>
              <a:rPr lang="pt-PT" sz="1800" b="1" dirty="0">
                <a:solidFill>
                  <a:srgbClr val="2E83C3"/>
                </a:solidFill>
              </a:rPr>
              <a:t>” </a:t>
            </a:r>
            <a:r>
              <a:rPr lang="pt-PT" sz="1800" b="1" dirty="0" err="1">
                <a:solidFill>
                  <a:srgbClr val="2E83C3"/>
                </a:solidFill>
              </a:rPr>
              <a:t>strongly</a:t>
            </a:r>
            <a:r>
              <a:rPr lang="pt-PT" sz="1800" b="1" dirty="0">
                <a:solidFill>
                  <a:srgbClr val="2E83C3"/>
                </a:solidFill>
              </a:rPr>
              <a:t> </a:t>
            </a:r>
            <a:r>
              <a:rPr lang="pt-PT" sz="1800" b="1" dirty="0" err="1">
                <a:solidFill>
                  <a:srgbClr val="2E83C3"/>
                </a:solidFill>
              </a:rPr>
              <a:t>impacting</a:t>
            </a:r>
            <a:r>
              <a:rPr lang="pt-PT" sz="1800" b="1" dirty="0">
                <a:solidFill>
                  <a:srgbClr val="2E83C3"/>
                </a:solidFill>
              </a:rPr>
              <a:t> “</a:t>
            </a:r>
            <a:r>
              <a:rPr lang="pt-PT" sz="1800" b="1" dirty="0" err="1">
                <a:solidFill>
                  <a:srgbClr val="2E83C3"/>
                </a:solidFill>
              </a:rPr>
              <a:t>Overall</a:t>
            </a:r>
            <a:r>
              <a:rPr lang="pt-PT" sz="1800" b="1" dirty="0">
                <a:solidFill>
                  <a:srgbClr val="2E83C3"/>
                </a:solidFill>
              </a:rPr>
              <a:t> </a:t>
            </a:r>
            <a:r>
              <a:rPr lang="pt-PT" sz="1800" b="1" dirty="0" err="1">
                <a:solidFill>
                  <a:srgbClr val="2E83C3"/>
                </a:solidFill>
              </a:rPr>
              <a:t>ability</a:t>
            </a:r>
            <a:r>
              <a:rPr lang="pt-PT" sz="1800" b="1" dirty="0">
                <a:solidFill>
                  <a:srgbClr val="2E83C3"/>
                </a:solidFill>
              </a:rPr>
              <a:t>” (</a:t>
            </a:r>
            <a:r>
              <a:rPr lang="pt-PT" sz="1800" b="1" dirty="0" err="1">
                <a:solidFill>
                  <a:srgbClr val="2E83C3"/>
                </a:solidFill>
              </a:rPr>
              <a:t>corr</a:t>
            </a:r>
            <a:r>
              <a:rPr lang="pt-PT" sz="1800" b="1" dirty="0">
                <a:solidFill>
                  <a:srgbClr val="2E83C3"/>
                </a:solidFill>
              </a:rPr>
              <a:t> = 0.874)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cd6f1cbfd_0_7"/>
          <p:cNvSpPr txBox="1"/>
          <p:nvPr/>
        </p:nvSpPr>
        <p:spPr>
          <a:xfrm>
            <a:off x="918200" y="121925"/>
            <a:ext cx="856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6E6A48B-3683-5E2E-2A32-0615B0F94B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68" t="37731" r="15714" b="12689"/>
          <a:stretch/>
        </p:blipFill>
        <p:spPr>
          <a:xfrm>
            <a:off x="261257" y="1698171"/>
            <a:ext cx="9013372" cy="3708432"/>
          </a:xfrm>
          <a:prstGeom prst="rect">
            <a:avLst/>
          </a:prstGeom>
        </p:spPr>
      </p:pic>
      <p:sp>
        <p:nvSpPr>
          <p:cNvPr id="16" name="Google Shape;155;g29269561887_0_0">
            <a:extLst>
              <a:ext uri="{FF2B5EF4-FFF2-40B4-BE49-F238E27FC236}">
                <a16:creationId xmlns:a16="http://schemas.microsoft.com/office/drawing/2014/main" id="{66E6324B-43A7-4BCF-CDA5-6EAAFBDB1A1B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rgbClr val="226292"/>
                </a:solidFill>
              </a:rPr>
              <a:t>Low correlation</a:t>
            </a:r>
          </a:p>
        </p:txBody>
      </p:sp>
      <p:sp>
        <p:nvSpPr>
          <p:cNvPr id="19" name="Google Shape;169;g25cd6f1cbfd_0_7">
            <a:extLst>
              <a:ext uri="{FF2B5EF4-FFF2-40B4-BE49-F238E27FC236}">
                <a16:creationId xmlns:a16="http://schemas.microsoft.com/office/drawing/2014/main" id="{5C3145F3-3783-1351-F370-3E340C29587A}"/>
              </a:ext>
            </a:extLst>
          </p:cNvPr>
          <p:cNvSpPr txBox="1">
            <a:spLocks/>
          </p:cNvSpPr>
          <p:nvPr/>
        </p:nvSpPr>
        <p:spPr>
          <a:xfrm>
            <a:off x="1123648" y="5726566"/>
            <a:ext cx="85968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indent="0"/>
            <a:r>
              <a:rPr lang="pt-PT" sz="1800" b="1" dirty="0">
                <a:solidFill>
                  <a:srgbClr val="2E83C3"/>
                </a:solidFill>
              </a:rPr>
              <a:t>“</a:t>
            </a:r>
            <a:r>
              <a:rPr lang="pt-PT" sz="1800" b="1" dirty="0" err="1">
                <a:solidFill>
                  <a:srgbClr val="2E83C3"/>
                </a:solidFill>
              </a:rPr>
              <a:t>Height</a:t>
            </a:r>
            <a:r>
              <a:rPr lang="pt-PT" sz="1800" b="1" dirty="0">
                <a:solidFill>
                  <a:srgbClr val="2E83C3"/>
                </a:solidFill>
              </a:rPr>
              <a:t>” </a:t>
            </a:r>
            <a:r>
              <a:rPr lang="pt-PT" sz="1800" b="1" dirty="0" err="1">
                <a:solidFill>
                  <a:srgbClr val="2E83C3"/>
                </a:solidFill>
              </a:rPr>
              <a:t>not</a:t>
            </a:r>
            <a:r>
              <a:rPr lang="pt-PT" sz="1800" b="1" dirty="0">
                <a:solidFill>
                  <a:srgbClr val="2E83C3"/>
                </a:solidFill>
              </a:rPr>
              <a:t> </a:t>
            </a:r>
            <a:r>
              <a:rPr lang="pt-PT" sz="1800" b="1" dirty="0" err="1">
                <a:solidFill>
                  <a:srgbClr val="2E83C3"/>
                </a:solidFill>
              </a:rPr>
              <a:t>impacting</a:t>
            </a:r>
            <a:r>
              <a:rPr lang="pt-PT" sz="1800" b="1" dirty="0">
                <a:solidFill>
                  <a:srgbClr val="2E83C3"/>
                </a:solidFill>
              </a:rPr>
              <a:t> “</a:t>
            </a:r>
            <a:r>
              <a:rPr lang="pt-PT" sz="1800" b="1" dirty="0" err="1">
                <a:solidFill>
                  <a:srgbClr val="2E83C3"/>
                </a:solidFill>
              </a:rPr>
              <a:t>Overall</a:t>
            </a:r>
            <a:r>
              <a:rPr lang="pt-PT" sz="1800" b="1" dirty="0">
                <a:solidFill>
                  <a:srgbClr val="2E83C3"/>
                </a:solidFill>
              </a:rPr>
              <a:t> </a:t>
            </a:r>
            <a:r>
              <a:rPr lang="pt-PT" sz="1800" b="1" dirty="0" err="1">
                <a:solidFill>
                  <a:srgbClr val="2E83C3"/>
                </a:solidFill>
              </a:rPr>
              <a:t>ability</a:t>
            </a:r>
            <a:r>
              <a:rPr lang="pt-PT" sz="1800" b="1" dirty="0">
                <a:solidFill>
                  <a:srgbClr val="2E83C3"/>
                </a:solidFill>
              </a:rPr>
              <a:t>” (</a:t>
            </a:r>
            <a:r>
              <a:rPr lang="pt-PT" sz="1800" b="1" dirty="0" err="1">
                <a:solidFill>
                  <a:srgbClr val="2E83C3"/>
                </a:solidFill>
              </a:rPr>
              <a:t>corr</a:t>
            </a:r>
            <a:r>
              <a:rPr lang="pt-PT" sz="1800" b="1" dirty="0">
                <a:solidFill>
                  <a:srgbClr val="2E83C3"/>
                </a:solidFill>
              </a:rPr>
              <a:t> = 0.026)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cd6f1cbfd_0_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 err="1">
                <a:solidFill>
                  <a:srgbClr val="226292"/>
                </a:solidFill>
              </a:rPr>
              <a:t>Why</a:t>
            </a:r>
            <a:r>
              <a:rPr lang="pt-PT" b="1" dirty="0">
                <a:solidFill>
                  <a:srgbClr val="226292"/>
                </a:solidFill>
              </a:rPr>
              <a:t> </a:t>
            </a:r>
            <a:r>
              <a:rPr lang="pt-PT" b="1" dirty="0" err="1">
                <a:solidFill>
                  <a:srgbClr val="226292"/>
                </a:solidFill>
              </a:rPr>
              <a:t>we</a:t>
            </a:r>
            <a:r>
              <a:rPr lang="pt-PT" b="1" dirty="0">
                <a:solidFill>
                  <a:srgbClr val="226292"/>
                </a:solidFill>
              </a:rPr>
              <a:t> </a:t>
            </a:r>
            <a:r>
              <a:rPr lang="pt-PT" b="1" dirty="0" err="1">
                <a:solidFill>
                  <a:srgbClr val="226292"/>
                </a:solidFill>
              </a:rPr>
              <a:t>drop</a:t>
            </a:r>
            <a:r>
              <a:rPr lang="pt-PT" b="1" dirty="0">
                <a:solidFill>
                  <a:srgbClr val="226292"/>
                </a:solidFill>
              </a:rPr>
              <a:t> </a:t>
            </a:r>
            <a:r>
              <a:rPr lang="pt-PT" b="1" dirty="0" err="1">
                <a:solidFill>
                  <a:srgbClr val="226292"/>
                </a:solidFill>
              </a:rPr>
              <a:t>these</a:t>
            </a:r>
            <a:r>
              <a:rPr lang="pt-PT" b="1" dirty="0">
                <a:solidFill>
                  <a:srgbClr val="226292"/>
                </a:solidFill>
              </a:rPr>
              <a:t> Data</a:t>
            </a:r>
            <a:endParaRPr b="1" dirty="0">
              <a:solidFill>
                <a:srgbClr val="226292"/>
              </a:solidFill>
            </a:endParaRPr>
          </a:p>
        </p:txBody>
      </p:sp>
      <p:sp>
        <p:nvSpPr>
          <p:cNvPr id="177" name="Google Shape;177;g25cd6f1cbfd_0_27"/>
          <p:cNvSpPr txBox="1">
            <a:spLocks noGrp="1"/>
          </p:cNvSpPr>
          <p:nvPr>
            <p:ph type="body" idx="1"/>
          </p:nvPr>
        </p:nvSpPr>
        <p:spPr>
          <a:xfrm>
            <a:off x="633791" y="1072017"/>
            <a:ext cx="9468152" cy="489335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040C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pt-PT" dirty="0">
              <a:solidFill>
                <a:srgbClr val="040C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lnSpc>
                <a:spcPct val="9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pt-PT" dirty="0" err="1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pt-PT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dirty="0" err="1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pt-PT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dirty="0" err="1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r>
              <a:rPr lang="pt-PT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dirty="0" err="1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lang="pt-PT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dirty="0" err="1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could</a:t>
            </a:r>
            <a:r>
              <a:rPr lang="pt-PT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dirty="0" err="1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see</a:t>
            </a:r>
            <a:r>
              <a:rPr lang="pt-PT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dirty="0" err="1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lang="pt-PT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dirty="0" err="1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pt-PT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dirty="0" err="1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line</a:t>
            </a:r>
            <a:r>
              <a:rPr lang="pt-PT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dirty="0" err="1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between</a:t>
            </a:r>
            <a:r>
              <a:rPr lang="pt-PT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data </a:t>
            </a:r>
            <a:r>
              <a:rPr lang="pt-PT" dirty="0" err="1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pt-PT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dirty="0" err="1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pt-PT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dirty="0" err="1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almost</a:t>
            </a:r>
            <a:r>
              <a:rPr lang="pt-PT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flat, </a:t>
            </a:r>
            <a:r>
              <a:rPr lang="pt-PT" dirty="0" err="1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meaning</a:t>
            </a:r>
            <a:r>
              <a:rPr lang="pt-PT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dirty="0" err="1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lang="pt-PT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dirty="0" err="1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pt-PT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dirty="0" err="1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impact</a:t>
            </a:r>
            <a:r>
              <a:rPr lang="pt-PT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dirty="0" err="1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pt-PT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dirty="0" err="1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our</a:t>
            </a:r>
            <a:r>
              <a:rPr lang="pt-PT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dirty="0" err="1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Overall</a:t>
            </a:r>
            <a:r>
              <a:rPr lang="pt-PT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dirty="0" err="1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Ability</a:t>
            </a:r>
            <a:r>
              <a:rPr lang="pt-PT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dirty="0" err="1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pt-PT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pt-PT" dirty="0" err="1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really</a:t>
            </a:r>
            <a:r>
              <a:rPr lang="pt-PT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dirty="0" err="1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small</a:t>
            </a:r>
            <a:r>
              <a:rPr lang="pt-PT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dirty="0" err="1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percentage</a:t>
            </a:r>
            <a:r>
              <a:rPr lang="pt-PT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pt-PT" dirty="0" err="1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lang="pt-PT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dirty="0" err="1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lang="pt-PT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marL="285750" indent="-285750">
              <a:lnSpc>
                <a:spcPct val="90000"/>
              </a:lnSpc>
              <a:buSzPct val="100000"/>
              <a:buFont typeface="Arial" panose="020B0604020202020204" pitchFamily="34" charset="0"/>
              <a:buChar char="•"/>
            </a:pPr>
            <a:endParaRPr dirty="0">
              <a:solidFill>
                <a:srgbClr val="040C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lnSpc>
                <a:spcPct val="9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As a </a:t>
            </a:r>
            <a:r>
              <a:rPr lang="pt-PT" dirty="0" err="1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player</a:t>
            </a:r>
            <a:r>
              <a:rPr lang="pt-PT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can </a:t>
            </a:r>
            <a:r>
              <a:rPr lang="pt-PT" dirty="0" err="1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pt-PT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dirty="0" err="1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pt-PT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dirty="0" err="1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small</a:t>
            </a:r>
            <a:r>
              <a:rPr lang="pt-PT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dirty="0" err="1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pt-PT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dirty="0" err="1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tall</a:t>
            </a:r>
            <a:r>
              <a:rPr lang="pt-PT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dirty="0" err="1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both</a:t>
            </a:r>
            <a:r>
              <a:rPr lang="pt-PT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can </a:t>
            </a:r>
            <a:r>
              <a:rPr lang="pt-PT" dirty="0" err="1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pt-PT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dirty="0" err="1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advantageous</a:t>
            </a:r>
            <a:r>
              <a:rPr lang="pt-PT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dirty="0" err="1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pt-PT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dirty="0" err="1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pt-PT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dirty="0" err="1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field</a:t>
            </a:r>
            <a:r>
              <a:rPr lang="pt-PT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dirty="0" err="1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depending</a:t>
            </a:r>
            <a:r>
              <a:rPr lang="pt-PT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dirty="0" err="1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pt-PT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dirty="0" err="1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pt-PT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dirty="0" err="1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pt-PT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dirty="0" err="1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pt-PT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dirty="0" err="1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pt-PT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dirty="0" err="1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player</a:t>
            </a:r>
            <a:r>
              <a:rPr lang="pt-PT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285750" indent="-285750">
              <a:lnSpc>
                <a:spcPct val="90000"/>
              </a:lnSpc>
              <a:buSzPct val="100000"/>
              <a:buFont typeface="Arial" panose="020B0604020202020204" pitchFamily="34" charset="0"/>
              <a:buChar char="•"/>
            </a:pPr>
            <a:endParaRPr dirty="0">
              <a:solidFill>
                <a:srgbClr val="040C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lnSpc>
                <a:spcPct val="9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PT" dirty="0" err="1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pt-PT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</a:p>
        </p:txBody>
      </p:sp>
      <p:sp>
        <p:nvSpPr>
          <p:cNvPr id="2" name="Google Shape;177;g25cd6f1cbfd_0_27">
            <a:extLst>
              <a:ext uri="{FF2B5EF4-FFF2-40B4-BE49-F238E27FC236}">
                <a16:creationId xmlns:a16="http://schemas.microsoft.com/office/drawing/2014/main" id="{1A64BCD2-7354-4485-BEA5-C72743ABA9EB}"/>
              </a:ext>
            </a:extLst>
          </p:cNvPr>
          <p:cNvSpPr txBox="1">
            <a:spLocks/>
          </p:cNvSpPr>
          <p:nvPr/>
        </p:nvSpPr>
        <p:spPr>
          <a:xfrm>
            <a:off x="916819" y="4223656"/>
            <a:ext cx="8912981" cy="487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indent="0">
              <a:lnSpc>
                <a:spcPct val="90000"/>
              </a:lnSpc>
              <a:buFont typeface="Noto Sans Symbols"/>
              <a:buNone/>
            </a:pPr>
            <a:r>
              <a:rPr 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Height is a bonus for players in defensive position. 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They use their height to get on top of other players.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Noto Sans Symbols"/>
              <a:buNone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However, shorter players usually have faster reaction time during defense and can pass the ball better.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6;g25cd6f1cbfd_0_27">
            <a:extLst>
              <a:ext uri="{FF2B5EF4-FFF2-40B4-BE49-F238E27FC236}">
                <a16:creationId xmlns:a16="http://schemas.microsoft.com/office/drawing/2014/main" id="{1A5A0128-5D91-6523-B0F3-A877BB3746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pt-PT" sz="3600" b="1" dirty="0" err="1">
                <a:solidFill>
                  <a:srgbClr val="226292"/>
                </a:solidFill>
              </a:rPr>
              <a:t>Filtering</a:t>
            </a:r>
            <a:r>
              <a:rPr lang="pt-PT" sz="3600" b="1" dirty="0">
                <a:solidFill>
                  <a:srgbClr val="226292"/>
                </a:solidFill>
              </a:rPr>
              <a:t> </a:t>
            </a:r>
            <a:r>
              <a:rPr lang="pt-PT" sz="3600" b="1" dirty="0" err="1">
                <a:solidFill>
                  <a:srgbClr val="226292"/>
                </a:solidFill>
              </a:rPr>
              <a:t>the</a:t>
            </a:r>
            <a:r>
              <a:rPr lang="pt-PT" sz="3600" b="1" dirty="0">
                <a:solidFill>
                  <a:srgbClr val="226292"/>
                </a:solidFill>
              </a:rPr>
              <a:t> sample</a:t>
            </a:r>
            <a:endParaRPr sz="3600" b="1" dirty="0">
              <a:solidFill>
                <a:srgbClr val="226292"/>
              </a:solidFill>
            </a:endParaRPr>
          </a:p>
        </p:txBody>
      </p:sp>
      <p:sp>
        <p:nvSpPr>
          <p:cNvPr id="89" name="Google Shape;169;g25cd6f1cbfd_0_7">
            <a:extLst>
              <a:ext uri="{FF2B5EF4-FFF2-40B4-BE49-F238E27FC236}">
                <a16:creationId xmlns:a16="http://schemas.microsoft.com/office/drawing/2014/main" id="{B330131F-EB0A-EF61-DD85-DFE1C9DFCE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365621" y="5987958"/>
            <a:ext cx="1706637" cy="67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1800" b="1" dirty="0">
                <a:solidFill>
                  <a:schemeClr val="bg1"/>
                </a:solidFill>
              </a:rPr>
              <a:t>= 500 </a:t>
            </a:r>
            <a:r>
              <a:rPr lang="pt-PT" sz="1800" b="1" dirty="0" err="1">
                <a:solidFill>
                  <a:schemeClr val="bg1"/>
                </a:solidFill>
              </a:rPr>
              <a:t>players</a:t>
            </a:r>
            <a:endParaRPr sz="1800" b="1" dirty="0">
              <a:solidFill>
                <a:schemeClr val="bg1"/>
              </a:solidFill>
            </a:endParaRPr>
          </a:p>
        </p:txBody>
      </p:sp>
      <p:pic>
        <p:nvPicPr>
          <p:cNvPr id="88" name="Gráfico 87" descr="Homem com preenchimento sólido">
            <a:extLst>
              <a:ext uri="{FF2B5EF4-FFF2-40B4-BE49-F238E27FC236}">
                <a16:creationId xmlns:a16="http://schemas.microsoft.com/office/drawing/2014/main" id="{7D3BA84E-F293-556C-8414-549237E09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8772" y="5855311"/>
            <a:ext cx="914400" cy="914400"/>
          </a:xfrm>
          <a:prstGeom prst="rect">
            <a:avLst/>
          </a:prstGeom>
        </p:spPr>
      </p:pic>
      <p:sp>
        <p:nvSpPr>
          <p:cNvPr id="90" name="Google Shape;169;g25cd6f1cbfd_0_7">
            <a:extLst>
              <a:ext uri="{FF2B5EF4-FFF2-40B4-BE49-F238E27FC236}">
                <a16:creationId xmlns:a16="http://schemas.microsoft.com/office/drawing/2014/main" id="{E9479AB4-47E2-5109-3F99-538465682611}"/>
              </a:ext>
            </a:extLst>
          </p:cNvPr>
          <p:cNvSpPr txBox="1">
            <a:spLocks/>
          </p:cNvSpPr>
          <p:nvPr/>
        </p:nvSpPr>
        <p:spPr>
          <a:xfrm>
            <a:off x="535820" y="5737586"/>
            <a:ext cx="731278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indent="0"/>
            <a:r>
              <a:rPr lang="pt-PT" sz="1800" b="1" dirty="0" err="1">
                <a:solidFill>
                  <a:schemeClr val="tx1"/>
                </a:solidFill>
              </a:rPr>
              <a:t>Model</a:t>
            </a:r>
            <a:r>
              <a:rPr lang="pt-PT" sz="1800" b="1" dirty="0">
                <a:solidFill>
                  <a:schemeClr val="tx1"/>
                </a:solidFill>
              </a:rPr>
              <a:t> </a:t>
            </a:r>
            <a:r>
              <a:rPr lang="pt-PT" sz="1800" b="1" dirty="0" err="1">
                <a:solidFill>
                  <a:schemeClr val="tx1"/>
                </a:solidFill>
              </a:rPr>
              <a:t>based</a:t>
            </a:r>
            <a:r>
              <a:rPr lang="pt-PT" sz="1800" b="1" dirty="0">
                <a:solidFill>
                  <a:schemeClr val="tx1"/>
                </a:solidFill>
              </a:rPr>
              <a:t> </a:t>
            </a:r>
            <a:r>
              <a:rPr lang="pt-PT" sz="1800" b="1" dirty="0" err="1">
                <a:solidFill>
                  <a:schemeClr val="tx1"/>
                </a:solidFill>
              </a:rPr>
              <a:t>on</a:t>
            </a:r>
            <a:r>
              <a:rPr lang="pt-PT" sz="1800" b="1" dirty="0">
                <a:solidFill>
                  <a:schemeClr val="tx1"/>
                </a:solidFill>
              </a:rPr>
              <a:t> 100% </a:t>
            </a:r>
            <a:r>
              <a:rPr lang="pt-PT" sz="1800" b="1" dirty="0" err="1">
                <a:solidFill>
                  <a:schemeClr val="tx1"/>
                </a:solidFill>
              </a:rPr>
              <a:t>of</a:t>
            </a:r>
            <a:r>
              <a:rPr lang="pt-PT" sz="1800" b="1" dirty="0">
                <a:solidFill>
                  <a:schemeClr val="tx1"/>
                </a:solidFill>
              </a:rPr>
              <a:t> </a:t>
            </a:r>
            <a:r>
              <a:rPr lang="pt-PT" sz="1800" b="1" dirty="0" err="1">
                <a:solidFill>
                  <a:schemeClr val="tx1"/>
                </a:solidFill>
              </a:rPr>
              <a:t>the</a:t>
            </a:r>
            <a:r>
              <a:rPr lang="pt-PT" sz="1800" b="1" dirty="0">
                <a:solidFill>
                  <a:schemeClr val="tx1"/>
                </a:solidFill>
              </a:rPr>
              <a:t> </a:t>
            </a:r>
            <a:r>
              <a:rPr lang="pt-PT" sz="1800" b="1" dirty="0" err="1">
                <a:solidFill>
                  <a:schemeClr val="tx1"/>
                </a:solidFill>
              </a:rPr>
              <a:t>players</a:t>
            </a:r>
            <a:r>
              <a:rPr lang="pt-PT" sz="1800" b="1" dirty="0">
                <a:solidFill>
                  <a:schemeClr val="tx1"/>
                </a:solidFill>
              </a:rPr>
              <a:t> </a:t>
            </a:r>
            <a:r>
              <a:rPr lang="pt-PT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pt-PT" sz="18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Inaccurate</a:t>
            </a:r>
            <a:r>
              <a:rPr lang="pt-PT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8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predictions</a:t>
            </a:r>
            <a:r>
              <a:rPr lang="pt-PT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800" b="1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91" name="Google Shape;169;g25cd6f1cbfd_0_7">
            <a:extLst>
              <a:ext uri="{FF2B5EF4-FFF2-40B4-BE49-F238E27FC236}">
                <a16:creationId xmlns:a16="http://schemas.microsoft.com/office/drawing/2014/main" id="{7DDD59D4-3A1E-B976-B1F5-2A4A5CEF6F58}"/>
              </a:ext>
            </a:extLst>
          </p:cNvPr>
          <p:cNvSpPr txBox="1">
            <a:spLocks/>
          </p:cNvSpPr>
          <p:nvPr/>
        </p:nvSpPr>
        <p:spPr>
          <a:xfrm>
            <a:off x="7829250" y="2525486"/>
            <a:ext cx="2261808" cy="247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indent="0" algn="ctr"/>
            <a:r>
              <a:rPr lang="pt-PT" sz="1800" b="1" dirty="0">
                <a:solidFill>
                  <a:schemeClr val="tx1"/>
                </a:solidFill>
              </a:rPr>
              <a:t>Top 1500 </a:t>
            </a:r>
          </a:p>
          <a:p>
            <a:pPr marL="0" indent="0" algn="ctr"/>
            <a:r>
              <a:rPr lang="pt-PT" sz="1800" b="1" dirty="0" err="1">
                <a:solidFill>
                  <a:schemeClr val="tx1"/>
                </a:solidFill>
              </a:rPr>
              <a:t>players</a:t>
            </a:r>
            <a:r>
              <a:rPr lang="pt-PT" sz="1800" b="1" dirty="0">
                <a:solidFill>
                  <a:schemeClr val="tx1"/>
                </a:solidFill>
              </a:rPr>
              <a:t> </a:t>
            </a:r>
            <a:r>
              <a:rPr lang="pt-PT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(&gt; 10%)</a:t>
            </a:r>
          </a:p>
          <a:p>
            <a:pPr marL="0" indent="0" algn="ctr"/>
            <a:r>
              <a:rPr lang="pt-PT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↓</a:t>
            </a:r>
          </a:p>
          <a:p>
            <a:pPr marL="0" indent="0" algn="ctr"/>
            <a:r>
              <a:rPr lang="pt-PT" sz="18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Accurate</a:t>
            </a:r>
            <a:endParaRPr lang="pt-PT" sz="1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/>
            <a:r>
              <a:rPr lang="pt-PT" sz="18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predictions</a:t>
            </a:r>
            <a:r>
              <a:rPr lang="pt-PT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800" b="1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D985186-B388-EE85-6497-0A3B8F185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817" y="1987151"/>
            <a:ext cx="5956308" cy="334089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6B1F3FB-E4BD-3733-975C-7E18788761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7475" y="1987151"/>
            <a:ext cx="914479" cy="334089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6FC1FE6-4640-8180-6095-0025976D3D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7475" y="1987153"/>
            <a:ext cx="914479" cy="334089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3B67CCE-5E03-05A8-EDA3-34CD3BDEA2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816" y="1987151"/>
            <a:ext cx="5956308" cy="334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01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33333E-6 L 0.07239 -3.33333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0" grpId="1"/>
      <p:bldP spid="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g25cd6f1cbfd_0_1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916" r="792" b="1534"/>
          <a:stretch/>
        </p:blipFill>
        <p:spPr>
          <a:xfrm>
            <a:off x="315687" y="-1"/>
            <a:ext cx="8349343" cy="6019802"/>
          </a:xfrm>
          <a:prstGeom prst="rect">
            <a:avLst/>
          </a:prstGeom>
        </p:spPr>
      </p:pic>
      <p:sp>
        <p:nvSpPr>
          <p:cNvPr id="183" name="Google Shape;183;g25cd6f1cbfd_0_12"/>
          <p:cNvSpPr txBox="1">
            <a:spLocks noGrp="1"/>
          </p:cNvSpPr>
          <p:nvPr>
            <p:ph type="body" idx="1"/>
          </p:nvPr>
        </p:nvSpPr>
        <p:spPr>
          <a:xfrm flipH="1">
            <a:off x="620175" y="6113556"/>
            <a:ext cx="8596800" cy="552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1800" b="1" dirty="0" err="1">
                <a:solidFill>
                  <a:srgbClr val="2E83C3"/>
                </a:solidFill>
                <a:highlight>
                  <a:schemeClr val="lt1"/>
                </a:highlight>
              </a:rPr>
              <a:t>True</a:t>
            </a:r>
            <a:r>
              <a:rPr lang="pt-PT" sz="1800" b="1" dirty="0">
                <a:solidFill>
                  <a:srgbClr val="2E83C3"/>
                </a:solidFill>
                <a:highlight>
                  <a:schemeClr val="lt1"/>
                </a:highlight>
              </a:rPr>
              <a:t> </a:t>
            </a:r>
            <a:r>
              <a:rPr lang="pt-PT" sz="1800" b="1" dirty="0" err="1">
                <a:solidFill>
                  <a:srgbClr val="2E83C3"/>
                </a:solidFill>
                <a:highlight>
                  <a:schemeClr val="lt1"/>
                </a:highlight>
              </a:rPr>
              <a:t>values</a:t>
            </a:r>
            <a:r>
              <a:rPr lang="pt-PT" sz="1800" b="1" dirty="0">
                <a:solidFill>
                  <a:srgbClr val="2E83C3"/>
                </a:solidFill>
                <a:highlight>
                  <a:schemeClr val="lt1"/>
                </a:highlight>
              </a:rPr>
              <a:t> </a:t>
            </a:r>
            <a:r>
              <a:rPr lang="pt-PT" sz="1800" b="1" dirty="0" err="1">
                <a:solidFill>
                  <a:srgbClr val="2E83C3"/>
                </a:solidFill>
                <a:highlight>
                  <a:schemeClr val="lt1"/>
                </a:highlight>
              </a:rPr>
              <a:t>compared</a:t>
            </a:r>
            <a:r>
              <a:rPr lang="pt-PT" sz="1800" b="1" dirty="0">
                <a:solidFill>
                  <a:srgbClr val="2E83C3"/>
                </a:solidFill>
                <a:highlight>
                  <a:schemeClr val="lt1"/>
                </a:highlight>
              </a:rPr>
              <a:t> to </a:t>
            </a:r>
            <a:r>
              <a:rPr lang="pt-PT" sz="1800" b="1" dirty="0" err="1">
                <a:solidFill>
                  <a:srgbClr val="2E83C3"/>
                </a:solidFill>
                <a:highlight>
                  <a:schemeClr val="lt1"/>
                </a:highlight>
              </a:rPr>
              <a:t>predicted</a:t>
            </a:r>
            <a:r>
              <a:rPr lang="pt-PT" sz="1800" b="1" dirty="0">
                <a:solidFill>
                  <a:srgbClr val="2E83C3"/>
                </a:solidFill>
                <a:highlight>
                  <a:schemeClr val="lt1"/>
                </a:highlight>
              </a:rPr>
              <a:t> </a:t>
            </a:r>
            <a:r>
              <a:rPr lang="pt-PT" sz="1800" b="1" dirty="0" err="1">
                <a:solidFill>
                  <a:srgbClr val="2E83C3"/>
                </a:solidFill>
                <a:highlight>
                  <a:schemeClr val="lt1"/>
                </a:highlight>
              </a:rPr>
              <a:t>values</a:t>
            </a:r>
            <a:r>
              <a:rPr lang="pt-PT" sz="1800" b="1" dirty="0">
                <a:solidFill>
                  <a:srgbClr val="2E83C3"/>
                </a:solidFill>
                <a:highlight>
                  <a:schemeClr val="lt1"/>
                </a:highlight>
              </a:rPr>
              <a:t> </a:t>
            </a:r>
            <a:endParaRPr sz="1800" b="1" dirty="0">
              <a:solidFill>
                <a:srgbClr val="2E83C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g25cd6f1cbfd_0_3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34355"/>
          <a:stretch/>
        </p:blipFill>
        <p:spPr>
          <a:xfrm>
            <a:off x="263737" y="1428211"/>
            <a:ext cx="7682836" cy="4095750"/>
          </a:xfrm>
          <a:prstGeom prst="rect">
            <a:avLst/>
          </a:prstGeom>
        </p:spPr>
      </p:pic>
      <p:sp>
        <p:nvSpPr>
          <p:cNvPr id="2" name="Google Shape;169;g25cd6f1cbfd_0_7">
            <a:extLst>
              <a:ext uri="{FF2B5EF4-FFF2-40B4-BE49-F238E27FC236}">
                <a16:creationId xmlns:a16="http://schemas.microsoft.com/office/drawing/2014/main" id="{D31DF0C1-15EA-9DAE-A7A4-9A91F6066B04}"/>
              </a:ext>
            </a:extLst>
          </p:cNvPr>
          <p:cNvSpPr txBox="1">
            <a:spLocks/>
          </p:cNvSpPr>
          <p:nvPr/>
        </p:nvSpPr>
        <p:spPr>
          <a:xfrm>
            <a:off x="1123648" y="5726566"/>
            <a:ext cx="85968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indent="0"/>
            <a:r>
              <a:rPr lang="pt-PT" sz="1800" b="1" dirty="0" err="1">
                <a:solidFill>
                  <a:srgbClr val="2E83C3"/>
                </a:solidFill>
              </a:rPr>
              <a:t>Predicted</a:t>
            </a:r>
            <a:r>
              <a:rPr lang="pt-PT" sz="1800" b="1" dirty="0">
                <a:solidFill>
                  <a:srgbClr val="2E83C3"/>
                </a:solidFill>
              </a:rPr>
              <a:t> </a:t>
            </a:r>
            <a:r>
              <a:rPr lang="pt-PT" sz="1800" b="1" dirty="0" err="1">
                <a:solidFill>
                  <a:srgbClr val="2E83C3"/>
                </a:solidFill>
              </a:rPr>
              <a:t>overall</a:t>
            </a:r>
            <a:r>
              <a:rPr lang="pt-PT" sz="1800" b="1" dirty="0">
                <a:solidFill>
                  <a:srgbClr val="2E83C3"/>
                </a:solidFill>
              </a:rPr>
              <a:t> </a:t>
            </a:r>
            <a:r>
              <a:rPr lang="pt-PT" sz="1800" b="1" dirty="0" err="1">
                <a:solidFill>
                  <a:srgbClr val="2E83C3"/>
                </a:solidFill>
              </a:rPr>
              <a:t>ability</a:t>
            </a:r>
            <a:r>
              <a:rPr lang="pt-PT" sz="1800" b="1" dirty="0">
                <a:solidFill>
                  <a:srgbClr val="2E83C3"/>
                </a:solidFill>
              </a:rPr>
              <a:t> </a:t>
            </a:r>
            <a:r>
              <a:rPr lang="pt-PT" sz="1800" b="1" dirty="0" err="1">
                <a:solidFill>
                  <a:srgbClr val="2E83C3"/>
                </a:solidFill>
              </a:rPr>
              <a:t>of</a:t>
            </a:r>
            <a:r>
              <a:rPr lang="pt-PT" sz="1800" b="1" dirty="0">
                <a:solidFill>
                  <a:srgbClr val="2E83C3"/>
                </a:solidFill>
              </a:rPr>
              <a:t> some </a:t>
            </a:r>
            <a:r>
              <a:rPr lang="pt-PT" sz="1800" b="1" dirty="0" err="1">
                <a:solidFill>
                  <a:srgbClr val="2E83C3"/>
                </a:solidFill>
              </a:rPr>
              <a:t>players</a:t>
            </a:r>
            <a:endParaRPr lang="pt-PT" sz="1800" b="1" dirty="0">
              <a:solidFill>
                <a:srgbClr val="2E83C3"/>
              </a:solidFill>
            </a:endParaRPr>
          </a:p>
        </p:txBody>
      </p:sp>
      <p:pic>
        <p:nvPicPr>
          <p:cNvPr id="5" name="Google Shape;189;g25cd6f1cbfd_0_39">
            <a:extLst>
              <a:ext uri="{FF2B5EF4-FFF2-40B4-BE49-F238E27FC236}">
                <a16:creationId xmlns:a16="http://schemas.microsoft.com/office/drawing/2014/main" id="{EE659DD6-5289-907B-E154-BC6C85EAD6C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25929" r="30819"/>
          <a:stretch/>
        </p:blipFill>
        <p:spPr>
          <a:xfrm>
            <a:off x="2035629" y="1428212"/>
            <a:ext cx="5061857" cy="40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89;g25cd6f1cbfd_0_39">
            <a:extLst>
              <a:ext uri="{FF2B5EF4-FFF2-40B4-BE49-F238E27FC236}">
                <a16:creationId xmlns:a16="http://schemas.microsoft.com/office/drawing/2014/main" id="{54DED33C-38F1-1E04-A539-B0E33E069370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77551"/>
          <a:stretch/>
        </p:blipFill>
        <p:spPr>
          <a:xfrm>
            <a:off x="6814458" y="1428210"/>
            <a:ext cx="2627266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76;g25cd6f1cbfd_0_27">
            <a:extLst>
              <a:ext uri="{FF2B5EF4-FFF2-40B4-BE49-F238E27FC236}">
                <a16:creationId xmlns:a16="http://schemas.microsoft.com/office/drawing/2014/main" id="{023FACBA-DDA8-046E-17FE-084A43E659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600" b="1" dirty="0" err="1">
                <a:solidFill>
                  <a:srgbClr val="226292"/>
                </a:solidFill>
              </a:rPr>
              <a:t>Applying</a:t>
            </a:r>
            <a:r>
              <a:rPr lang="pt-PT" sz="3600" b="1" dirty="0">
                <a:solidFill>
                  <a:srgbClr val="226292"/>
                </a:solidFill>
              </a:rPr>
              <a:t> </a:t>
            </a:r>
            <a:r>
              <a:rPr lang="pt-PT" sz="3600" b="1" dirty="0" err="1">
                <a:solidFill>
                  <a:srgbClr val="226292"/>
                </a:solidFill>
              </a:rPr>
              <a:t>the</a:t>
            </a:r>
            <a:r>
              <a:rPr lang="pt-PT" sz="3600" b="1" dirty="0">
                <a:solidFill>
                  <a:srgbClr val="226292"/>
                </a:solidFill>
              </a:rPr>
              <a:t> </a:t>
            </a:r>
            <a:r>
              <a:rPr lang="pt-PT" sz="3600" b="1" dirty="0" err="1">
                <a:solidFill>
                  <a:srgbClr val="226292"/>
                </a:solidFill>
              </a:rPr>
              <a:t>model</a:t>
            </a:r>
            <a:endParaRPr sz="3600" b="1" dirty="0">
              <a:solidFill>
                <a:srgbClr val="22629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334</TotalTime>
  <Words>378</Words>
  <Application>Microsoft Office PowerPoint</Application>
  <PresentationFormat>Ecrã Panorâmico</PresentationFormat>
  <Paragraphs>55</Paragraphs>
  <Slides>12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8" baseType="lpstr">
      <vt:lpstr>Trebuchet MS</vt:lpstr>
      <vt:lpstr>Noto Sans Symbols</vt:lpstr>
      <vt:lpstr>Arial</vt:lpstr>
      <vt:lpstr>Calibri</vt:lpstr>
      <vt:lpstr>Roboto</vt:lpstr>
      <vt:lpstr>Faceta</vt:lpstr>
      <vt:lpstr>Apresentação do PowerPoint</vt:lpstr>
      <vt:lpstr>Football and Data</vt:lpstr>
      <vt:lpstr>Selecting the DATA, What Matters</vt:lpstr>
      <vt:lpstr>Apresentação do PowerPoint</vt:lpstr>
      <vt:lpstr>Apresentação do PowerPoint</vt:lpstr>
      <vt:lpstr>Why we drop these Data</vt:lpstr>
      <vt:lpstr>Filtering the sample</vt:lpstr>
      <vt:lpstr>Apresentação do PowerPoint</vt:lpstr>
      <vt:lpstr>Applying the model</vt:lpstr>
      <vt:lpstr>Different approach: Automation</vt:lpstr>
      <vt:lpstr>Selected players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Project</dc:title>
  <dc:creator>João Lopes</dc:creator>
  <cp:lastModifiedBy>João Lopes</cp:lastModifiedBy>
  <cp:revision>27</cp:revision>
  <dcterms:created xsi:type="dcterms:W3CDTF">2023-10-23T20:28:18Z</dcterms:created>
  <dcterms:modified xsi:type="dcterms:W3CDTF">2023-10-30T11:01:25Z</dcterms:modified>
</cp:coreProperties>
</file>