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15/03/2019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7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7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5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1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9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3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3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6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3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779838" y="1579563"/>
            <a:ext cx="52117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</a:t>
            </a:r>
            <a:r>
              <a:rPr lang="pt-PT" sz="1200" b="1" dirty="0"/>
              <a:t>Orientação: Prof. Doutor Sara Paiva</a:t>
            </a: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Instituto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Politécnico</a:t>
            </a:r>
            <a:r>
              <a:rPr lang="en-US" sz="1100" dirty="0">
                <a:solidFill>
                  <a:schemeClr val="tx2"/>
                </a:solidFill>
              </a:rPr>
              <a:t> de Viana do Castelo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Escola Superior de Tecnologia e Gestão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www.ipvc.pt</a:t>
            </a:r>
          </a:p>
          <a:p>
            <a:pPr>
              <a:lnSpc>
                <a:spcPct val="150000"/>
              </a:lnSpc>
            </a:pP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9" name="Picture 41" descr="logotipo - ip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0668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9"/>
          <p:cNvSpPr/>
          <p:nvPr/>
        </p:nvSpPr>
        <p:spPr>
          <a:xfrm>
            <a:off x="762000" y="533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Licenciatura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</a:rPr>
              <a:t>Unidade Curricular: Computação Móvel</a:t>
            </a:r>
          </a:p>
          <a:p>
            <a:pPr algn="just"/>
            <a:r>
              <a:rPr lang="pt-PT" sz="2000" b="1" dirty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953000" y="2057400"/>
            <a:ext cx="4537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00200" y="4038600"/>
            <a:ext cx="7086600" cy="17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Nº12127 – João Castro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Nº13587 – Henrique Sousa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Nº14462 – Vasco Freitas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Nº</a:t>
            </a:r>
            <a:r>
              <a:rPr lang="pt-PT" sz="1400" b="1" dirty="0"/>
              <a:t>15178 </a:t>
            </a:r>
            <a:r>
              <a:rPr lang="en-US" sz="1400" b="1" dirty="0"/>
              <a:t>–</a:t>
            </a:r>
            <a:r>
              <a:rPr lang="pt-PT" sz="1400" b="1" dirty="0"/>
              <a:t> Pavel </a:t>
            </a:r>
            <a:r>
              <a:rPr lang="pt-PT" sz="1400" b="1" dirty="0" err="1"/>
              <a:t>Budzko</a:t>
            </a:r>
            <a:endParaRPr lang="pt-PT" sz="1400" b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1792986" y="5669816"/>
            <a:ext cx="187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Letivo: 2018/2019</a:t>
            </a:r>
            <a:endParaRPr lang="pt-PT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5E2F84-B22B-4188-BFA6-FC53AD9F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58" y="1207485"/>
            <a:ext cx="1893727" cy="1802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6.1. Base de dados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A base de dados remota é constituída por 5 tabelas.</a:t>
            </a:r>
          </a:p>
          <a:p>
            <a:pPr marL="779526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i="1" dirty="0"/>
              <a:t>A tabela </a:t>
            </a:r>
            <a:r>
              <a:rPr lang="pt-PT" sz="1600" b="1" i="1" dirty="0"/>
              <a:t>“</a:t>
            </a:r>
            <a:r>
              <a:rPr lang="pt-PT" sz="1600" b="1" i="1" dirty="0" err="1"/>
              <a:t>users</a:t>
            </a:r>
            <a:r>
              <a:rPr lang="pt-PT" sz="1600" b="1" i="1" dirty="0"/>
              <a:t>” </a:t>
            </a:r>
            <a:r>
              <a:rPr lang="pt-PT" sz="1600" i="1" dirty="0"/>
              <a:t>tem o objetivo de guardar todos os utilizadores bem como o administrador.</a:t>
            </a:r>
          </a:p>
          <a:p>
            <a:pPr marL="779526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i="1" dirty="0"/>
              <a:t>A tabela </a:t>
            </a:r>
            <a:r>
              <a:rPr lang="pt-PT" sz="1600" b="1" i="1" dirty="0"/>
              <a:t>“</a:t>
            </a:r>
            <a:r>
              <a:rPr lang="pt-PT" sz="1600" b="1" i="1" dirty="0" err="1"/>
              <a:t>bikes</a:t>
            </a:r>
            <a:r>
              <a:rPr lang="pt-PT" sz="1600" b="1" i="1" dirty="0"/>
              <a:t>” </a:t>
            </a:r>
            <a:r>
              <a:rPr lang="pt-PT" sz="1600" i="1" dirty="0"/>
              <a:t>é </a:t>
            </a:r>
            <a:r>
              <a:rPr lang="pt-PT" sz="1600" i="1" dirty="0" err="1"/>
              <a:t>populada</a:t>
            </a:r>
            <a:r>
              <a:rPr lang="pt-PT" sz="1600" i="1" dirty="0"/>
              <a:t> pelas bicicletas disponíveis no sistema.</a:t>
            </a:r>
          </a:p>
          <a:p>
            <a:pPr marL="779526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i="1" dirty="0"/>
              <a:t>A tabela </a:t>
            </a:r>
            <a:r>
              <a:rPr lang="pt-PT" sz="1600" b="1" i="1" dirty="0"/>
              <a:t>“</a:t>
            </a:r>
            <a:r>
              <a:rPr lang="pt-PT" sz="1600" b="1" i="1" dirty="0" err="1"/>
              <a:t>rents</a:t>
            </a:r>
            <a:r>
              <a:rPr lang="pt-PT" sz="1600" b="1" i="1" dirty="0"/>
              <a:t>” </a:t>
            </a:r>
            <a:r>
              <a:rPr lang="pt-PT" sz="1600" i="1" dirty="0"/>
              <a:t>guarda os registos de alugueres.</a:t>
            </a:r>
          </a:p>
          <a:p>
            <a:pPr marL="779526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i="1" dirty="0"/>
              <a:t>A tabela </a:t>
            </a:r>
            <a:r>
              <a:rPr lang="pt-PT" sz="1600" b="1" i="1" dirty="0"/>
              <a:t>“</a:t>
            </a:r>
            <a:r>
              <a:rPr lang="pt-PT" sz="1600" b="1" i="1" dirty="0" err="1"/>
              <a:t>routes</a:t>
            </a:r>
            <a:r>
              <a:rPr lang="pt-PT" sz="1600" b="1" i="1" dirty="0"/>
              <a:t>” </a:t>
            </a:r>
            <a:r>
              <a:rPr lang="pt-PT" sz="1600" i="1" dirty="0"/>
              <a:t>regista as áreas correspondentes ao aluguer.</a:t>
            </a:r>
          </a:p>
          <a:p>
            <a:pPr marL="779526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i="1" dirty="0"/>
              <a:t>A tabela </a:t>
            </a:r>
            <a:r>
              <a:rPr lang="pt-PT" sz="1600" b="1" i="1" dirty="0"/>
              <a:t>“</a:t>
            </a:r>
            <a:r>
              <a:rPr lang="pt-PT" sz="1600" b="1" i="1" dirty="0" err="1"/>
              <a:t>removed_rows</a:t>
            </a:r>
            <a:r>
              <a:rPr lang="pt-PT" sz="1600" b="1" i="1" dirty="0"/>
              <a:t>” </a:t>
            </a:r>
            <a:r>
              <a:rPr lang="pt-PT" sz="1600" i="1" dirty="0"/>
              <a:t>ajuda no processo de sincronização.</a:t>
            </a:r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305AAB6-EB91-48F1-8EF3-7482D8B4433F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9B9D1A09-5935-4D8A-AFCF-08C6ED648F8C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6.2. Funcionamento online-offline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A aplicação funciona em modo offline e tem um serviço de sincronização entre a  base de dados local e a remota. O modelo relacional desta base de dados local é igual ao remoto, exceto a tabela de controlo “</a:t>
            </a:r>
            <a:r>
              <a:rPr lang="pt-PT" sz="1600" i="1" dirty="0" err="1"/>
              <a:t>sync</a:t>
            </a:r>
            <a:r>
              <a:rPr lang="pt-PT" sz="1600" i="1" dirty="0"/>
              <a:t>” como se pode ver na figura seguinte: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3D0DDE4-1F3E-4008-A851-112B0FCDCC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2"/>
            <a:ext cx="5791200" cy="3665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ângulo 19">
            <a:extLst>
              <a:ext uri="{FF2B5EF4-FFF2-40B4-BE49-F238E27FC236}">
                <a16:creationId xmlns:a16="http://schemas.microsoft.com/office/drawing/2014/main" id="{49554956-6690-4B6D-BF9F-47144A3F1C55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7" name="Rectângulo 14">
            <a:extLst>
              <a:ext uri="{FF2B5EF4-FFF2-40B4-BE49-F238E27FC236}">
                <a16:creationId xmlns:a16="http://schemas.microsoft.com/office/drawing/2014/main" id="{578D07C9-BFC8-439B-B648-36A06DC6D6A8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6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6.2. Funcionamento online-offline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O serviço de sincronização é composto por duas componentes:</a:t>
            </a:r>
          </a:p>
          <a:p>
            <a:pPr lvl="0" algn="just">
              <a:lnSpc>
                <a:spcPct val="150000"/>
              </a:lnSpc>
            </a:pPr>
            <a:r>
              <a:rPr lang="pt-PT" sz="1600" i="1" dirty="0"/>
              <a:t>	•IN – este componente tem o objetivo de sincronizar todos os registos que não 		existem localmente.</a:t>
            </a:r>
          </a:p>
          <a:p>
            <a:pPr lvl="0" algn="just">
              <a:lnSpc>
                <a:spcPct val="150000"/>
              </a:lnSpc>
            </a:pPr>
            <a:r>
              <a:rPr lang="pt-PT" sz="1600" i="1" dirty="0"/>
              <a:t>	•OUT – este componente tem o objetivo de sincronizar todos os registos que não 		existem remotamente.</a:t>
            </a:r>
          </a:p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Para os registos apagados é usada uma tabela de controlo “</a:t>
            </a:r>
            <a:r>
              <a:rPr lang="pt-PT" sz="1600" i="1" dirty="0" err="1"/>
              <a:t>removed_rows</a:t>
            </a:r>
            <a:r>
              <a:rPr lang="pt-PT" sz="1600" i="1" dirty="0"/>
              <a:t>” que regista todo o que é eliminado.</a:t>
            </a:r>
          </a:p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O processo de escolha de registos para o CRUD é usado a coluna “</a:t>
            </a:r>
            <a:r>
              <a:rPr lang="pt-PT" sz="1600" i="1" dirty="0" err="1"/>
              <a:t>update_date</a:t>
            </a:r>
            <a:r>
              <a:rPr lang="pt-PT" sz="1600" i="1" dirty="0"/>
              <a:t>” que está em </a:t>
            </a:r>
            <a:r>
              <a:rPr lang="pt-PT" sz="1600" i="1" dirty="0" err="1"/>
              <a:t>unix</a:t>
            </a:r>
            <a:r>
              <a:rPr lang="pt-PT" sz="1600" i="1" dirty="0"/>
              <a:t> </a:t>
            </a:r>
            <a:r>
              <a:rPr lang="pt-PT" sz="1600" i="1" dirty="0" err="1"/>
              <a:t>timestamp</a:t>
            </a:r>
            <a:r>
              <a:rPr lang="pt-PT" sz="1600" i="1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É usado uma tabela de apoio “</a:t>
            </a:r>
            <a:r>
              <a:rPr lang="pt-PT" sz="1600" i="1" dirty="0" err="1"/>
              <a:t>sync</a:t>
            </a:r>
            <a:r>
              <a:rPr lang="pt-PT" sz="1600" i="1" dirty="0"/>
              <a:t>” para registar a data quando fez o último sincronismo.</a:t>
            </a:r>
          </a:p>
          <a:p>
            <a:pPr marL="36576" lvl="0"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D6238CC3-6E4A-47BE-9A77-12D92A24FF04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889C3DB9-402F-4F06-B978-9A631CA9D39A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6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6.3. Listagem de Web </a:t>
            </a:r>
            <a:r>
              <a:rPr lang="pt-PT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Services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</a:t>
            </a:r>
            <a:r>
              <a:rPr lang="en-US" sz="1600" i="1" dirty="0">
                <a:cs typeface="Arial"/>
              </a:rPr>
              <a:t> A base URL do web service é a </a:t>
            </a:r>
            <a:r>
              <a:rPr lang="en-US" sz="1600" i="1" dirty="0" err="1">
                <a:cs typeface="Arial"/>
              </a:rPr>
              <a:t>seguinte</a:t>
            </a:r>
            <a:r>
              <a:rPr lang="en-US" sz="1600" i="1" dirty="0">
                <a:cs typeface="Arial"/>
              </a:rPr>
              <a:t> :  </a:t>
            </a:r>
            <a:r>
              <a:rPr lang="en-US" sz="1600" i="1" dirty="0">
                <a:solidFill>
                  <a:schemeClr val="accent1"/>
                </a:solidFill>
                <a:cs typeface="Arial"/>
              </a:rPr>
              <a:t>http://{HOST}/safe_bike/api/v1/  </a:t>
            </a:r>
          </a:p>
          <a:p>
            <a:pPr lvl="0" algn="just">
              <a:lnSpc>
                <a:spcPct val="150000"/>
              </a:lnSpc>
            </a:pPr>
            <a:endParaRPr lang="en-US" sz="1600" i="1" dirty="0">
              <a:solidFill>
                <a:schemeClr val="accent1"/>
              </a:solidFill>
              <a:cs typeface="Arial"/>
            </a:endParaRPr>
          </a:p>
          <a:p>
            <a:pPr lvl="0" algn="just">
              <a:lnSpc>
                <a:spcPct val="150000"/>
              </a:lnSpc>
            </a:pPr>
            <a:r>
              <a:rPr lang="en-US" sz="1600" i="1" dirty="0">
                <a:cs typeface="Arial"/>
              </a:rPr>
              <a:t>Para o </a:t>
            </a:r>
            <a:r>
              <a:rPr lang="en-US" sz="1600" i="1" dirty="0" err="1">
                <a:cs typeface="Arial"/>
              </a:rPr>
              <a:t>serviço</a:t>
            </a:r>
            <a:r>
              <a:rPr lang="en-US" sz="1600" i="1" dirty="0">
                <a:cs typeface="Arial"/>
              </a:rPr>
              <a:t> de </a:t>
            </a:r>
            <a:r>
              <a:rPr lang="en-US" sz="1600" i="1" dirty="0" err="1">
                <a:cs typeface="Arial"/>
              </a:rPr>
              <a:t>sincronização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temos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os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seguintes</a:t>
            </a:r>
            <a:r>
              <a:rPr lang="en-US" sz="1600" i="1" dirty="0">
                <a:cs typeface="Arial"/>
              </a:rPr>
              <a:t> endpoints com </a:t>
            </a:r>
            <a:r>
              <a:rPr lang="en-US" sz="1600" i="1" dirty="0" err="1">
                <a:cs typeface="Arial"/>
              </a:rPr>
              <a:t>os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seus</a:t>
            </a:r>
            <a:r>
              <a:rPr lang="en-US" sz="1600" i="1" dirty="0">
                <a:cs typeface="Arial"/>
              </a:rPr>
              <a:t> inputs: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cs typeface="Arial"/>
              </a:rPr>
              <a:t>GET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/bikes/{date}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/users/{date}/{</a:t>
            </a:r>
            <a:r>
              <a:rPr lang="en-US" sz="1600" i="1" dirty="0" err="1">
                <a:cs typeface="Arial"/>
              </a:rPr>
              <a:t>user_id</a:t>
            </a:r>
            <a:r>
              <a:rPr lang="en-US" sz="1600" i="1" dirty="0">
                <a:cs typeface="Arial"/>
              </a:rPr>
              <a:t>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/rents/{date}/{</a:t>
            </a:r>
            <a:r>
              <a:rPr lang="en-US" sz="1600" i="1" dirty="0" err="1">
                <a:cs typeface="Arial"/>
              </a:rPr>
              <a:t>user_id</a:t>
            </a:r>
            <a:r>
              <a:rPr lang="en-US" sz="1600" i="1" dirty="0">
                <a:cs typeface="Arial"/>
              </a:rPr>
              <a:t>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/routes/{date}/{</a:t>
            </a:r>
            <a:r>
              <a:rPr lang="en-US" sz="1600" i="1" dirty="0" err="1">
                <a:cs typeface="Arial"/>
              </a:rPr>
              <a:t>user_id</a:t>
            </a:r>
            <a:r>
              <a:rPr lang="en-US" sz="1600" i="1" dirty="0">
                <a:cs typeface="Arial"/>
              </a:rPr>
              <a:t>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/removed/{date}/{</a:t>
            </a:r>
            <a:r>
              <a:rPr lang="en-US" sz="1600" i="1" dirty="0" err="1">
                <a:cs typeface="Arial"/>
              </a:rPr>
              <a:t>user_id</a:t>
            </a:r>
            <a:r>
              <a:rPr lang="en-US" sz="1600" i="1" dirty="0">
                <a:cs typeface="Arial"/>
              </a:rPr>
              <a:t>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i="1" dirty="0">
              <a:cs typeface="Arial"/>
            </a:endParaRPr>
          </a:p>
          <a:p>
            <a:pPr lvl="0" algn="just">
              <a:lnSpc>
                <a:spcPct val="150000"/>
              </a:lnSpc>
            </a:pPr>
            <a:r>
              <a:rPr lang="en-US" sz="1600" i="1" dirty="0" err="1">
                <a:cs typeface="Arial"/>
              </a:rPr>
              <a:t>Os</a:t>
            </a:r>
            <a:r>
              <a:rPr lang="en-US" sz="1600" i="1" dirty="0">
                <a:cs typeface="Arial"/>
              </a:rPr>
              <a:t> outputs dos GET </a:t>
            </a:r>
            <a:r>
              <a:rPr lang="en-US" sz="1600" i="1" dirty="0" err="1">
                <a:cs typeface="Arial"/>
              </a:rPr>
              <a:t>serão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sempre</a:t>
            </a:r>
            <a:r>
              <a:rPr lang="en-US" sz="1600" i="1" dirty="0">
                <a:cs typeface="Arial"/>
              </a:rPr>
              <a:t> um JSON da </a:t>
            </a:r>
            <a:r>
              <a:rPr lang="en-US" sz="1600" i="1" dirty="0" err="1">
                <a:cs typeface="Arial"/>
              </a:rPr>
              <a:t>estrutura</a:t>
            </a:r>
            <a:r>
              <a:rPr lang="en-US" sz="1600" i="1" dirty="0">
                <a:cs typeface="Arial"/>
              </a:rPr>
              <a:t> da </a:t>
            </a:r>
            <a:r>
              <a:rPr lang="en-US" sz="1600" i="1" dirty="0" err="1">
                <a:cs typeface="Arial"/>
              </a:rPr>
              <a:t>tabela</a:t>
            </a:r>
            <a:r>
              <a:rPr lang="en-US" sz="1600" i="1" dirty="0">
                <a:cs typeface="Arial"/>
              </a:rPr>
              <a:t>.</a:t>
            </a:r>
          </a:p>
          <a:p>
            <a:pPr marL="36576" lvl="0"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7" name="Rectângulo 19">
            <a:extLst>
              <a:ext uri="{FF2B5EF4-FFF2-40B4-BE49-F238E27FC236}">
                <a16:creationId xmlns:a16="http://schemas.microsoft.com/office/drawing/2014/main" id="{8EA9B06C-C9D2-443F-B415-67A11C37C67F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22" name="Rectângulo 14">
            <a:extLst>
              <a:ext uri="{FF2B5EF4-FFF2-40B4-BE49-F238E27FC236}">
                <a16:creationId xmlns:a16="http://schemas.microsoft.com/office/drawing/2014/main" id="{0F19F4A1-8081-4821-8AC4-AE7891FE141F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02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6.3. Listagem de Web </a:t>
            </a:r>
            <a:r>
              <a:rPr lang="pt-PT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Services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cs typeface="Arial"/>
              </a:rPr>
              <a:t>POST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/bikes/{date}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/users/{date}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/rents/{date}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/routes/{date}/{</a:t>
            </a:r>
            <a:r>
              <a:rPr lang="en-US" sz="1600" i="1" dirty="0" err="1">
                <a:cs typeface="Arial"/>
              </a:rPr>
              <a:t>user_id</a:t>
            </a:r>
            <a:r>
              <a:rPr lang="en-US" sz="1600" i="1" dirty="0">
                <a:cs typeface="Arial"/>
              </a:rPr>
              <a:t>}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i="1" dirty="0">
                <a:cs typeface="Arial"/>
              </a:rPr>
              <a:t>/removed/{date}</a:t>
            </a:r>
          </a:p>
          <a:p>
            <a:pPr lvl="1" algn="just">
              <a:lnSpc>
                <a:spcPct val="150000"/>
              </a:lnSpc>
            </a:pPr>
            <a:endParaRPr lang="en-US" sz="1600" i="1" dirty="0">
              <a:cs typeface="Arial"/>
            </a:endParaRPr>
          </a:p>
          <a:p>
            <a:pPr lvl="0" algn="just">
              <a:lnSpc>
                <a:spcPct val="150000"/>
              </a:lnSpc>
            </a:pPr>
            <a:r>
              <a:rPr lang="en-US" sz="1600" i="1" dirty="0" err="1">
                <a:cs typeface="Arial"/>
              </a:rPr>
              <a:t>Os</a:t>
            </a:r>
            <a:r>
              <a:rPr lang="en-US" sz="1600" i="1" dirty="0">
                <a:cs typeface="Arial"/>
              </a:rPr>
              <a:t> outputs dos POST </a:t>
            </a:r>
            <a:r>
              <a:rPr lang="en-US" sz="1600" i="1" dirty="0" err="1">
                <a:cs typeface="Arial"/>
              </a:rPr>
              <a:t>serão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sempre</a:t>
            </a:r>
            <a:r>
              <a:rPr lang="en-US" sz="1600" i="1" dirty="0">
                <a:cs typeface="Arial"/>
              </a:rPr>
              <a:t> o ID da </a:t>
            </a:r>
            <a:r>
              <a:rPr lang="en-US" sz="1600" i="1" dirty="0" err="1">
                <a:cs typeface="Arial"/>
              </a:rPr>
              <a:t>tabela</a:t>
            </a:r>
            <a:r>
              <a:rPr lang="en-US" sz="1600" i="1" dirty="0">
                <a:cs typeface="Arial"/>
              </a:rPr>
              <a:t> e </a:t>
            </a:r>
            <a:r>
              <a:rPr lang="en-US" sz="1600" i="1" dirty="0" err="1">
                <a:cs typeface="Arial"/>
              </a:rPr>
              <a:t>além</a:t>
            </a:r>
            <a:r>
              <a:rPr lang="en-US" sz="1600" i="1" dirty="0">
                <a:cs typeface="Arial"/>
              </a:rPr>
              <a:t> dos inputs </a:t>
            </a:r>
            <a:r>
              <a:rPr lang="en-US" sz="1600" i="1" dirty="0" err="1">
                <a:cs typeface="Arial"/>
              </a:rPr>
              <a:t>nos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parâmetros</a:t>
            </a:r>
            <a:r>
              <a:rPr lang="en-US" sz="1600" i="1" dirty="0">
                <a:cs typeface="Arial"/>
              </a:rPr>
              <a:t> é </a:t>
            </a:r>
            <a:r>
              <a:rPr lang="en-US" sz="1600" i="1" dirty="0" err="1">
                <a:cs typeface="Arial"/>
              </a:rPr>
              <a:t>usado</a:t>
            </a:r>
            <a:r>
              <a:rPr lang="en-US" sz="1600" i="1" dirty="0">
                <a:cs typeface="Arial"/>
              </a:rPr>
              <a:t> o body </a:t>
            </a:r>
            <a:r>
              <a:rPr lang="en-US" sz="1600" i="1" dirty="0" err="1">
                <a:cs typeface="Arial"/>
              </a:rPr>
              <a:t>em</a:t>
            </a:r>
            <a:r>
              <a:rPr lang="en-US" sz="1600" i="1" dirty="0">
                <a:cs typeface="Arial"/>
              </a:rPr>
              <a:t> JSON </a:t>
            </a:r>
            <a:r>
              <a:rPr lang="en-US" sz="1600" i="1" dirty="0" err="1">
                <a:cs typeface="Arial"/>
              </a:rPr>
              <a:t>como</a:t>
            </a:r>
            <a:r>
              <a:rPr lang="en-US" sz="1600" i="1" dirty="0">
                <a:cs typeface="Arial"/>
              </a:rPr>
              <a:t> input.</a:t>
            </a:r>
          </a:p>
          <a:p>
            <a:pPr lvl="0" algn="just">
              <a:lnSpc>
                <a:spcPct val="150000"/>
              </a:lnSpc>
            </a:pPr>
            <a:endParaRPr lang="pt-PT" sz="1600" i="1" dirty="0"/>
          </a:p>
          <a:p>
            <a:pPr marL="36576" lvl="0"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C7E13F0-94FC-4A38-9A68-832C6E984EBB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67630929-7F0D-4DAE-B403-040285E7CBD8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54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6.4. Protótipo desenvolvido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</a:t>
            </a:r>
            <a:endParaRPr lang="pt-PT" sz="1600" i="1" dirty="0"/>
          </a:p>
          <a:p>
            <a:pPr marL="36576" lvl="0"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A3CF6591-715F-40B0-8D42-2A0102F49678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F1FD652B-959E-4AF3-9E86-761789B6DF9C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7. Conclusões e Melhorias futuras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</a:t>
            </a:r>
            <a:endParaRPr lang="pt-PT" sz="1600" i="1" dirty="0"/>
          </a:p>
          <a:p>
            <a:pPr marL="36576" lvl="0"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96E94FD6-6353-4D4F-ABB9-7F7527C70390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8E5B901F-9A2A-42B2-B473-9E4FB75F0446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779838" y="1579563"/>
            <a:ext cx="52117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</a:t>
            </a:r>
            <a:r>
              <a:rPr lang="pt-PT" sz="1200" b="1" dirty="0"/>
              <a:t>Orientação: Prof. Doutor Sara Paiva</a:t>
            </a: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Instituto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Politécnico</a:t>
            </a:r>
            <a:r>
              <a:rPr lang="en-US" sz="1100" dirty="0">
                <a:solidFill>
                  <a:schemeClr val="tx2"/>
                </a:solidFill>
              </a:rPr>
              <a:t> de Viana do Castelo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Escola Superior de Tecnologia e Gestão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www.ipvc.pt</a:t>
            </a:r>
          </a:p>
          <a:p>
            <a:pPr>
              <a:lnSpc>
                <a:spcPct val="150000"/>
              </a:lnSpc>
            </a:pP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9" name="Picture 41" descr="logotipo - ip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0668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9"/>
          <p:cNvSpPr/>
          <p:nvPr/>
        </p:nvSpPr>
        <p:spPr>
          <a:xfrm>
            <a:off x="762000" y="533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Licenciatura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</a:rPr>
              <a:t>Unidade Curricular: Computação Móvel</a:t>
            </a:r>
          </a:p>
          <a:p>
            <a:pPr algn="just"/>
            <a:r>
              <a:rPr lang="pt-PT" sz="2000" b="1" dirty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953000" y="2057400"/>
            <a:ext cx="4537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00200" y="4038600"/>
            <a:ext cx="7086600" cy="17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Nº12127 – João Castro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Nº13587 – Henrique Sousa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Nº14462 – Vasco Freitas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Nº</a:t>
            </a:r>
            <a:r>
              <a:rPr lang="pt-PT" sz="1400" b="1" dirty="0"/>
              <a:t>15178 </a:t>
            </a:r>
            <a:r>
              <a:rPr lang="en-US" sz="1400" b="1" dirty="0"/>
              <a:t>–</a:t>
            </a:r>
            <a:r>
              <a:rPr lang="pt-PT" sz="1400" b="1" dirty="0"/>
              <a:t> Pavel </a:t>
            </a:r>
            <a:r>
              <a:rPr lang="pt-PT" sz="1400" b="1" dirty="0" err="1"/>
              <a:t>Budzko</a:t>
            </a:r>
            <a:endParaRPr lang="pt-PT" sz="1400" b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1792986" y="5669816"/>
            <a:ext cx="1874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Letivo: 2018/2019</a:t>
            </a:r>
            <a:endParaRPr lang="pt-PT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5E2F84-B22B-4188-BFA6-FC53AD9F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58" y="1207485"/>
            <a:ext cx="1893727" cy="1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0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Índice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915035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João Castro, Henrique Sousa, Vasco Freitas,  Pavel </a:t>
            </a:r>
            <a:r>
              <a:rPr lang="pt-PT" sz="1000" b="1" dirty="0" err="1"/>
              <a:t>Budzko</a:t>
            </a:r>
            <a:endParaRPr lang="pt-PT" sz="1000" b="1" dirty="0"/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1. Âmbito / Enquadramento do projeto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2. Objetivos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3. Metodologia de desenvolvimento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4. Arquitetura da solução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5. Análise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5.1. Requisitos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5.2. </a:t>
            </a:r>
            <a:r>
              <a:rPr lang="pt-PT" sz="1600" dirty="0" err="1">
                <a:cs typeface="Arial" pitchFamily="34" charset="0"/>
              </a:rPr>
              <a:t>Mockups</a:t>
            </a:r>
            <a:r>
              <a:rPr lang="pt-PT" sz="1600" dirty="0">
                <a:cs typeface="Arial" pitchFamily="34" charset="0"/>
              </a:rPr>
              <a:t>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6. Implementação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6.1. Base de dados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6.2. Funcionamento online-offline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6.3. Listagem de Web </a:t>
            </a:r>
            <a:r>
              <a:rPr lang="pt-PT" sz="1600" dirty="0" err="1">
                <a:cs typeface="Arial" pitchFamily="34" charset="0"/>
              </a:rPr>
              <a:t>Services</a:t>
            </a:r>
            <a:r>
              <a:rPr lang="pt-PT" sz="1600" dirty="0">
                <a:cs typeface="Arial" pitchFamily="34" charset="0"/>
              </a:rPr>
              <a:t>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	6.4. Protótipo desenvolvido	</a:t>
            </a:r>
          </a:p>
          <a:p>
            <a:pPr>
              <a:lnSpc>
                <a:spcPct val="160000"/>
              </a:lnSpc>
            </a:pPr>
            <a:r>
              <a:rPr lang="pt-PT" sz="1600" dirty="0">
                <a:cs typeface="Arial" pitchFamily="34" charset="0"/>
              </a:rPr>
              <a:t>7. Conclusões e Melhorias futuras	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1. Âmbito / Enquadramento do projeto</a:t>
            </a:r>
          </a:p>
          <a:p>
            <a:pPr>
              <a:spcBef>
                <a:spcPct val="50000"/>
              </a:spcBef>
              <a:defRPr/>
            </a:pP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/>
              </a:rPr>
              <a:t>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/>
              </a:rPr>
              <a:t> </a:t>
            </a:r>
            <a:r>
              <a:rPr lang="pt-BR" sz="1600" i="1" dirty="0"/>
              <a:t>A aplicação permite que clientes que estejam registados possam alugar bicicletas num determinado ponto de recolha e.g. postos de turismo, stands,etc.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</a:t>
            </a:r>
            <a:r>
              <a:rPr lang="pt-BR" sz="1600" i="1" dirty="0"/>
              <a:t>Permite ao utilizador definir uma área para a zona que irá utilizar a bicicleta, se ultrapassar essa área o sistema envia um alerta. Durante o aluguer caso haja um movimento abrupto, o cliente recebe um alerta a perguntar se está tudo bem. Se este não responder automaticamente o sistema enviará um sms com a localização exata.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lang="en-US" sz="1600" i="1" dirty="0">
              <a:solidFill>
                <a:srgbClr val="FFC000"/>
              </a:solidFill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 ■ </a:t>
            </a:r>
            <a:r>
              <a:rPr lang="pt-BR" sz="1600" i="1" dirty="0"/>
              <a:t>Ao fim de 1000 KM o cliente obterá desconto de um aluguer gratuito numa futura reserva, como tambem poderá ver o total das mesmas. </a:t>
            </a: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77A0DEEF-2800-4DED-B5B5-3405D5D8D1AE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B9CF180F-D7CA-46F7-B196-BE8E36C71943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2. Objetivos</a:t>
            </a:r>
          </a:p>
          <a:p>
            <a:pPr>
              <a:spcBef>
                <a:spcPct val="50000"/>
              </a:spcBef>
              <a:defRPr/>
            </a:pP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/>
              </a:rPr>
              <a:t>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/>
              </a:rPr>
              <a:t> </a:t>
            </a:r>
            <a:r>
              <a:rPr lang="pt-PT" sz="1600" i="1" dirty="0"/>
              <a:t>Para além do objetivo principal ser um gestor de aluguer de bicicletas, a aplicação deve permitir que o Administrador tenha um controlo sobre as bicicletas que aluga ao </a:t>
            </a:r>
            <a:r>
              <a:rPr lang="pt-PT" sz="1600" i="1" dirty="0" err="1"/>
              <a:t>nivel</a:t>
            </a:r>
            <a:r>
              <a:rPr lang="pt-PT" sz="1600" i="1" dirty="0"/>
              <a:t> de localização/zona e o Cliente uma componente de segurança em caso de queda. 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010B5D28-1D82-4690-8F6B-8D8EDA4DE21E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536309EB-8453-4FD5-829D-4B8178CF1B12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7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3. Metodologia de desenvolvimento</a:t>
            </a:r>
          </a:p>
          <a:p>
            <a:pPr>
              <a:spcBef>
                <a:spcPct val="50000"/>
              </a:spcBef>
              <a:defRPr/>
            </a:pP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/>
              </a:rPr>
              <a:t>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/>
              </a:rPr>
              <a:t> </a:t>
            </a:r>
            <a:r>
              <a:rPr lang="pt-PT" sz="1600" i="1" dirty="0"/>
              <a:t>João: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</a:t>
            </a:r>
            <a:r>
              <a:rPr lang="pt-PT" sz="1600" i="1" dirty="0"/>
              <a:t>Henrique: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lang="en-US" sz="1600" i="1" dirty="0">
              <a:solidFill>
                <a:srgbClr val="FFC000"/>
              </a:solidFill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 ■ </a:t>
            </a:r>
            <a:r>
              <a:rPr lang="pt-PT" sz="1600" i="1" dirty="0"/>
              <a:t>Vasco:</a:t>
            </a:r>
          </a:p>
          <a:p>
            <a:pPr algn="just">
              <a:lnSpc>
                <a:spcPct val="150000"/>
              </a:lnSpc>
            </a:pPr>
            <a:r>
              <a:rPr lang="pt-PT" sz="1600" i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i="1" dirty="0">
                <a:solidFill>
                  <a:srgbClr val="FFC000"/>
                </a:solidFill>
                <a:cs typeface="Arial"/>
              </a:rPr>
              <a:t>■ </a:t>
            </a:r>
            <a:r>
              <a:rPr lang="pt-PT" sz="1600" i="1" dirty="0"/>
              <a:t>Pavel: </a:t>
            </a:r>
            <a:endParaRPr lang="pt-PT" sz="1600" dirty="0"/>
          </a:p>
          <a:p>
            <a:pPr algn="just">
              <a:lnSpc>
                <a:spcPct val="150000"/>
              </a:lnSpc>
            </a:pP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090FABFE-760F-4BBD-B64A-1CC2C02ED292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5" name="Rectângulo 14">
            <a:extLst>
              <a:ext uri="{FF2B5EF4-FFF2-40B4-BE49-F238E27FC236}">
                <a16:creationId xmlns:a16="http://schemas.microsoft.com/office/drawing/2014/main" id="{FE52EE39-233D-45F5-83ED-039BAC1C0094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2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4. Arquitetura da solução</a:t>
            </a:r>
          </a:p>
          <a:p>
            <a:pPr>
              <a:spcBef>
                <a:spcPct val="50000"/>
              </a:spcBef>
              <a:defRPr/>
            </a:pP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rial"/>
              </a:rPr>
              <a:t>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/>
              </a:rPr>
              <a:t> </a:t>
            </a:r>
            <a:r>
              <a:rPr lang="pt-PT" sz="1600" i="1" dirty="0"/>
              <a:t>A nível de base de dados é usada duas tecnologias, tais como, </a:t>
            </a:r>
            <a:r>
              <a:rPr lang="pt-PT" sz="1600" i="1" dirty="0" err="1"/>
              <a:t>MySql</a:t>
            </a:r>
            <a:r>
              <a:rPr lang="pt-PT" sz="1600" i="1" dirty="0"/>
              <a:t> para base de dados central e </a:t>
            </a:r>
            <a:r>
              <a:rPr lang="pt-PT" sz="1600" i="1" dirty="0" err="1"/>
              <a:t>Sqlite</a:t>
            </a:r>
            <a:r>
              <a:rPr lang="pt-PT" sz="1600" i="1" dirty="0"/>
              <a:t> para aplicação móvel. A comunicação entre estas é feita por uma API </a:t>
            </a:r>
            <a:r>
              <a:rPr lang="pt-PT" sz="1600" i="1" dirty="0" err="1"/>
              <a:t>Rest</a:t>
            </a:r>
            <a:r>
              <a:rPr lang="pt-PT" sz="1600" i="1" dirty="0"/>
              <a:t>/</a:t>
            </a:r>
            <a:r>
              <a:rPr lang="pt-PT" sz="1600" i="1" dirty="0" err="1"/>
              <a:t>Slim</a:t>
            </a:r>
            <a:r>
              <a:rPr lang="pt-PT" sz="1600" i="1" dirty="0"/>
              <a:t> que é codificada em </a:t>
            </a:r>
            <a:r>
              <a:rPr lang="pt-PT" sz="1600" i="1" dirty="0" err="1"/>
              <a:t>Php</a:t>
            </a:r>
            <a:r>
              <a:rPr lang="pt-PT" sz="1600" i="1" dirty="0"/>
              <a:t>. A aplicação é codificada em Java. Em termos de </a:t>
            </a:r>
            <a:r>
              <a:rPr lang="pt-PT" sz="1600" i="1" dirty="0" err="1"/>
              <a:t>alarmistica</a:t>
            </a:r>
            <a:r>
              <a:rPr lang="pt-PT" sz="1600" i="1" dirty="0"/>
              <a:t> é usado o SMS.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3B2E2BA-7359-4BB0-9851-C48CCE2D4F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74937" y="2613601"/>
            <a:ext cx="5727700" cy="3718560"/>
          </a:xfrm>
          <a:prstGeom prst="rect">
            <a:avLst/>
          </a:prstGeom>
        </p:spPr>
      </p:pic>
      <p:sp>
        <p:nvSpPr>
          <p:cNvPr id="15" name="Rectângulo 19">
            <a:extLst>
              <a:ext uri="{FF2B5EF4-FFF2-40B4-BE49-F238E27FC236}">
                <a16:creationId xmlns:a16="http://schemas.microsoft.com/office/drawing/2014/main" id="{71C21852-3844-498D-A36E-C35CC26804DC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7" name="Rectângulo 14">
            <a:extLst>
              <a:ext uri="{FF2B5EF4-FFF2-40B4-BE49-F238E27FC236}">
                <a16:creationId xmlns:a16="http://schemas.microsoft.com/office/drawing/2014/main" id="{165465EF-0462-43E2-B783-CFF55D48EB66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9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5. Análise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 5.1.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Requisitos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AA8070-EE38-4C14-AE38-EEE81FCB4EC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47800"/>
          <a:ext cx="6096000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192294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973939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Ator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7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pt-P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i="1" dirty="0"/>
                        <a:t>Criar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i="1" dirty="0"/>
                        <a:t>Reservar bicicleta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7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i="1" dirty="0"/>
                        <a:t>Definir a área para a zona que irá utilizar a bicicleta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Alteração abruta da bicicleta</a:t>
                      </a:r>
                      <a:endParaRPr lang="pt-P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8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endParaRPr lang="pt-PT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Estatísticas/Editar conta</a:t>
                      </a:r>
                      <a:endParaRPr lang="pt-PT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46522"/>
                  </a:ext>
                </a:extLst>
              </a:tr>
            </a:tbl>
          </a:graphicData>
        </a:graphic>
      </p:graphicFrame>
      <p:sp>
        <p:nvSpPr>
          <p:cNvPr id="15" name="Rectângulo 19">
            <a:extLst>
              <a:ext uri="{FF2B5EF4-FFF2-40B4-BE49-F238E27FC236}">
                <a16:creationId xmlns:a16="http://schemas.microsoft.com/office/drawing/2014/main" id="{D68B7A2C-7E2B-46D8-8053-A722CB7029AF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17" name="Rectângulo 14">
            <a:extLst>
              <a:ext uri="{FF2B5EF4-FFF2-40B4-BE49-F238E27FC236}">
                <a16:creationId xmlns:a16="http://schemas.microsoft.com/office/drawing/2014/main" id="{D232351A-441E-47E4-86F8-33FCEA07A1D5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0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5. Análise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5.2.	</a:t>
            </a:r>
            <a:r>
              <a:rPr lang="pt-PT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Mockups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C3D5094-5F1F-4A8C-A11F-87F4020CF3D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7" y="1541633"/>
            <a:ext cx="1539240" cy="18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59BB875-92A2-4A90-8379-EACD7DC56B0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3" y="3888690"/>
            <a:ext cx="159893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DA576F7-AF92-4E40-B388-A4EDBC7400B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82" y="1625128"/>
            <a:ext cx="1684020" cy="180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C4D6C88-4211-4C11-8698-31E7B8C7C09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02" y="4009666"/>
            <a:ext cx="1567180" cy="18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65FCA83-BD41-4F51-A4E5-5993875D593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80" y="1586687"/>
            <a:ext cx="1649095" cy="183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099D930-870B-444E-B6B8-0E2C135668E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18" y="3950733"/>
            <a:ext cx="1692910" cy="178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D4A7031-6A56-47A6-AB67-CE204500A34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34" y="1634848"/>
            <a:ext cx="1642110" cy="1734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5DF140-6CF1-400F-9DD7-E20AADBF9994}"/>
              </a:ext>
            </a:extLst>
          </p:cNvPr>
          <p:cNvSpPr txBox="1"/>
          <p:nvPr/>
        </p:nvSpPr>
        <p:spPr>
          <a:xfrm>
            <a:off x="2772581" y="3214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29" name="Rectângulo 19">
            <a:extLst>
              <a:ext uri="{FF2B5EF4-FFF2-40B4-BE49-F238E27FC236}">
                <a16:creationId xmlns:a16="http://schemas.microsoft.com/office/drawing/2014/main" id="{24E63E4C-47A6-4089-9C3C-1FAE64FFACF0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30" name="Rectângulo 14">
            <a:extLst>
              <a:ext uri="{FF2B5EF4-FFF2-40B4-BE49-F238E27FC236}">
                <a16:creationId xmlns:a16="http://schemas.microsoft.com/office/drawing/2014/main" id="{E02620EA-BED4-42AD-A60C-C294F4BB5619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1FA949-42F7-47EE-8CE5-11EC8E0FCFE7}"/>
              </a:ext>
            </a:extLst>
          </p:cNvPr>
          <p:cNvSpPr txBox="1"/>
          <p:nvPr/>
        </p:nvSpPr>
        <p:spPr>
          <a:xfrm>
            <a:off x="1065818" y="334049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i="1" dirty="0"/>
              <a:t>Login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0D31576-A308-423B-B7B6-8AE8B629CA3F}"/>
              </a:ext>
            </a:extLst>
          </p:cNvPr>
          <p:cNvSpPr txBox="1"/>
          <p:nvPr/>
        </p:nvSpPr>
        <p:spPr>
          <a:xfrm>
            <a:off x="830611" y="578959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i="1" dirty="0"/>
              <a:t>Criar conta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5ED9699-44E8-4D2A-BF6B-9D033CB491DC}"/>
              </a:ext>
            </a:extLst>
          </p:cNvPr>
          <p:cNvSpPr txBox="1"/>
          <p:nvPr/>
        </p:nvSpPr>
        <p:spPr>
          <a:xfrm>
            <a:off x="3028188" y="3351220"/>
            <a:ext cx="516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i="1" dirty="0"/>
              <a:t>Menu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D91900F-BBD4-45FE-80E7-B38380950346}"/>
              </a:ext>
            </a:extLst>
          </p:cNvPr>
          <p:cNvSpPr txBox="1"/>
          <p:nvPr/>
        </p:nvSpPr>
        <p:spPr>
          <a:xfrm>
            <a:off x="2869843" y="5746120"/>
            <a:ext cx="1186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i="1" dirty="0"/>
              <a:t>Reservar bicicleta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A1EAAB7-FCE9-4525-A4EC-4217666A3ABD}"/>
              </a:ext>
            </a:extLst>
          </p:cNvPr>
          <p:cNvSpPr txBox="1"/>
          <p:nvPr/>
        </p:nvSpPr>
        <p:spPr>
          <a:xfrm>
            <a:off x="4831019" y="5704461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i="1" dirty="0"/>
              <a:t>Alteração abruta da bicicleta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5324424-7BF7-4E78-891D-53B7BEAEE245}"/>
              </a:ext>
            </a:extLst>
          </p:cNvPr>
          <p:cNvSpPr txBox="1"/>
          <p:nvPr/>
        </p:nvSpPr>
        <p:spPr>
          <a:xfrm>
            <a:off x="4565151" y="3323510"/>
            <a:ext cx="2176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i="1" dirty="0"/>
              <a:t>Definir a área para a zona que irá utilizar a bicicleta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E1343C8-3EF0-4713-82DE-C7FCB0CB3B2C}"/>
              </a:ext>
            </a:extLst>
          </p:cNvPr>
          <p:cNvSpPr txBox="1"/>
          <p:nvPr/>
        </p:nvSpPr>
        <p:spPr>
          <a:xfrm>
            <a:off x="6322110" y="3323509"/>
            <a:ext cx="3217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i="1" dirty="0"/>
              <a:t>Editar conta/Vale de aluguer grátis/</a:t>
            </a:r>
          </a:p>
          <a:p>
            <a:pPr algn="ctr"/>
            <a:r>
              <a:rPr lang="pt-PT" sz="1100" i="1" dirty="0"/>
              <a:t>Estatísticas </a:t>
            </a:r>
          </a:p>
        </p:txBody>
      </p:sp>
    </p:spTree>
    <p:extLst>
      <p:ext uri="{BB962C8B-B14F-4D97-AF65-F5344CB8AC3E}">
        <p14:creationId xmlns:p14="http://schemas.microsoft.com/office/powerpoint/2010/main" val="349848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■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 6. Implementação	</a:t>
            </a: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/>
              </a:rPr>
              <a:t>■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6.1. Base de dados	</a:t>
            </a:r>
          </a:p>
          <a:p>
            <a:pPr>
              <a:spcBef>
                <a:spcPct val="50000"/>
              </a:spcBef>
              <a:defRPr/>
            </a:pP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Arial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endParaRPr lang="pt-PT" sz="1600" dirty="0"/>
          </a:p>
          <a:p>
            <a:pPr marL="36576" lvl="0" algn="just">
              <a:lnSpc>
                <a:spcPct val="170000"/>
              </a:lnSpc>
              <a:spcBef>
                <a:spcPct val="20000"/>
              </a:spcBef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@2018/2019 – Nome Aluno 1 e  Nome Aluno 2 – NOME DO PROJECTO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AEDA9C2-A190-4C0A-8320-B4FD2F794B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1865718"/>
            <a:ext cx="5718175" cy="4077873"/>
          </a:xfrm>
          <a:prstGeom prst="rect">
            <a:avLst/>
          </a:prstGeom>
        </p:spPr>
      </p:pic>
      <p:sp>
        <p:nvSpPr>
          <p:cNvPr id="17" name="Rectângulo 19">
            <a:extLst>
              <a:ext uri="{FF2B5EF4-FFF2-40B4-BE49-F238E27FC236}">
                <a16:creationId xmlns:a16="http://schemas.microsoft.com/office/drawing/2014/main" id="{47A93BBE-0060-485C-A2C7-DF406039181D}"/>
              </a:ext>
            </a:extLst>
          </p:cNvPr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Computação Móvel</a:t>
            </a:r>
            <a:endParaRPr lang="pt-PT" sz="1100" i="1" dirty="0"/>
          </a:p>
        </p:txBody>
      </p:sp>
      <p:sp>
        <p:nvSpPr>
          <p:cNvPr id="22" name="Rectângulo 14">
            <a:extLst>
              <a:ext uri="{FF2B5EF4-FFF2-40B4-BE49-F238E27FC236}">
                <a16:creationId xmlns:a16="http://schemas.microsoft.com/office/drawing/2014/main" id="{37978311-2107-402A-A073-4D4943A8313F}"/>
              </a:ext>
            </a:extLst>
          </p:cNvPr>
          <p:cNvSpPr/>
          <p:nvPr/>
        </p:nvSpPr>
        <p:spPr>
          <a:xfrm>
            <a:off x="5334000" y="609600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Safe </a:t>
            </a:r>
            <a:r>
              <a:rPr lang="pt-PT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Bike</a:t>
            </a:r>
            <a:endParaRPr lang="pt-PT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03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1243</Words>
  <Application>Microsoft Office PowerPoint</Application>
  <PresentationFormat>Apresentação no Ecrã (4:3)</PresentationFormat>
  <Paragraphs>240</Paragraphs>
  <Slides>17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CASTRO</cp:lastModifiedBy>
  <cp:revision>140</cp:revision>
  <dcterms:created xsi:type="dcterms:W3CDTF">2011-05-31T09:21:51Z</dcterms:created>
  <dcterms:modified xsi:type="dcterms:W3CDTF">2019-03-15T11:59:42Z</dcterms:modified>
</cp:coreProperties>
</file>