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1" r:id="rId5"/>
    <p:sldId id="270" r:id="rId6"/>
    <p:sldId id="272" r:id="rId7"/>
    <p:sldId id="261" r:id="rId8"/>
    <p:sldId id="275" r:id="rId9"/>
    <p:sldId id="273" r:id="rId10"/>
    <p:sldId id="274" r:id="rId11"/>
    <p:sldId id="276" r:id="rId12"/>
    <p:sldId id="280" r:id="rId13"/>
    <p:sldId id="277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55D6A-C1CE-4D52-843A-6F1E7021F327}">
          <p14:sldIdLst>
            <p14:sldId id="256"/>
            <p14:sldId id="268"/>
            <p14:sldId id="269"/>
            <p14:sldId id="271"/>
            <p14:sldId id="270"/>
            <p14:sldId id="272"/>
            <p14:sldId id="261"/>
            <p14:sldId id="275"/>
            <p14:sldId id="273"/>
            <p14:sldId id="274"/>
            <p14:sldId id="276"/>
            <p14:sldId id="280"/>
            <p14:sldId id="277"/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5" autoAdjust="0"/>
    <p:restoredTop sz="86400" autoAdjust="0"/>
  </p:normalViewPr>
  <p:slideViewPr>
    <p:cSldViewPr snapToGrid="0">
      <p:cViewPr>
        <p:scale>
          <a:sx n="100" d="100"/>
          <a:sy n="100" d="100"/>
        </p:scale>
        <p:origin x="152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377B-82A1-4B9C-BC69-100F257E038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CCD7C-35CF-4779-AD7B-59735EB4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Connectance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US and France, but </a:t>
            </a:r>
            <a:r>
              <a:rPr lang="fr-FR" dirty="0" err="1"/>
              <a:t>overral</a:t>
            </a:r>
            <a:r>
              <a:rPr lang="fr-FR" dirty="0"/>
              <a:t> values in France are at least 5 times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US</a:t>
            </a:r>
          </a:p>
          <a:p>
            <a:r>
              <a:rPr lang="fr-FR" dirty="0" err="1"/>
              <a:t>Nestedness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US and France, France </a:t>
            </a:r>
            <a:r>
              <a:rPr lang="fr-FR" dirty="0" err="1"/>
              <a:t>from</a:t>
            </a:r>
            <a:r>
              <a:rPr lang="fr-FR" dirty="0"/>
              <a:t> 20 to 10 (</a:t>
            </a:r>
            <a:r>
              <a:rPr lang="fr-FR" dirty="0" err="1"/>
              <a:t>half</a:t>
            </a:r>
            <a:r>
              <a:rPr lang="fr-FR" dirty="0"/>
              <a:t>) in 8 </a:t>
            </a:r>
            <a:r>
              <a:rPr lang="fr-FR" dirty="0" err="1"/>
              <a:t>years</a:t>
            </a:r>
            <a:r>
              <a:rPr lang="fr-FR" dirty="0"/>
              <a:t>, US </a:t>
            </a:r>
            <a:r>
              <a:rPr lang="fr-FR" dirty="0" err="1"/>
              <a:t>from</a:t>
            </a:r>
            <a:r>
              <a:rPr lang="fr-FR" dirty="0"/>
              <a:t> 9 to 4 (</a:t>
            </a:r>
            <a:r>
              <a:rPr lang="fr-FR" dirty="0" err="1"/>
              <a:t>half</a:t>
            </a:r>
            <a:r>
              <a:rPr lang="fr-FR" dirty="0"/>
              <a:t>) in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fr-FR" dirty="0"/>
          </a:p>
          <a:p>
            <a:r>
              <a:rPr lang="fr-FR" dirty="0" err="1"/>
              <a:t>Modularity</a:t>
            </a:r>
            <a:r>
              <a:rPr lang="fr-FR" dirty="0"/>
              <a:t> in U format, </a:t>
            </a:r>
            <a:r>
              <a:rPr lang="fr-FR" dirty="0" err="1"/>
              <a:t>decreasing</a:t>
            </a:r>
            <a:r>
              <a:rPr lang="fr-FR" dirty="0"/>
              <a:t> in France </a:t>
            </a:r>
            <a:r>
              <a:rPr lang="fr-FR" dirty="0" err="1"/>
              <a:t>until</a:t>
            </a:r>
            <a:r>
              <a:rPr lang="fr-FR" dirty="0"/>
              <a:t> 2017,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, and in US </a:t>
            </a:r>
            <a:r>
              <a:rPr lang="fr-FR" dirty="0" err="1"/>
              <a:t>dreseasing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.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modularity</a:t>
            </a:r>
            <a:r>
              <a:rPr lang="fr-FR" dirty="0"/>
              <a:t> have </a:t>
            </a:r>
            <a:r>
              <a:rPr lang="fr-FR" dirty="0" err="1"/>
              <a:t>similar</a:t>
            </a:r>
            <a:r>
              <a:rPr lang="fr-FR" dirty="0"/>
              <a:t> amplitudes in </a:t>
            </a:r>
            <a:r>
              <a:rPr lang="fr-FR" dirty="0" err="1"/>
              <a:t>both</a:t>
            </a:r>
            <a:r>
              <a:rPr lang="fr-FR" dirty="0"/>
              <a:t> countries (0.4 to 0.3)</a:t>
            </a:r>
          </a:p>
          <a:p>
            <a:r>
              <a:rPr lang="fr-FR" dirty="0"/>
              <a:t>Network </a:t>
            </a:r>
            <a:r>
              <a:rPr lang="fr-FR" dirty="0" err="1"/>
              <a:t>nodes</a:t>
            </a:r>
            <a:r>
              <a:rPr lang="fr-FR" dirty="0"/>
              <a:t> and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, for </a:t>
            </a:r>
            <a:r>
              <a:rPr lang="fr-FR" dirty="0" err="1"/>
              <a:t>both</a:t>
            </a:r>
            <a:r>
              <a:rPr lang="fr-FR" dirty="0"/>
              <a:t> US and France, but US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(6000 </a:t>
            </a:r>
            <a:r>
              <a:rPr lang="fr-FR" dirty="0" err="1"/>
              <a:t>edges</a:t>
            </a:r>
            <a:r>
              <a:rPr lang="fr-FR" dirty="0"/>
              <a:t> and 3000 </a:t>
            </a:r>
            <a:r>
              <a:rPr lang="fr-FR" dirty="0" err="1"/>
              <a:t>nodes</a:t>
            </a:r>
            <a:r>
              <a:rPr lang="fr-FR" dirty="0"/>
              <a:t> in the </a:t>
            </a:r>
            <a:r>
              <a:rPr lang="fr-FR" dirty="0" err="1"/>
              <a:t>highest</a:t>
            </a:r>
            <a:r>
              <a:rPr lang="fr-FR" dirty="0"/>
              <a:t> volume </a:t>
            </a:r>
            <a:r>
              <a:rPr lang="fr-FR" dirty="0" err="1"/>
              <a:t>year</a:t>
            </a:r>
            <a:r>
              <a:rPr lang="fr-FR" dirty="0"/>
              <a:t> in US vs. 250 </a:t>
            </a:r>
            <a:r>
              <a:rPr lang="fr-FR" dirty="0" err="1"/>
              <a:t>egdes</a:t>
            </a:r>
            <a:r>
              <a:rPr lang="fr-FR" dirty="0"/>
              <a:t> and 200 </a:t>
            </a:r>
            <a:r>
              <a:rPr lang="fr-FR" dirty="0" err="1"/>
              <a:t>nodes</a:t>
            </a:r>
            <a:r>
              <a:rPr lang="fr-FR" dirty="0"/>
              <a:t> in </a:t>
            </a:r>
            <a:r>
              <a:rPr lang="fr-FR" dirty="0" err="1"/>
              <a:t>france</a:t>
            </a:r>
            <a:endParaRPr lang="fr-FR" dirty="0"/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ACCs</a:t>
            </a:r>
            <a:r>
              <a:rPr lang="fr-FR" dirty="0"/>
              <a:t> and </a:t>
            </a:r>
            <a:r>
              <a:rPr lang="fr-FR" dirty="0" err="1"/>
              <a:t>VCs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. </a:t>
            </a:r>
            <a:r>
              <a:rPr lang="fr-FR" dirty="0" err="1"/>
              <a:t>Quantities</a:t>
            </a:r>
            <a:r>
              <a:rPr lang="fr-FR" dirty="0"/>
              <a:t> </a:t>
            </a:r>
            <a:r>
              <a:rPr lang="fr-FR" dirty="0" err="1"/>
              <a:t>equamy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in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Stable </a:t>
            </a:r>
            <a:r>
              <a:rPr lang="fr-FR" dirty="0" err="1"/>
              <a:t>connectance</a:t>
            </a:r>
            <a:r>
              <a:rPr lang="fr-FR" dirty="0"/>
              <a:t> over </a:t>
            </a:r>
            <a:r>
              <a:rPr lang="fr-FR" dirty="0" err="1"/>
              <a:t>year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starts </a:t>
            </a:r>
            <a:r>
              <a:rPr lang="fr-FR" dirty="0" err="1"/>
              <a:t>incresing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2020 on. France </a:t>
            </a:r>
            <a:r>
              <a:rPr lang="fr-FR" dirty="0" err="1"/>
              <a:t>is</a:t>
            </a:r>
            <a:r>
              <a:rPr lang="fr-FR" dirty="0"/>
              <a:t> at least 4 or 5 times more </a:t>
            </a:r>
            <a:r>
              <a:rPr lang="fr-FR" dirty="0" err="1"/>
              <a:t>connected</a:t>
            </a:r>
            <a:r>
              <a:rPr lang="fr-FR" dirty="0"/>
              <a:t> (0.02 to 0.03 in France </a:t>
            </a:r>
            <a:r>
              <a:rPr lang="fr-FR" dirty="0" err="1"/>
              <a:t>vc</a:t>
            </a:r>
            <a:r>
              <a:rPr lang="fr-FR" dirty="0"/>
              <a:t> 0.0045 to 0.0055 in US)</a:t>
            </a:r>
          </a:p>
          <a:p>
            <a:r>
              <a:rPr lang="fr-FR" dirty="0" err="1"/>
              <a:t>Nestedness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in France </a:t>
            </a:r>
            <a:r>
              <a:rPr lang="fr-FR" dirty="0" err="1"/>
              <a:t>from</a:t>
            </a:r>
            <a:r>
              <a:rPr lang="fr-FR" dirty="0"/>
              <a:t> 12 to 8, in US </a:t>
            </a:r>
            <a:r>
              <a:rPr lang="fr-FR" dirty="0" err="1"/>
              <a:t>frol</a:t>
            </a:r>
            <a:r>
              <a:rPr lang="fr-FR" dirty="0"/>
              <a:t> 7 to 4</a:t>
            </a:r>
          </a:p>
          <a:p>
            <a:r>
              <a:rPr lang="fr-FR" dirty="0" err="1"/>
              <a:t>Modularity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 in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of values (0.25 to 0.4)</a:t>
            </a:r>
          </a:p>
          <a:p>
            <a:r>
              <a:rPr lang="fr-FR" dirty="0"/>
              <a:t>Network size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as </a:t>
            </a:r>
            <a:r>
              <a:rPr lang="fr-FR" dirty="0" err="1"/>
              <a:t>well</a:t>
            </a:r>
            <a:r>
              <a:rPr lang="fr-FR" dirty="0"/>
              <a:t> as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ACCs</a:t>
            </a:r>
            <a:r>
              <a:rPr lang="fr-FR" dirty="0"/>
              <a:t> and </a:t>
            </a:r>
            <a:r>
              <a:rPr lang="fr-FR" dirty="0" err="1"/>
              <a:t>VCs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Modularity</a:t>
            </a:r>
            <a:r>
              <a:rPr lang="fr-FR" dirty="0"/>
              <a:t> in ACC-VC </a:t>
            </a:r>
            <a:r>
              <a:rPr lang="fr-FR" dirty="0" err="1"/>
              <a:t>between</a:t>
            </a:r>
            <a:r>
              <a:rPr lang="fr-FR" dirty="0"/>
              <a:t> countries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, but in VC-VC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true</a:t>
            </a:r>
            <a:r>
              <a:rPr lang="fr-FR" dirty="0"/>
              <a:t>, US </a:t>
            </a:r>
            <a:r>
              <a:rPr lang="fr-FR" dirty="0" err="1"/>
              <a:t>is</a:t>
            </a:r>
            <a:r>
              <a:rPr lang="fr-FR" dirty="0"/>
              <a:t> more </a:t>
            </a:r>
            <a:r>
              <a:rPr lang="fr-FR" dirty="0" err="1"/>
              <a:t>modular</a:t>
            </a:r>
            <a:r>
              <a:rPr lang="fr-FR" dirty="0"/>
              <a:t> (</a:t>
            </a:r>
            <a:r>
              <a:rPr lang="fr-FR" dirty="0" err="1"/>
              <a:t>separate</a:t>
            </a:r>
            <a:r>
              <a:rPr lang="fr-FR" dirty="0"/>
              <a:t> cluster) </a:t>
            </a:r>
            <a:r>
              <a:rPr lang="fr-FR" dirty="0" err="1"/>
              <a:t>than</a:t>
            </a:r>
            <a:r>
              <a:rPr lang="fr-FR" dirty="0"/>
              <a:t> France in </a:t>
            </a:r>
            <a:r>
              <a:rPr lang="fr-FR" dirty="0" err="1"/>
              <a:t>this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E26-8EEA-334F-C617-68658CCD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19A6-4BBA-BCE6-05E2-799AC02F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EF52-131C-C159-A5C3-5DA2633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76DD-D291-0FD1-E51F-854C816D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695-9CD0-5687-7659-D0CA829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464B-B9DA-C629-9948-3DDF0B3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8A93-7CA9-CB8A-519D-7C7DF21F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C9ED-EB31-7CD4-6D3B-8CD09FCC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671F-B592-2086-D772-870BEF07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583-4E81-B0CC-CD27-02A8A6F6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824DF-1856-7B75-B340-99D6F0217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B22E-47DC-EBB4-17BD-EAFEDB41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5ACC-EE81-D7D4-CB10-7F1CED56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D309-6625-1744-4263-F5D83DAD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629A-8CDA-3354-9E14-6B7EF98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28AD-348B-6C44-4287-0ECC74C6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4899-6278-1EBB-092A-B305708F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B654-B7F3-FB9F-329A-1236BAC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ED0F-1B85-1C4C-C190-7E3AFDB5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89E3-D45C-FD16-B9B8-EBC311B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8A8B-AD07-C308-C6A8-E7F287D2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40C8-138F-5CF9-0818-C968260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2E66-32F5-484A-689E-51515B37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8E6F-EB9E-4D5A-43E6-BBC91DD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E46B-6581-DBB8-EACF-86ED686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F478-0CB0-191D-BA04-020A11E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B757-2883-35A7-B13A-EC70C2AF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2661-09A5-3DF4-A97E-5268EF49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74C4-C21C-7CDE-AE95-3990E7D4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B104-C7A5-D491-B301-08617A8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E890-309B-6635-A7B4-3EFEC56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0E6B-C31B-43C4-77DF-AFC8D6A0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0B76-3F68-6A39-23BF-5EEAF036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3F31-9BE0-2080-0C46-776A7261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C16C-9B50-612B-332F-891F7025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9826-CA70-86A2-03D1-5F447621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61858-F786-F261-5551-3B336270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8879-A843-688D-A0B7-6FC724DE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C8105-1621-7107-0C22-56F5847F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7EBA-2088-3620-4ED2-066BF1F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5FFCC-A71D-AE2C-3030-0D163249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C3AB7-DF2A-2F29-BA32-EB15BDC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2728-255D-0B79-6189-A9F1856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62C8-DA4B-85F2-7DA2-55EB200D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C9BE-6A8B-AA12-29B0-5237BDCE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8A66-5C6B-7622-F813-6BFECAD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5EA9-5C85-4CBE-B73F-195540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5990-A0BA-7B37-94ED-E81F6EB1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0A34-07D7-D91A-58D5-7B811FA7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7023-1038-7E3B-0B4D-FABFBBA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6D30F-AD56-FF91-71A7-44F94A0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5E60-27D4-4F1E-7378-093EF73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130-FCF2-325C-D3FF-4E895A93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C146-AE12-07EC-FACE-354AA46F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99CE-8F2A-DE7A-F9C5-4FF17B03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4B2C-711B-EA49-35BB-A5E848B1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88E8-97C7-0097-D387-0786FDC7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9185-3468-BE43-7609-51E3AE4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9E5E3-4195-7FC8-332B-8D499F32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19A7-1C0F-6EFE-899C-E919EA56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B201-007E-468B-9F4A-43B71389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95200-6BB3-42FE-8E69-4684BB40701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0B15-7ED9-D825-2ED6-92AEA7C7B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2954-CBFA-C953-A8D1-19CE9748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17B-A7F2-72EB-0399-B37BA1D6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0199"/>
            <a:ext cx="9144000" cy="2387600"/>
          </a:xfrm>
        </p:spPr>
        <p:txBody>
          <a:bodyPr/>
          <a:lstStyle/>
          <a:p>
            <a:r>
              <a:rPr lang="fr-FR" dirty="0"/>
              <a:t>Innovation Networks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5C17-AFEE-1D5A-B008-B0FF7051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9874"/>
            <a:ext cx="9144000" cy="1655762"/>
          </a:xfrm>
        </p:spPr>
        <p:txBody>
          <a:bodyPr/>
          <a:lstStyle/>
          <a:p>
            <a:r>
              <a:rPr lang="fr-FR" dirty="0"/>
              <a:t>An </a:t>
            </a:r>
            <a:r>
              <a:rPr lang="fr-FR" dirty="0" err="1"/>
              <a:t>ecological</a:t>
            </a:r>
            <a:r>
              <a:rPr lang="fr-FR" dirty="0"/>
              <a:t> point of </a:t>
            </a:r>
            <a:r>
              <a:rPr lang="fr-FR" dirty="0" err="1"/>
              <a:t>view</a:t>
            </a:r>
            <a:r>
              <a:rPr lang="fr-FR" dirty="0"/>
              <a:t> over social </a:t>
            </a:r>
            <a:r>
              <a:rPr lang="fr-FR" dirty="0" err="1"/>
              <a:t>phenomena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2825-CA29-1E26-6A5F-BF40FA6D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0908A8-B43D-D90E-8B3A-80FCFAB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79" y="307335"/>
            <a:ext cx="2328184" cy="196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23F9F-9BE9-3F6F-B9A8-55DBADA5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5" y="365125"/>
            <a:ext cx="10515600" cy="1325563"/>
          </a:xfrm>
        </p:spPr>
        <p:txBody>
          <a:bodyPr/>
          <a:lstStyle/>
          <a:p>
            <a:r>
              <a:rPr lang="fr-FR" dirty="0"/>
              <a:t>ACC-VC – Time </a:t>
            </a:r>
            <a:r>
              <a:rPr lang="fr-FR" dirty="0" err="1"/>
              <a:t>Window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(5 </a:t>
            </a:r>
            <a:r>
              <a:rPr lang="fr-FR" dirty="0" err="1"/>
              <a:t>years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A5C947-6FE5-668F-0F46-EB5603D2F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333061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D0A264-4929-E582-5005-FB5F0512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437809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52EA93-C5B1-3ABA-A122-D8319C124B8F}"/>
              </a:ext>
            </a:extLst>
          </p:cNvPr>
          <p:cNvCxnSpPr>
            <a:cxnSpLocks/>
          </p:cNvCxnSpPr>
          <p:nvPr/>
        </p:nvCxnSpPr>
        <p:spPr>
          <a:xfrm>
            <a:off x="825503" y="4536713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BED1EA-DC14-51B0-7FE1-41060FC58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89" y="2500668"/>
            <a:ext cx="9519185" cy="189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1CA3A-8911-72A8-1DC8-477CA08A6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91" y="4800674"/>
            <a:ext cx="9519182" cy="1577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FD1E5-D25C-3FC8-D1F1-D763370A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6160" y="290086"/>
            <a:ext cx="2372213" cy="19979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07837EB-2D8D-3FD0-67E7-DF64D8D20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6114918" y="184025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860767D-9CC7-56E8-E130-4963CA97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020" y="1847725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5625-2577-56BD-DCE2-F161F9596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C3F-B663-A36D-3B67-CC3CE693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6" y="365125"/>
            <a:ext cx="10515600" cy="1325563"/>
          </a:xfrm>
        </p:spPr>
        <p:txBody>
          <a:bodyPr/>
          <a:lstStyle/>
          <a:p>
            <a:r>
              <a:rPr lang="fr-FR" dirty="0"/>
              <a:t>ACC-VC –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CEE50F-4381-D886-4551-CC2917413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3192426" y="228174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616F84-8544-09F3-4225-85FF1C4E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58" y="2279173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91D3C-AC54-80DA-1C45-42D8CCE1C8C6}"/>
              </a:ext>
            </a:extLst>
          </p:cNvPr>
          <p:cNvSpPr txBox="1"/>
          <p:nvPr/>
        </p:nvSpPr>
        <p:spPr>
          <a:xfrm>
            <a:off x="1651534" y="2856571"/>
            <a:ext cx="40850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Nodes: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744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(117 acc + 627 VCs)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1352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0.018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12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Connectance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latin typeface="Consolas" panose="020B0609020204030204" pitchFamily="49" charset="0"/>
              </a:rPr>
              <a:t>0.018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Nestedness</a:t>
            </a:r>
            <a:r>
              <a:rPr lang="en-US" dirty="0">
                <a:latin typeface="Consolas" panose="020B0609020204030204" pitchFamily="49" charset="0"/>
              </a:rPr>
              <a:t> (NODF): </a:t>
            </a:r>
            <a:r>
              <a:rPr lang="en-US" b="1" dirty="0">
                <a:latin typeface="Consolas" panose="020B0609020204030204" pitchFamily="49" charset="0"/>
              </a:rPr>
              <a:t>11.0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Modularity: </a:t>
            </a:r>
            <a:r>
              <a:rPr lang="en-US" b="1" dirty="0">
                <a:latin typeface="Consolas" panose="020B0609020204030204" pitchFamily="49" charset="0"/>
              </a:rPr>
              <a:t>0.302</a:t>
            </a:r>
            <a:endParaRPr lang="en-US" b="1" dirty="0"/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01967-4F37-BDDB-2A46-46C2B9763A45}"/>
              </a:ext>
            </a:extLst>
          </p:cNvPr>
          <p:cNvSpPr txBox="1"/>
          <p:nvPr/>
        </p:nvSpPr>
        <p:spPr>
          <a:xfrm>
            <a:off x="6283331" y="2856571"/>
            <a:ext cx="4279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Nodes: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6936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(889 acc + 6047 VCs)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23295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0.004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35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Connectance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latin typeface="Consolas" panose="020B0609020204030204" pitchFamily="49" charset="0"/>
              </a:rPr>
              <a:t>0.004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Nestedness</a:t>
            </a:r>
            <a:r>
              <a:rPr lang="en-US" dirty="0">
                <a:latin typeface="Consolas" panose="020B0609020204030204" pitchFamily="49" charset="0"/>
              </a:rPr>
              <a:t> (NODF): </a:t>
            </a:r>
            <a:r>
              <a:rPr lang="en-US" b="1" dirty="0">
                <a:latin typeface="Consolas" panose="020B0609020204030204" pitchFamily="49" charset="0"/>
              </a:rPr>
              <a:t>6.6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Modularity: </a:t>
            </a:r>
            <a:r>
              <a:rPr lang="en-US" b="1" dirty="0">
                <a:latin typeface="Consolas" panose="020B0609020204030204" pitchFamily="49" charset="0"/>
              </a:rPr>
              <a:t>0.246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8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A48C-2C31-BA8C-87B8-D1A865D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C74-4D45-2BB9-EC61-D5D10209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– VC-VC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4757-70A4-F467-3865-3636EDC91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246-4964-834F-3D0C-9D775DE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VC-VC - Snapshots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77D5E6-643F-7F56-3BB7-CE5DBB8FD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261801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1FA552-1F48-2A15-F4EF-1517087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116193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8AA37-92BA-4B77-42F0-65E280120996}"/>
              </a:ext>
            </a:extLst>
          </p:cNvPr>
          <p:cNvCxnSpPr>
            <a:cxnSpLocks/>
          </p:cNvCxnSpPr>
          <p:nvPr/>
        </p:nvCxnSpPr>
        <p:spPr>
          <a:xfrm>
            <a:off x="825503" y="3950238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020394-67B1-FE29-86A8-C7EF214E5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176" y="1780350"/>
            <a:ext cx="7468681" cy="186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7EA1C-1C6E-36D2-A585-09AB20A7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7827" y="4275220"/>
            <a:ext cx="7473381" cy="186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95ACB-2AAA-C8C0-5E83-54BB9D509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193" y="1869554"/>
            <a:ext cx="2006607" cy="1642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46F84-1761-154E-C0FD-4D197E818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4081" y="4443512"/>
            <a:ext cx="1981719" cy="16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92D1-B571-381C-6C72-AFF895E97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25A2-A7D3-9884-B4C3-ED5758F8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VC-VC – Time </a:t>
            </a:r>
            <a:r>
              <a:rPr lang="fr-FR" dirty="0" err="1"/>
              <a:t>Window</a:t>
            </a:r>
            <a:br>
              <a:rPr lang="fr-FR" dirty="0"/>
            </a:br>
            <a:r>
              <a:rPr lang="fr-FR" dirty="0"/>
              <a:t>(5 </a:t>
            </a:r>
            <a:r>
              <a:rPr lang="fr-FR" dirty="0" err="1"/>
              <a:t>years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D66B01-7560-E6DB-80A4-B1A913F08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2636931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E70734-D9A3-9C13-025B-ED7C3D29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059438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582531-BB66-C28C-1562-61FBE263D00C}"/>
              </a:ext>
            </a:extLst>
          </p:cNvPr>
          <p:cNvCxnSpPr>
            <a:cxnSpLocks/>
          </p:cNvCxnSpPr>
          <p:nvPr/>
        </p:nvCxnSpPr>
        <p:spPr>
          <a:xfrm>
            <a:off x="825503" y="4013297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B64476-DD70-D2C4-090A-5A61F68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914" y="1777985"/>
            <a:ext cx="7911661" cy="1970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7E5EF-CC4A-9628-160B-5F3745258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3001" y="1857915"/>
            <a:ext cx="2125712" cy="1740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53EF8-2647-994E-CBBF-EAE74CE91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341" y="4173249"/>
            <a:ext cx="7911659" cy="19704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E0E358-CFE6-F356-7B94-ECA7D2942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1792" y="4278158"/>
            <a:ext cx="2089459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3B45-3139-32DF-BEC6-39DD2413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406-B7E2-5080-99EE-03F6ABA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6" y="365125"/>
            <a:ext cx="10515600" cy="1325563"/>
          </a:xfrm>
        </p:spPr>
        <p:txBody>
          <a:bodyPr/>
          <a:lstStyle/>
          <a:p>
            <a:r>
              <a:rPr lang="fr-FR" dirty="0"/>
              <a:t>VC-VC –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A81797-1408-CC67-483A-B4FC4F8E6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3221943" y="270287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F6BAF8A-AB30-7CDD-196B-99791D3A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90" y="2697734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ED7E1-96F2-CC71-E6E8-C7D213F35A43}"/>
              </a:ext>
            </a:extLst>
          </p:cNvPr>
          <p:cNvSpPr txBox="1"/>
          <p:nvPr/>
        </p:nvSpPr>
        <p:spPr>
          <a:xfrm>
            <a:off x="6853795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11,095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238,737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750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0.0038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9905D-121A-D62E-8F71-3887D7289110}"/>
              </a:ext>
            </a:extLst>
          </p:cNvPr>
          <p:cNvSpPr txBox="1"/>
          <p:nvPr/>
        </p:nvSpPr>
        <p:spPr>
          <a:xfrm>
            <a:off x="1994338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1,180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7,360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125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0.0105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20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7305-12A7-2D5C-746C-8D62D2E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052-7C81-5490-FE0B-D9FF8E0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ACC-VC x VC-VC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6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A70F-0E8F-5890-42A1-3B0D26A6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EF2-E375-957D-EA04-4304F39C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(Math, Statistics)</a:t>
            </a:r>
          </a:p>
          <a:p>
            <a:r>
              <a:rPr lang="en-US" dirty="0"/>
              <a:t>Network Theory</a:t>
            </a:r>
          </a:p>
          <a:p>
            <a:r>
              <a:rPr lang="en-US" dirty="0"/>
              <a:t>Ecology (</a:t>
            </a:r>
            <a:r>
              <a:rPr lang="en-US" dirty="0" err="1"/>
              <a:t>polinizator</a:t>
            </a:r>
            <a:r>
              <a:rPr lang="en-US" dirty="0"/>
              <a:t>-plant bipartite networks)</a:t>
            </a:r>
          </a:p>
          <a:p>
            <a:r>
              <a:rPr lang="en-US" dirty="0"/>
              <a:t>Economics</a:t>
            </a:r>
          </a:p>
        </p:txBody>
      </p:sp>
    </p:spTree>
    <p:extLst>
      <p:ext uri="{BB962C8B-B14F-4D97-AF65-F5344CB8AC3E}">
        <p14:creationId xmlns:p14="http://schemas.microsoft.com/office/powerpoint/2010/main" val="39120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0403-035C-4F73-23A7-01CF36BE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1F1C-7002-D532-2E0F-979B2C8E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D091-5535-48D4-A403-57E17517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network relationships between VC-VC and accelerators-VC (co-</a:t>
            </a:r>
            <a:r>
              <a:rPr lang="en-US" dirty="0" err="1"/>
              <a:t>investiment</a:t>
            </a:r>
            <a:r>
              <a:rPr lang="en-US" dirty="0"/>
              <a:t>)</a:t>
            </a:r>
          </a:p>
          <a:p>
            <a:r>
              <a:rPr lang="en-US" dirty="0"/>
              <a:t>Limited application of network theory to VC-VC and VC-accelerator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722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02FF4-690A-DB99-1B46-631305AA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5755-A84B-F7CA-56B5-3EBA32F8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7C3A-1BAA-7502-B819-5BCB78A7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network structures emerge between venture capitalists and accelerators, and what patterns govern their investment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36035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3ADA-CF0A-6586-9420-6D4FCF87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646C-8FA4-1EC7-1478-162124F5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C48F-093D-DDEE-9D70-C7996CAE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(Math, Statistics)</a:t>
            </a:r>
          </a:p>
          <a:p>
            <a:r>
              <a:rPr lang="en-US" dirty="0"/>
              <a:t>Network Theory</a:t>
            </a:r>
          </a:p>
          <a:p>
            <a:r>
              <a:rPr lang="en-US" dirty="0"/>
              <a:t>Ecology (</a:t>
            </a:r>
            <a:r>
              <a:rPr lang="en-US" dirty="0" err="1"/>
              <a:t>polinizator</a:t>
            </a:r>
            <a:r>
              <a:rPr lang="en-US" dirty="0"/>
              <a:t>-plant bipartite networks)</a:t>
            </a:r>
          </a:p>
          <a:p>
            <a:r>
              <a:rPr lang="en-US" dirty="0"/>
              <a:t>Economics</a:t>
            </a:r>
          </a:p>
        </p:txBody>
      </p:sp>
    </p:spTree>
    <p:extLst>
      <p:ext uri="{BB962C8B-B14F-4D97-AF65-F5344CB8AC3E}">
        <p14:creationId xmlns:p14="http://schemas.microsoft.com/office/powerpoint/2010/main" val="347718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7670-5B54-94B5-E674-C7CA5D685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5BB-ABF2-C796-8E63-C3FFD159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9FF-E86D-C9F1-1082-EE9640B0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/>
          <a:lstStyle/>
          <a:p>
            <a:r>
              <a:rPr lang="fr-FR" dirty="0"/>
              <a:t>G</a:t>
            </a:r>
            <a:r>
              <a:rPr lang="en-US" dirty="0"/>
              <a:t>et data from Crunchbase</a:t>
            </a:r>
          </a:p>
          <a:p>
            <a:r>
              <a:rPr lang="en-US" dirty="0"/>
              <a:t>Clean data (Matthijs and Theo methods)</a:t>
            </a:r>
          </a:p>
          <a:p>
            <a:r>
              <a:rPr lang="en-US" dirty="0"/>
              <a:t>Build network (Acc-VC and VC-VC) and get metrics</a:t>
            </a:r>
          </a:p>
          <a:p>
            <a:r>
              <a:rPr lang="en-US" dirty="0"/>
              <a:t>Analyze results through economics and ecology lenses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E1891D5-B20B-D063-3541-54194E9A7C6F}"/>
              </a:ext>
            </a:extLst>
          </p:cNvPr>
          <p:cNvSpPr/>
          <p:nvPr/>
        </p:nvSpPr>
        <p:spPr>
          <a:xfrm rot="19845562">
            <a:off x="8552084" y="1370302"/>
            <a:ext cx="184039" cy="1682688"/>
          </a:xfrm>
          <a:prstGeom prst="leftBrace">
            <a:avLst>
              <a:gd name="adj1" fmla="val 8333"/>
              <a:gd name="adj2" fmla="val 93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0F4B4-69B8-4A08-1A75-D1D25A350F16}"/>
              </a:ext>
            </a:extLst>
          </p:cNvPr>
          <p:cNvSpPr txBox="1"/>
          <p:nvPr/>
        </p:nvSpPr>
        <p:spPr>
          <a:xfrm>
            <a:off x="8447906" y="1350035"/>
            <a:ext cx="348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edges</a:t>
            </a:r>
            <a:endParaRPr lang="fr-FR" dirty="0"/>
          </a:p>
          <a:p>
            <a:r>
              <a:rPr lang="fr-FR" dirty="0"/>
              <a:t>  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nodes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err="1"/>
              <a:t>Connectance</a:t>
            </a:r>
            <a:r>
              <a:rPr lang="fr-FR" dirty="0"/>
              <a:t> / </a:t>
            </a:r>
            <a:r>
              <a:rPr lang="fr-FR" dirty="0" err="1"/>
              <a:t>density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err="1"/>
              <a:t>Modularity</a:t>
            </a:r>
            <a:r>
              <a:rPr lang="fr-FR" dirty="0"/>
              <a:t> / components</a:t>
            </a:r>
          </a:p>
          <a:p>
            <a:r>
              <a:rPr lang="fr-FR" dirty="0"/>
              <a:t>            </a:t>
            </a:r>
            <a:r>
              <a:rPr lang="fr-FR" dirty="0" err="1"/>
              <a:t>Nestedness</a:t>
            </a:r>
            <a:r>
              <a:rPr lang="fr-FR" dirty="0"/>
              <a:t> (bipartite case)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3E92E23-71BC-3797-D171-63A75B00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16" y="4129088"/>
            <a:ext cx="7465341" cy="21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8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1DCB-CC07-D70E-8B04-A5BE40F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Metodology</a:t>
            </a:r>
            <a:endParaRPr lang="en-US" dirty="0"/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D2262F50-CD46-F8AF-B1ED-C256099A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4" y="2031222"/>
            <a:ext cx="10110807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FD160D-BC19-F1A3-4B0A-B1A93174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983"/>
            <a:ext cx="10515600" cy="4756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3 distinct </a:t>
            </a:r>
            <a:r>
              <a:rPr lang="fr-FR" dirty="0" err="1"/>
              <a:t>approaches</a:t>
            </a:r>
            <a:r>
              <a:rPr lang="fr-F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C7C-BCD3-433E-D578-F12612AC1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0F-3443-CFBE-8202-298D3A16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– ACC-VC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344C-BA17-DD66-CEF6-DF07715D9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9CC8-2148-EB83-B1F7-C5FE1EB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ACC-VC - Snapshots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746E2-F33E-2F4F-4AB9-C166C22F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0268" y="2516117"/>
            <a:ext cx="9649932" cy="1598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50624-90B8-D5AE-0045-BA2AFF90D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0267" y="4625882"/>
            <a:ext cx="9649932" cy="15989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282B71-7496-50FC-E903-72A59AF89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3166653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D4EF1C-0EDB-BDAB-78D6-AA60214C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273847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E2F2B7-2E28-BAD0-F90A-AA19FCD3E203}"/>
              </a:ext>
            </a:extLst>
          </p:cNvPr>
          <p:cNvCxnSpPr>
            <a:cxnSpLocks/>
          </p:cNvCxnSpPr>
          <p:nvPr/>
        </p:nvCxnSpPr>
        <p:spPr>
          <a:xfrm>
            <a:off x="825503" y="4353833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0E482-7FB2-D608-8563-2E781563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321" y="323379"/>
            <a:ext cx="2319896" cy="195392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3225863-451D-24E6-4A59-55F94802D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6083388" y="1852867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6EFBF-E160-C66F-E02B-FCC778E4C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1459" y="323379"/>
            <a:ext cx="2319895" cy="1953923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A364E28-7A7A-6752-93CC-E623FBD9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90" y="1847725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25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75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Wingdings</vt:lpstr>
      <vt:lpstr>Office Theme</vt:lpstr>
      <vt:lpstr>Innovation Networks Analysis</vt:lpstr>
      <vt:lpstr>Outline</vt:lpstr>
      <vt:lpstr>Motivation</vt:lpstr>
      <vt:lpstr>Macro RQ</vt:lpstr>
      <vt:lpstr>Relevant Topics</vt:lpstr>
      <vt:lpstr>Methodology</vt:lpstr>
      <vt:lpstr>Metodology</vt:lpstr>
      <vt:lpstr>Results – ACC-VC Network</vt:lpstr>
      <vt:lpstr>ACC-VC - Snapshots</vt:lpstr>
      <vt:lpstr>ACC-VC – Time Window  (5 years)</vt:lpstr>
      <vt:lpstr>ACC-VC – Fully Aggregated</vt:lpstr>
      <vt:lpstr>Results – VC-VC Network</vt:lpstr>
      <vt:lpstr>VC-VC - Snapshots</vt:lpstr>
      <vt:lpstr>VC-VC – Time Window (5 years)</vt:lpstr>
      <vt:lpstr>VC-VC – Fully Aggregated</vt:lpstr>
      <vt:lpstr>ACC-VC x VC-VC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Melga</dc:creator>
  <cp:lastModifiedBy>João Melga</cp:lastModifiedBy>
  <cp:revision>9</cp:revision>
  <dcterms:created xsi:type="dcterms:W3CDTF">2025-07-26T19:26:56Z</dcterms:created>
  <dcterms:modified xsi:type="dcterms:W3CDTF">2025-07-27T20:03:28Z</dcterms:modified>
</cp:coreProperties>
</file>