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8" r:id="rId3"/>
    <p:sldId id="269" r:id="rId4"/>
    <p:sldId id="271" r:id="rId5"/>
    <p:sldId id="272" r:id="rId6"/>
    <p:sldId id="261" r:id="rId7"/>
    <p:sldId id="275" r:id="rId8"/>
    <p:sldId id="273" r:id="rId9"/>
    <p:sldId id="274" r:id="rId10"/>
    <p:sldId id="276" r:id="rId11"/>
    <p:sldId id="280" r:id="rId12"/>
    <p:sldId id="277" r:id="rId13"/>
    <p:sldId id="278" r:id="rId14"/>
    <p:sldId id="279" r:id="rId15"/>
    <p:sldId id="282" r:id="rId16"/>
    <p:sldId id="283" r:id="rId17"/>
    <p:sldId id="284" r:id="rId18"/>
    <p:sldId id="285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B55D6A-C1CE-4D52-843A-6F1E7021F327}">
          <p14:sldIdLst>
            <p14:sldId id="256"/>
            <p14:sldId id="268"/>
            <p14:sldId id="269"/>
            <p14:sldId id="271"/>
            <p14:sldId id="272"/>
            <p14:sldId id="261"/>
            <p14:sldId id="275"/>
            <p14:sldId id="273"/>
            <p14:sldId id="274"/>
            <p14:sldId id="276"/>
            <p14:sldId id="280"/>
            <p14:sldId id="277"/>
            <p14:sldId id="278"/>
            <p14:sldId id="279"/>
            <p14:sldId id="282"/>
            <p14:sldId id="283"/>
            <p14:sldId id="284"/>
            <p14:sldId id="285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35" autoAdjust="0"/>
    <p:restoredTop sz="86400" autoAdjust="0"/>
  </p:normalViewPr>
  <p:slideViewPr>
    <p:cSldViewPr snapToGrid="0">
      <p:cViewPr varScale="1">
        <p:scale>
          <a:sx n="105" d="100"/>
          <a:sy n="105" d="100"/>
        </p:scale>
        <p:origin x="13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5377B-82A1-4B9C-BC69-100F257E038F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CCD7C-35CF-4779-AD7B-59735EB46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21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CCD7C-35CF-4779-AD7B-59735EB46B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39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CCD7C-35CF-4779-AD7B-59735EB46B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Connectance</a:t>
            </a:r>
            <a:r>
              <a:rPr lang="fr-FR" dirty="0"/>
              <a:t> </a:t>
            </a:r>
            <a:r>
              <a:rPr lang="fr-FR" dirty="0" err="1"/>
              <a:t>decreasing</a:t>
            </a:r>
            <a:r>
              <a:rPr lang="fr-FR" dirty="0"/>
              <a:t> in </a:t>
            </a:r>
            <a:r>
              <a:rPr lang="fr-FR" dirty="0" err="1"/>
              <a:t>both</a:t>
            </a:r>
            <a:r>
              <a:rPr lang="fr-FR" dirty="0"/>
              <a:t> US and France, but </a:t>
            </a:r>
            <a:r>
              <a:rPr lang="fr-FR" dirty="0" err="1"/>
              <a:t>overral</a:t>
            </a:r>
            <a:r>
              <a:rPr lang="fr-FR" dirty="0"/>
              <a:t> values in France are at least 5 times </a:t>
            </a:r>
            <a:r>
              <a:rPr lang="fr-FR" dirty="0" err="1"/>
              <a:t>greater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US</a:t>
            </a:r>
          </a:p>
          <a:p>
            <a:r>
              <a:rPr lang="fr-FR" dirty="0" err="1"/>
              <a:t>Nestedness</a:t>
            </a:r>
            <a:r>
              <a:rPr lang="fr-FR" dirty="0"/>
              <a:t> </a:t>
            </a:r>
            <a:r>
              <a:rPr lang="fr-FR" dirty="0" err="1"/>
              <a:t>decreasing</a:t>
            </a:r>
            <a:r>
              <a:rPr lang="fr-FR" dirty="0"/>
              <a:t> in </a:t>
            </a:r>
            <a:r>
              <a:rPr lang="fr-FR" dirty="0" err="1"/>
              <a:t>both</a:t>
            </a:r>
            <a:r>
              <a:rPr lang="fr-FR" dirty="0"/>
              <a:t> US and France, France </a:t>
            </a:r>
            <a:r>
              <a:rPr lang="fr-FR" dirty="0" err="1"/>
              <a:t>from</a:t>
            </a:r>
            <a:r>
              <a:rPr lang="fr-FR" dirty="0"/>
              <a:t> 20 to 10 (</a:t>
            </a:r>
            <a:r>
              <a:rPr lang="fr-FR" dirty="0" err="1"/>
              <a:t>half</a:t>
            </a:r>
            <a:r>
              <a:rPr lang="fr-FR" dirty="0"/>
              <a:t>) in 8 </a:t>
            </a:r>
            <a:r>
              <a:rPr lang="fr-FR" dirty="0" err="1"/>
              <a:t>years</a:t>
            </a:r>
            <a:r>
              <a:rPr lang="fr-FR" dirty="0"/>
              <a:t>, US </a:t>
            </a:r>
            <a:r>
              <a:rPr lang="fr-FR" dirty="0" err="1"/>
              <a:t>from</a:t>
            </a:r>
            <a:r>
              <a:rPr lang="fr-FR" dirty="0"/>
              <a:t> 9 to 4 (</a:t>
            </a:r>
            <a:r>
              <a:rPr lang="fr-FR" dirty="0" err="1"/>
              <a:t>half</a:t>
            </a:r>
            <a:r>
              <a:rPr lang="fr-FR" dirty="0"/>
              <a:t>) in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period</a:t>
            </a:r>
            <a:endParaRPr lang="fr-FR" dirty="0"/>
          </a:p>
          <a:p>
            <a:r>
              <a:rPr lang="fr-FR" dirty="0" err="1"/>
              <a:t>Modularity</a:t>
            </a:r>
            <a:r>
              <a:rPr lang="fr-FR" dirty="0"/>
              <a:t> in U format, </a:t>
            </a:r>
            <a:r>
              <a:rPr lang="fr-FR" dirty="0" err="1"/>
              <a:t>decreasing</a:t>
            </a:r>
            <a:r>
              <a:rPr lang="fr-FR" dirty="0"/>
              <a:t> in France </a:t>
            </a:r>
            <a:r>
              <a:rPr lang="fr-FR" dirty="0" err="1"/>
              <a:t>until</a:t>
            </a:r>
            <a:r>
              <a:rPr lang="fr-FR" dirty="0"/>
              <a:t> 2017,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increasing</a:t>
            </a:r>
            <a:r>
              <a:rPr lang="fr-FR" dirty="0"/>
              <a:t>, and in US </a:t>
            </a:r>
            <a:r>
              <a:rPr lang="fr-FR" dirty="0" err="1"/>
              <a:t>dreseasing</a:t>
            </a:r>
            <a:r>
              <a:rPr lang="fr-FR" dirty="0"/>
              <a:t> </a:t>
            </a:r>
            <a:r>
              <a:rPr lang="fr-FR" dirty="0" err="1"/>
              <a:t>until</a:t>
            </a:r>
            <a:r>
              <a:rPr lang="fr-FR" dirty="0"/>
              <a:t> 2021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increasing</a:t>
            </a:r>
            <a:r>
              <a:rPr lang="fr-FR" dirty="0"/>
              <a:t>. </a:t>
            </a:r>
            <a:r>
              <a:rPr lang="fr-FR" dirty="0" err="1"/>
              <a:t>Interesting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modularity</a:t>
            </a:r>
            <a:r>
              <a:rPr lang="fr-FR" dirty="0"/>
              <a:t> have </a:t>
            </a:r>
            <a:r>
              <a:rPr lang="fr-FR" dirty="0" err="1"/>
              <a:t>similar</a:t>
            </a:r>
            <a:r>
              <a:rPr lang="fr-FR" dirty="0"/>
              <a:t> amplitudes in </a:t>
            </a:r>
            <a:r>
              <a:rPr lang="fr-FR" dirty="0" err="1"/>
              <a:t>both</a:t>
            </a:r>
            <a:r>
              <a:rPr lang="fr-FR" dirty="0"/>
              <a:t> countries (0.4 to 0.3)</a:t>
            </a:r>
          </a:p>
          <a:p>
            <a:r>
              <a:rPr lang="fr-FR" dirty="0"/>
              <a:t>Network </a:t>
            </a:r>
            <a:r>
              <a:rPr lang="fr-FR" dirty="0" err="1"/>
              <a:t>nodes</a:t>
            </a:r>
            <a:r>
              <a:rPr lang="fr-FR" dirty="0"/>
              <a:t> and </a:t>
            </a:r>
            <a:r>
              <a:rPr lang="fr-FR" dirty="0" err="1"/>
              <a:t>edges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increasing</a:t>
            </a:r>
            <a:r>
              <a:rPr lang="fr-FR" dirty="0"/>
              <a:t> </a:t>
            </a:r>
            <a:r>
              <a:rPr lang="fr-FR" dirty="0" err="1"/>
              <a:t>until</a:t>
            </a:r>
            <a:r>
              <a:rPr lang="fr-FR" dirty="0"/>
              <a:t> 2021,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decreasing</a:t>
            </a:r>
            <a:r>
              <a:rPr lang="fr-FR" dirty="0"/>
              <a:t>, for </a:t>
            </a:r>
            <a:r>
              <a:rPr lang="fr-FR" dirty="0" err="1"/>
              <a:t>both</a:t>
            </a:r>
            <a:r>
              <a:rPr lang="fr-FR" dirty="0"/>
              <a:t> US and France, but US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</a:t>
            </a:r>
            <a:r>
              <a:rPr lang="fr-FR" dirty="0" err="1"/>
              <a:t>bigger</a:t>
            </a:r>
            <a:r>
              <a:rPr lang="fr-FR" dirty="0"/>
              <a:t> (6000 </a:t>
            </a:r>
            <a:r>
              <a:rPr lang="fr-FR" dirty="0" err="1"/>
              <a:t>edges</a:t>
            </a:r>
            <a:r>
              <a:rPr lang="fr-FR" dirty="0"/>
              <a:t> and 3000 </a:t>
            </a:r>
            <a:r>
              <a:rPr lang="fr-FR" dirty="0" err="1"/>
              <a:t>nodes</a:t>
            </a:r>
            <a:r>
              <a:rPr lang="fr-FR" dirty="0"/>
              <a:t> in the </a:t>
            </a:r>
            <a:r>
              <a:rPr lang="fr-FR" dirty="0" err="1"/>
              <a:t>highest</a:t>
            </a:r>
            <a:r>
              <a:rPr lang="fr-FR" dirty="0"/>
              <a:t> volume </a:t>
            </a:r>
            <a:r>
              <a:rPr lang="fr-FR" dirty="0" err="1"/>
              <a:t>year</a:t>
            </a:r>
            <a:r>
              <a:rPr lang="fr-FR" dirty="0"/>
              <a:t> in US vs. 250 </a:t>
            </a:r>
            <a:r>
              <a:rPr lang="fr-FR" dirty="0" err="1"/>
              <a:t>egdes</a:t>
            </a:r>
            <a:r>
              <a:rPr lang="fr-FR" dirty="0"/>
              <a:t> and 200 </a:t>
            </a:r>
            <a:r>
              <a:rPr lang="fr-FR" dirty="0" err="1"/>
              <a:t>nodes</a:t>
            </a:r>
            <a:r>
              <a:rPr lang="fr-FR" dirty="0"/>
              <a:t> in </a:t>
            </a:r>
            <a:r>
              <a:rPr lang="fr-FR" dirty="0" err="1"/>
              <a:t>france</a:t>
            </a:r>
            <a:endParaRPr lang="fr-FR" dirty="0"/>
          </a:p>
          <a:p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ACCs</a:t>
            </a:r>
            <a:r>
              <a:rPr lang="fr-FR" dirty="0"/>
              <a:t> and </a:t>
            </a:r>
            <a:r>
              <a:rPr lang="fr-FR" dirty="0" err="1"/>
              <a:t>VCs</a:t>
            </a:r>
            <a:r>
              <a:rPr lang="fr-FR" dirty="0"/>
              <a:t> </a:t>
            </a:r>
            <a:r>
              <a:rPr lang="fr-FR" dirty="0" err="1"/>
              <a:t>increasing</a:t>
            </a:r>
            <a:r>
              <a:rPr lang="fr-FR" dirty="0"/>
              <a:t> </a:t>
            </a:r>
            <a:r>
              <a:rPr lang="fr-FR" dirty="0" err="1"/>
              <a:t>until</a:t>
            </a:r>
            <a:r>
              <a:rPr lang="fr-FR" dirty="0"/>
              <a:t> 2021,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decreasing</a:t>
            </a:r>
            <a:r>
              <a:rPr lang="fr-FR" dirty="0"/>
              <a:t>. </a:t>
            </a:r>
            <a:r>
              <a:rPr lang="fr-FR" dirty="0" err="1"/>
              <a:t>Quantities</a:t>
            </a:r>
            <a:r>
              <a:rPr lang="fr-FR" dirty="0"/>
              <a:t> </a:t>
            </a:r>
            <a:r>
              <a:rPr lang="fr-FR" dirty="0" err="1"/>
              <a:t>equamy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in countries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CCD7C-35CF-4779-AD7B-59735EB46B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73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Stable </a:t>
            </a:r>
            <a:r>
              <a:rPr lang="fr-FR" dirty="0" err="1"/>
              <a:t>connectance</a:t>
            </a:r>
            <a:r>
              <a:rPr lang="fr-FR" dirty="0"/>
              <a:t> over </a:t>
            </a:r>
            <a:r>
              <a:rPr lang="fr-FR" dirty="0" err="1"/>
              <a:t>year</a:t>
            </a:r>
            <a:r>
              <a:rPr lang="fr-FR" dirty="0"/>
              <a:t> in </a:t>
            </a:r>
            <a:r>
              <a:rPr lang="fr-FR" dirty="0" err="1"/>
              <a:t>both</a:t>
            </a:r>
            <a:r>
              <a:rPr lang="fr-FR" dirty="0"/>
              <a:t> countries,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starts </a:t>
            </a:r>
            <a:r>
              <a:rPr lang="fr-FR" dirty="0" err="1"/>
              <a:t>incresing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2020 on. France </a:t>
            </a:r>
            <a:r>
              <a:rPr lang="fr-FR" dirty="0" err="1"/>
              <a:t>is</a:t>
            </a:r>
            <a:r>
              <a:rPr lang="fr-FR" dirty="0"/>
              <a:t> at least 4 or 5 times more </a:t>
            </a:r>
            <a:r>
              <a:rPr lang="fr-FR" dirty="0" err="1"/>
              <a:t>connected</a:t>
            </a:r>
            <a:r>
              <a:rPr lang="fr-FR" dirty="0"/>
              <a:t> (0.02 to 0.03 in France </a:t>
            </a:r>
            <a:r>
              <a:rPr lang="fr-FR" dirty="0" err="1"/>
              <a:t>vc</a:t>
            </a:r>
            <a:r>
              <a:rPr lang="fr-FR" dirty="0"/>
              <a:t> 0.0045 to 0.0055 in US)</a:t>
            </a:r>
          </a:p>
          <a:p>
            <a:r>
              <a:rPr lang="fr-FR" dirty="0" err="1"/>
              <a:t>Nestedness</a:t>
            </a:r>
            <a:r>
              <a:rPr lang="fr-FR" dirty="0"/>
              <a:t> </a:t>
            </a:r>
            <a:r>
              <a:rPr lang="fr-FR" dirty="0" err="1"/>
              <a:t>decreasing</a:t>
            </a:r>
            <a:r>
              <a:rPr lang="fr-FR" dirty="0"/>
              <a:t> in </a:t>
            </a:r>
            <a:r>
              <a:rPr lang="fr-FR" dirty="0" err="1"/>
              <a:t>both</a:t>
            </a:r>
            <a:r>
              <a:rPr lang="fr-FR" dirty="0"/>
              <a:t> countries, in France </a:t>
            </a:r>
            <a:r>
              <a:rPr lang="fr-FR" dirty="0" err="1"/>
              <a:t>from</a:t>
            </a:r>
            <a:r>
              <a:rPr lang="fr-FR" dirty="0"/>
              <a:t> 12 to 8, in US </a:t>
            </a:r>
            <a:r>
              <a:rPr lang="fr-FR" dirty="0" err="1"/>
              <a:t>frol</a:t>
            </a:r>
            <a:r>
              <a:rPr lang="fr-FR" dirty="0"/>
              <a:t> 7 to 4</a:t>
            </a:r>
          </a:p>
          <a:p>
            <a:r>
              <a:rPr lang="fr-FR" dirty="0" err="1"/>
              <a:t>Modularity</a:t>
            </a:r>
            <a:r>
              <a:rPr lang="fr-FR" dirty="0"/>
              <a:t> </a:t>
            </a:r>
            <a:r>
              <a:rPr lang="fr-FR" dirty="0" err="1"/>
              <a:t>increasing</a:t>
            </a:r>
            <a:r>
              <a:rPr lang="fr-FR" dirty="0"/>
              <a:t> in </a:t>
            </a:r>
            <a:r>
              <a:rPr lang="fr-FR" dirty="0" err="1"/>
              <a:t>both</a:t>
            </a:r>
            <a:r>
              <a:rPr lang="fr-FR" dirty="0"/>
              <a:t> countries in </a:t>
            </a:r>
            <a:r>
              <a:rPr lang="fr-FR" dirty="0" err="1"/>
              <a:t>similar</a:t>
            </a:r>
            <a:r>
              <a:rPr lang="fr-FR" dirty="0"/>
              <a:t> </a:t>
            </a:r>
            <a:r>
              <a:rPr lang="fr-FR" dirty="0" err="1"/>
              <a:t>order</a:t>
            </a:r>
            <a:r>
              <a:rPr lang="fr-FR" dirty="0"/>
              <a:t> of values (0.25 to 0.4)</a:t>
            </a:r>
          </a:p>
          <a:p>
            <a:r>
              <a:rPr lang="fr-FR" dirty="0"/>
              <a:t>Network size </a:t>
            </a:r>
            <a:r>
              <a:rPr lang="fr-FR" dirty="0" err="1"/>
              <a:t>decreasing</a:t>
            </a:r>
            <a:r>
              <a:rPr lang="fr-FR" dirty="0"/>
              <a:t> in </a:t>
            </a:r>
            <a:r>
              <a:rPr lang="fr-FR" dirty="0" err="1"/>
              <a:t>both</a:t>
            </a:r>
            <a:r>
              <a:rPr lang="fr-FR" dirty="0"/>
              <a:t> countries, as </a:t>
            </a:r>
            <a:r>
              <a:rPr lang="fr-FR" dirty="0" err="1"/>
              <a:t>well</a:t>
            </a:r>
            <a:r>
              <a:rPr lang="fr-FR" dirty="0"/>
              <a:t> as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ACCs</a:t>
            </a:r>
            <a:r>
              <a:rPr lang="fr-FR" dirty="0"/>
              <a:t> and </a:t>
            </a:r>
            <a:r>
              <a:rPr lang="fr-FR" dirty="0" err="1"/>
              <a:t>VCs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CCD7C-35CF-4779-AD7B-59735EB46B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45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Modularity</a:t>
            </a:r>
            <a:r>
              <a:rPr lang="fr-FR" dirty="0"/>
              <a:t> in ACC-VC </a:t>
            </a:r>
            <a:r>
              <a:rPr lang="fr-FR" dirty="0" err="1"/>
              <a:t>between</a:t>
            </a:r>
            <a:r>
              <a:rPr lang="fr-FR" dirty="0"/>
              <a:t> countries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similar</a:t>
            </a:r>
            <a:r>
              <a:rPr lang="fr-FR" dirty="0"/>
              <a:t>, but in VC-VC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true</a:t>
            </a:r>
            <a:r>
              <a:rPr lang="fr-FR" dirty="0"/>
              <a:t>, US </a:t>
            </a:r>
            <a:r>
              <a:rPr lang="fr-FR" dirty="0" err="1"/>
              <a:t>is</a:t>
            </a:r>
            <a:r>
              <a:rPr lang="fr-FR" dirty="0"/>
              <a:t> more </a:t>
            </a:r>
            <a:r>
              <a:rPr lang="fr-FR" dirty="0" err="1"/>
              <a:t>modular</a:t>
            </a:r>
            <a:r>
              <a:rPr lang="fr-FR" dirty="0"/>
              <a:t> (</a:t>
            </a:r>
            <a:r>
              <a:rPr lang="fr-FR" dirty="0" err="1"/>
              <a:t>separate</a:t>
            </a:r>
            <a:r>
              <a:rPr lang="fr-FR" dirty="0"/>
              <a:t> cluster) </a:t>
            </a:r>
            <a:r>
              <a:rPr lang="fr-FR" dirty="0" err="1"/>
              <a:t>than</a:t>
            </a:r>
            <a:r>
              <a:rPr lang="fr-FR" dirty="0"/>
              <a:t> France in </a:t>
            </a:r>
            <a:r>
              <a:rPr lang="fr-FR" dirty="0" err="1"/>
              <a:t>this</a:t>
            </a:r>
            <a:r>
              <a:rPr lang="fr-FR" dirty="0"/>
              <a:t>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CCD7C-35CF-4779-AD7B-59735EB46BA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09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6E26-8EEA-334F-C617-68658CCD5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A19A6-4BBA-BCE6-05E2-799AC02FE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3EF52-131C-C159-A5C3-5DA26330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5200-6BB3-42FE-8E69-4684BB40701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776DD-D291-0FD1-E51F-854C816D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F1695-9CD0-5687-7659-D0CA829C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F731-DD69-4890-B4A9-D3268A22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0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464B-B9DA-C629-9948-3DDF0B3D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98A93-7CA9-CB8A-519D-7C7DF21F0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6C9ED-EB31-7CD4-6D3B-8CD09FCC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5200-6BB3-42FE-8E69-4684BB40701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B671F-B592-2086-D772-870BEF07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17583-4E81-B0CC-CD27-02A8A6F6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F731-DD69-4890-B4A9-D3268A22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1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824DF-1856-7B75-B340-99D6F0217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6B22E-47DC-EBB4-17BD-EAFEDB416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65ACC-EE81-D7D4-CB10-7F1CED56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5200-6BB3-42FE-8E69-4684BB40701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9D309-6625-1744-4263-F5D83DAD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5629A-8CDA-3354-9E14-6B7EF986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F731-DD69-4890-B4A9-D3268A22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0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28AD-348B-6C44-4287-0ECC74C6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94899-6278-1EBB-092A-B305708F5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4B654-B7F3-FB9F-329A-1236BACA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5200-6BB3-42FE-8E69-4684BB40701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5ED0F-1B85-1C4C-C190-7E3AFDB5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E89E3-D45C-FD16-B9B8-EBC311B0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F731-DD69-4890-B4A9-D3268A22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9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8A8B-AD07-C308-C6A8-E7F287D2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540C8-138F-5CF9-0818-C9682603A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F2E66-32F5-484A-689E-51515B371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5200-6BB3-42FE-8E69-4684BB40701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58E6F-EB9E-4D5A-43E6-BBC91DDAB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DE46B-6581-DBB8-EACF-86ED6869F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F731-DD69-4890-B4A9-D3268A22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7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AF478-0CB0-191D-BA04-020A11E1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AB757-2883-35A7-B13A-EC70C2AFE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62661-09A5-3DF4-A97E-5268EF491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C74C4-C21C-7CDE-AE95-3990E7D4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5200-6BB3-42FE-8E69-4684BB40701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CB104-C7A5-D491-B301-08617A87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AE890-309B-6635-A7B4-3EFEC566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F731-DD69-4890-B4A9-D3268A22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3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0E6B-C31B-43C4-77DF-AFC8D6A0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E0B76-3F68-6A39-23BF-5EEAF0364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63F31-9BE0-2080-0C46-776A72616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1CC16C-9B50-612B-332F-891F70259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6B9826-CA70-86A2-03D1-5F4476212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61858-F786-F261-5551-3B336270A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5200-6BB3-42FE-8E69-4684BB40701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C8879-A843-688D-A0B7-6FC724DE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0C8105-1621-7107-0C22-56F5847F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F731-DD69-4890-B4A9-D3268A22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78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C7EBA-2088-3620-4ED2-066BF1FA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5FFCC-A71D-AE2C-3030-0D163249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5200-6BB3-42FE-8E69-4684BB40701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C3AB7-DF2A-2F29-BA32-EB15BDC1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A2728-255D-0B79-6189-A9F18568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F731-DD69-4890-B4A9-D3268A22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0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AE62C8-DA4B-85F2-7DA2-55EB200D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5200-6BB3-42FE-8E69-4684BB40701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C5C9BE-6A8B-AA12-29B0-5237BDCE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F8A66-5C6B-7622-F813-6BFECADB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F731-DD69-4890-B4A9-D3268A22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45EA9-5C85-4CBE-B73F-195540FC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C5990-A0BA-7B37-94ED-E81F6EB14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E0A34-07D7-D91A-58D5-7B811FA7A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67023-1038-7E3B-0B4D-FABFBBAF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5200-6BB3-42FE-8E69-4684BB40701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6D30F-AD56-FF91-71A7-44F94A07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25E60-27D4-4F1E-7378-093EF73F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F731-DD69-4890-B4A9-D3268A22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3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A130-FCF2-325C-D3FF-4E895A935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17C146-AE12-07EC-FACE-354AA46F0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999CE-8F2A-DE7A-F9C5-4FF17B033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C4B2C-711B-EA49-35BB-A5E848B1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95200-6BB3-42FE-8E69-4684BB40701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788E8-97C7-0097-D387-0786FDC7B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09185-3468-BE43-7609-51E3AE49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4F731-DD69-4890-B4A9-D3268A22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9E5E3-4195-7FC8-332B-8D499F32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619A7-1C0F-6EFE-899C-E919EA56B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0B201-007E-468B-9F4A-43B71389B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B95200-6BB3-42FE-8E69-4684BB40701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E0B15-7ED9-D825-2ED6-92AEA7C7B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92954-CBFA-C953-A8D1-19CE9748E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B4F731-DD69-4890-B4A9-D3268A22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4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3717B-A7F2-72EB-0399-B37BA1D6A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0199"/>
            <a:ext cx="9144000" cy="2387600"/>
          </a:xfrm>
        </p:spPr>
        <p:txBody>
          <a:bodyPr/>
          <a:lstStyle/>
          <a:p>
            <a:r>
              <a:rPr lang="fr-FR" dirty="0"/>
              <a:t>Accelerator-VC and VC-VC Networks </a:t>
            </a:r>
            <a:r>
              <a:rPr lang="fr-FR" dirty="0" err="1"/>
              <a:t>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55C17-AFEE-1D5A-B008-B0FF7051F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9874"/>
            <a:ext cx="9144000" cy="1655762"/>
          </a:xfrm>
        </p:spPr>
        <p:txBody>
          <a:bodyPr/>
          <a:lstStyle/>
          <a:p>
            <a:r>
              <a:rPr lang="fr-FR" dirty="0"/>
              <a:t>Social </a:t>
            </a:r>
            <a:r>
              <a:rPr lang="fr-FR" dirty="0" err="1"/>
              <a:t>phenomena</a:t>
            </a:r>
            <a:r>
              <a:rPr lang="fr-FR" dirty="0"/>
              <a:t> </a:t>
            </a:r>
            <a:r>
              <a:rPr lang="fr-FR" dirty="0" err="1"/>
              <a:t>interpretation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 </a:t>
            </a:r>
            <a:r>
              <a:rPr lang="fr-FR" dirty="0" err="1"/>
              <a:t>ecology</a:t>
            </a:r>
            <a:r>
              <a:rPr lang="fr-FR" dirty="0"/>
              <a:t> and </a:t>
            </a:r>
            <a:r>
              <a:rPr lang="fr-FR" dirty="0" err="1"/>
              <a:t>economy</a:t>
            </a:r>
            <a:r>
              <a:rPr lang="fr-FR" dirty="0"/>
              <a:t> points of </a:t>
            </a:r>
            <a:r>
              <a:rPr lang="fr-FR" dirty="0" err="1"/>
              <a:t>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3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E5625-2577-56BD-DCE2-F161F9596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D1C3F-B663-A36D-3B67-CC3CE693F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446" y="365125"/>
            <a:ext cx="10515600" cy="1325563"/>
          </a:xfrm>
        </p:spPr>
        <p:txBody>
          <a:bodyPr/>
          <a:lstStyle/>
          <a:p>
            <a:r>
              <a:rPr lang="fr-FR" dirty="0"/>
              <a:t>ACC-VC – </a:t>
            </a:r>
            <a:r>
              <a:rPr lang="fr-FR" dirty="0" err="1"/>
              <a:t>Fully</a:t>
            </a:r>
            <a:r>
              <a:rPr lang="fr-FR" dirty="0"/>
              <a:t> </a:t>
            </a:r>
            <a:r>
              <a:rPr lang="fr-FR" dirty="0" err="1"/>
              <a:t>Aggregated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0CEE50F-4381-D886-4551-CC29174133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10"/>
          <a:stretch/>
        </p:blipFill>
        <p:spPr bwMode="auto">
          <a:xfrm>
            <a:off x="3192426" y="2281745"/>
            <a:ext cx="576137" cy="29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3616F84-8544-09F3-4225-85FF1C4E0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458" y="2279173"/>
            <a:ext cx="576137" cy="30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C91D3C-AC54-80DA-1C45-42D8CCE1C8C6}"/>
              </a:ext>
            </a:extLst>
          </p:cNvPr>
          <p:cNvSpPr txBox="1"/>
          <p:nvPr/>
        </p:nvSpPr>
        <p:spPr>
          <a:xfrm>
            <a:off x="1651534" y="2856571"/>
            <a:ext cx="40850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Nodes: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744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(117 acc + 627 VCs)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Edges: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1352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Connectance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b="1" dirty="0">
                <a:latin typeface="Consolas" panose="020B0609020204030204" pitchFamily="49" charset="0"/>
              </a:rPr>
              <a:t>0.018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 err="1">
                <a:latin typeface="Consolas" panose="020B0609020204030204" pitchFamily="49" charset="0"/>
              </a:rPr>
              <a:t>Nestedness</a:t>
            </a:r>
            <a:r>
              <a:rPr lang="en-US" dirty="0">
                <a:latin typeface="Consolas" panose="020B0609020204030204" pitchFamily="49" charset="0"/>
              </a:rPr>
              <a:t> (NODF): </a:t>
            </a:r>
            <a:r>
              <a:rPr lang="en-US" b="1" dirty="0">
                <a:latin typeface="Consolas" panose="020B0609020204030204" pitchFamily="49" charset="0"/>
              </a:rPr>
              <a:t>11.0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Modularity: </a:t>
            </a:r>
            <a:r>
              <a:rPr lang="en-US" b="1" dirty="0">
                <a:latin typeface="Consolas" panose="020B0609020204030204" pitchFamily="49" charset="0"/>
              </a:rPr>
              <a:t>0.302</a:t>
            </a:r>
            <a:endParaRPr lang="en-US" b="1" dirty="0"/>
          </a:p>
          <a:p>
            <a:endParaRPr lang="en-US" b="0" i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301967-4F37-BDDB-2A46-46C2B9763A45}"/>
              </a:ext>
            </a:extLst>
          </p:cNvPr>
          <p:cNvSpPr txBox="1"/>
          <p:nvPr/>
        </p:nvSpPr>
        <p:spPr>
          <a:xfrm>
            <a:off x="6283331" y="2856571"/>
            <a:ext cx="42799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Nodes: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6936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(889 acc + 6047 VCs)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Edges: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23295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Connectance</a:t>
            </a:r>
            <a:r>
              <a:rPr lang="en-US" dirty="0">
                <a:latin typeface="Consolas" panose="020B0609020204030204" pitchFamily="49" charset="0"/>
              </a:rPr>
              <a:t>: </a:t>
            </a:r>
            <a:r>
              <a:rPr lang="en-US" b="1" dirty="0">
                <a:latin typeface="Consolas" panose="020B0609020204030204" pitchFamily="49" charset="0"/>
              </a:rPr>
              <a:t>0.004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 err="1">
                <a:latin typeface="Consolas" panose="020B0609020204030204" pitchFamily="49" charset="0"/>
              </a:rPr>
              <a:t>Nestedness</a:t>
            </a:r>
            <a:r>
              <a:rPr lang="en-US" dirty="0">
                <a:latin typeface="Consolas" panose="020B0609020204030204" pitchFamily="49" charset="0"/>
              </a:rPr>
              <a:t> (NODF): </a:t>
            </a:r>
            <a:r>
              <a:rPr lang="en-US" b="1" dirty="0">
                <a:latin typeface="Consolas" panose="020B0609020204030204" pitchFamily="49" charset="0"/>
              </a:rPr>
              <a:t>6.6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Modularity: </a:t>
            </a:r>
            <a:r>
              <a:rPr lang="en-US" b="1" dirty="0">
                <a:latin typeface="Consolas" panose="020B0609020204030204" pitchFamily="49" charset="0"/>
              </a:rPr>
              <a:t>0.246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9861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BA48C-2C31-BA8C-87B8-D1A865D58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AC74-4D45-2BB9-EC61-D5D102097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 – VC-VC Network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89F885-9EEB-9196-364A-00DAD101B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8945"/>
            <a:ext cx="10515600" cy="4351338"/>
          </a:xfrm>
        </p:spPr>
        <p:txBody>
          <a:bodyPr/>
          <a:lstStyle/>
          <a:p>
            <a:r>
              <a:rPr lang="fr-FR" dirty="0"/>
              <a:t>3 </a:t>
            </a:r>
            <a:r>
              <a:rPr lang="fr-FR" dirty="0" err="1"/>
              <a:t>different</a:t>
            </a:r>
            <a:r>
              <a:rPr lang="fr-FR" dirty="0"/>
              <a:t> perspectives</a:t>
            </a:r>
          </a:p>
          <a:p>
            <a:pPr lvl="1"/>
            <a:r>
              <a:rPr lang="fr-FR" dirty="0"/>
              <a:t>Snapshot </a:t>
            </a:r>
            <a:r>
              <a:rPr lang="fr-FR" dirty="0" err="1"/>
              <a:t>analysis</a:t>
            </a:r>
            <a:endParaRPr lang="fr-FR" dirty="0"/>
          </a:p>
          <a:p>
            <a:pPr lvl="1"/>
            <a:r>
              <a:rPr lang="fr-FR" dirty="0"/>
              <a:t>Time </a:t>
            </a:r>
            <a:r>
              <a:rPr lang="fr-FR" dirty="0" err="1"/>
              <a:t>window</a:t>
            </a:r>
            <a:endParaRPr lang="fr-FR" dirty="0"/>
          </a:p>
          <a:p>
            <a:pPr lvl="1"/>
            <a:r>
              <a:rPr lang="fr-FR" dirty="0" err="1"/>
              <a:t>Fully</a:t>
            </a:r>
            <a:r>
              <a:rPr lang="fr-FR" dirty="0"/>
              <a:t> </a:t>
            </a:r>
            <a:r>
              <a:rPr lang="fr-FR" dirty="0" err="1"/>
              <a:t>aggregated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3 </a:t>
            </a:r>
            <a:r>
              <a:rPr lang="fr-FR" dirty="0" err="1"/>
              <a:t>metrics</a:t>
            </a:r>
            <a:r>
              <a:rPr lang="fr-FR" dirty="0"/>
              <a:t> + </a:t>
            </a:r>
            <a:r>
              <a:rPr lang="fr-FR" dirty="0" err="1"/>
              <a:t>correlation</a:t>
            </a:r>
            <a:r>
              <a:rPr lang="fr-FR" dirty="0"/>
              <a:t> matrix</a:t>
            </a:r>
          </a:p>
          <a:p>
            <a:pPr lvl="1"/>
            <a:r>
              <a:rPr lang="en-US" dirty="0" err="1"/>
              <a:t>Connectance</a:t>
            </a:r>
            <a:endParaRPr lang="en-US" dirty="0"/>
          </a:p>
          <a:p>
            <a:pPr lvl="1"/>
            <a:r>
              <a:rPr lang="en-US" dirty="0"/>
              <a:t>Components (number of “separate” subsets)</a:t>
            </a:r>
          </a:p>
          <a:p>
            <a:pPr lvl="1"/>
            <a:r>
              <a:rPr lang="en-US" dirty="0"/>
              <a:t>Network size (nodes and edges count)</a:t>
            </a:r>
          </a:p>
        </p:txBody>
      </p:sp>
    </p:spTree>
    <p:extLst>
      <p:ext uri="{BB962C8B-B14F-4D97-AF65-F5344CB8AC3E}">
        <p14:creationId xmlns:p14="http://schemas.microsoft.com/office/powerpoint/2010/main" val="226293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64757-70A4-F467-3865-3636EDC91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7246-4964-834F-3D0C-9D775DEF5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34" y="365125"/>
            <a:ext cx="10515600" cy="1325563"/>
          </a:xfrm>
        </p:spPr>
        <p:txBody>
          <a:bodyPr/>
          <a:lstStyle/>
          <a:p>
            <a:r>
              <a:rPr lang="fr-FR" dirty="0"/>
              <a:t>VC-VC - Snapshots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777D5E6-643F-7F56-3BB7-CE5DBB8FDF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10"/>
          <a:stretch/>
        </p:blipFill>
        <p:spPr bwMode="auto">
          <a:xfrm>
            <a:off x="838199" y="2618016"/>
            <a:ext cx="576137" cy="29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E1FA552-1F48-2A15-F4EF-15170872A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8" y="5116193"/>
            <a:ext cx="576137" cy="30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C8AA37-92BA-4B77-42F0-65E280120996}"/>
              </a:ext>
            </a:extLst>
          </p:cNvPr>
          <p:cNvCxnSpPr>
            <a:cxnSpLocks/>
          </p:cNvCxnSpPr>
          <p:nvPr/>
        </p:nvCxnSpPr>
        <p:spPr>
          <a:xfrm>
            <a:off x="825503" y="3950238"/>
            <a:ext cx="10354697" cy="0"/>
          </a:xfrm>
          <a:prstGeom prst="line">
            <a:avLst/>
          </a:prstGeom>
          <a:ln w="3175"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E020394-67B1-FE29-86A8-C7EF214E5D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0176" y="1780350"/>
            <a:ext cx="7468681" cy="1861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97EA1C-1C6E-36D2-A585-09AB20A794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7827" y="4275220"/>
            <a:ext cx="7473381" cy="18612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B95ACB-2AAA-C8C0-5E83-54BB9D5097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69193" y="1869554"/>
            <a:ext cx="2006607" cy="16426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546F84-1761-154E-C0FD-4D197E818B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94081" y="4443512"/>
            <a:ext cx="1981719" cy="162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5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692D1-B571-381C-6C72-AFF895E97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F25A2-A7D3-9884-B4C3-ED5758F81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34" y="365125"/>
            <a:ext cx="10515600" cy="1325563"/>
          </a:xfrm>
        </p:spPr>
        <p:txBody>
          <a:bodyPr/>
          <a:lstStyle/>
          <a:p>
            <a:r>
              <a:rPr lang="fr-FR" dirty="0"/>
              <a:t>VC-VC – Time </a:t>
            </a:r>
            <a:r>
              <a:rPr lang="fr-FR" dirty="0" err="1"/>
              <a:t>Window</a:t>
            </a:r>
            <a:br>
              <a:rPr lang="fr-FR" dirty="0"/>
            </a:br>
            <a:r>
              <a:rPr lang="fr-FR" dirty="0"/>
              <a:t>(5 </a:t>
            </a:r>
            <a:r>
              <a:rPr lang="fr-FR" dirty="0" err="1"/>
              <a:t>years</a:t>
            </a:r>
            <a:r>
              <a:rPr lang="fr-FR" dirty="0"/>
              <a:t>)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2D66B01-7560-E6DB-80A4-B1A913F085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10"/>
          <a:stretch/>
        </p:blipFill>
        <p:spPr bwMode="auto">
          <a:xfrm>
            <a:off x="838199" y="2636931"/>
            <a:ext cx="576137" cy="29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6E70734-D9A3-9C13-025B-ED7C3D29A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8" y="5059438"/>
            <a:ext cx="576137" cy="30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582531-BB66-C28C-1562-61FBE263D00C}"/>
              </a:ext>
            </a:extLst>
          </p:cNvPr>
          <p:cNvCxnSpPr>
            <a:cxnSpLocks/>
          </p:cNvCxnSpPr>
          <p:nvPr/>
        </p:nvCxnSpPr>
        <p:spPr>
          <a:xfrm>
            <a:off x="825503" y="4013297"/>
            <a:ext cx="10354697" cy="0"/>
          </a:xfrm>
          <a:prstGeom prst="line">
            <a:avLst/>
          </a:prstGeom>
          <a:ln w="3175"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AB64476-DD70-D2C4-090A-5A61F6861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4914" y="1777985"/>
            <a:ext cx="7911661" cy="19704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57E5EF-CC4A-9628-160B-5F37452581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53001" y="1857915"/>
            <a:ext cx="2125712" cy="17401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453EF8-2647-994E-CBBF-EAE74CE913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1341" y="4173249"/>
            <a:ext cx="7911659" cy="19704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E0E358-CFE6-F356-7B94-ECA7D29427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51792" y="4278158"/>
            <a:ext cx="2089459" cy="174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02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F3B45-3139-32DF-BEC6-39DD24130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9406-B7E2-5080-99EE-03F6ABA9D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446" y="365125"/>
            <a:ext cx="10515600" cy="1325563"/>
          </a:xfrm>
        </p:spPr>
        <p:txBody>
          <a:bodyPr/>
          <a:lstStyle/>
          <a:p>
            <a:r>
              <a:rPr lang="fr-FR" dirty="0"/>
              <a:t>VC-VC – </a:t>
            </a:r>
            <a:r>
              <a:rPr lang="fr-FR" dirty="0" err="1"/>
              <a:t>Fully</a:t>
            </a:r>
            <a:r>
              <a:rPr lang="fr-FR" dirty="0"/>
              <a:t> </a:t>
            </a:r>
            <a:r>
              <a:rPr lang="fr-FR" dirty="0" err="1"/>
              <a:t>Aggregated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CA81797-1408-CC67-483A-B4FC4F8E6B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10"/>
          <a:stretch/>
        </p:blipFill>
        <p:spPr bwMode="auto">
          <a:xfrm>
            <a:off x="3221943" y="2702876"/>
            <a:ext cx="576137" cy="29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F6BAF8A-AB30-7CDD-196B-99791D3A1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390" y="2697734"/>
            <a:ext cx="576137" cy="30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5ED7E1-96F2-CC71-E6E8-C7D213F35A43}"/>
              </a:ext>
            </a:extLst>
          </p:cNvPr>
          <p:cNvSpPr txBox="1"/>
          <p:nvPr/>
        </p:nvSpPr>
        <p:spPr>
          <a:xfrm>
            <a:off x="6853795" y="3332991"/>
            <a:ext cx="34694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Unique VCs: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11,095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Partnership edges: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238,737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Connected components: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750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Density: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0.0038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B9905D-121A-D62E-8F71-3887D7289110}"/>
              </a:ext>
            </a:extLst>
          </p:cNvPr>
          <p:cNvSpPr txBox="1"/>
          <p:nvPr/>
        </p:nvSpPr>
        <p:spPr>
          <a:xfrm>
            <a:off x="1994338" y="3332991"/>
            <a:ext cx="34694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Unique VCs: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1,180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Partnership edges: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7,360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Connected components: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125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Density: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0.0105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0206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1588B-122E-0E8C-7FAD-509A97531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C3E88-AE25-436D-B7D8-A19759513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 – VC </a:t>
            </a:r>
            <a:r>
              <a:rPr lang="fr-FR" dirty="0" err="1"/>
              <a:t>early</a:t>
            </a:r>
            <a:r>
              <a:rPr lang="fr-FR" dirty="0"/>
              <a:t>-VC </a:t>
            </a:r>
            <a:r>
              <a:rPr lang="fr-FR" dirty="0" err="1"/>
              <a:t>late</a:t>
            </a:r>
            <a:r>
              <a:rPr lang="fr-FR" dirty="0"/>
              <a:t> Network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072117-690A-E4B9-C6DE-79BCE57EA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8945"/>
            <a:ext cx="10515600" cy="4351338"/>
          </a:xfrm>
        </p:spPr>
        <p:txBody>
          <a:bodyPr/>
          <a:lstStyle/>
          <a:p>
            <a:r>
              <a:rPr lang="fr-FR" dirty="0"/>
              <a:t>3 </a:t>
            </a:r>
            <a:r>
              <a:rPr lang="fr-FR" dirty="0" err="1"/>
              <a:t>different</a:t>
            </a:r>
            <a:r>
              <a:rPr lang="fr-FR" dirty="0"/>
              <a:t> perspectives</a:t>
            </a:r>
          </a:p>
          <a:p>
            <a:pPr lvl="1"/>
            <a:r>
              <a:rPr lang="fr-FR" dirty="0"/>
              <a:t>Snapshot </a:t>
            </a:r>
            <a:r>
              <a:rPr lang="fr-FR" dirty="0" err="1"/>
              <a:t>analysis</a:t>
            </a:r>
            <a:endParaRPr lang="fr-FR" dirty="0"/>
          </a:p>
          <a:p>
            <a:pPr lvl="1"/>
            <a:r>
              <a:rPr lang="fr-FR" dirty="0"/>
              <a:t>Time </a:t>
            </a:r>
            <a:r>
              <a:rPr lang="fr-FR" dirty="0" err="1"/>
              <a:t>window</a:t>
            </a:r>
            <a:endParaRPr lang="fr-FR" dirty="0"/>
          </a:p>
          <a:p>
            <a:pPr lvl="1"/>
            <a:r>
              <a:rPr lang="fr-FR" dirty="0" err="1"/>
              <a:t>Fully</a:t>
            </a:r>
            <a:r>
              <a:rPr lang="fr-FR" dirty="0"/>
              <a:t> </a:t>
            </a:r>
            <a:r>
              <a:rPr lang="fr-FR" dirty="0" err="1"/>
              <a:t>aggregated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3 </a:t>
            </a:r>
            <a:r>
              <a:rPr lang="fr-FR" dirty="0" err="1"/>
              <a:t>metrics</a:t>
            </a:r>
            <a:r>
              <a:rPr lang="fr-FR" dirty="0"/>
              <a:t> + </a:t>
            </a:r>
            <a:r>
              <a:rPr lang="fr-FR" dirty="0" err="1"/>
              <a:t>correlation</a:t>
            </a:r>
            <a:r>
              <a:rPr lang="fr-FR" dirty="0"/>
              <a:t> matrix</a:t>
            </a:r>
          </a:p>
          <a:p>
            <a:pPr lvl="1"/>
            <a:r>
              <a:rPr lang="en-US" dirty="0" err="1"/>
              <a:t>Connectance</a:t>
            </a:r>
            <a:endParaRPr lang="en-US" dirty="0"/>
          </a:p>
          <a:p>
            <a:pPr lvl="1"/>
            <a:r>
              <a:rPr lang="en-US" dirty="0" err="1"/>
              <a:t>Nestedness</a:t>
            </a:r>
            <a:endParaRPr lang="en-US" dirty="0"/>
          </a:p>
          <a:p>
            <a:pPr lvl="1"/>
            <a:r>
              <a:rPr lang="en-US" dirty="0"/>
              <a:t>Modularity</a:t>
            </a:r>
          </a:p>
          <a:p>
            <a:pPr lvl="1"/>
            <a:r>
              <a:rPr lang="en-US" dirty="0"/>
              <a:t>Network size (nodes and edges count)</a:t>
            </a:r>
          </a:p>
        </p:txBody>
      </p:sp>
    </p:spTree>
    <p:extLst>
      <p:ext uri="{BB962C8B-B14F-4D97-AF65-F5344CB8AC3E}">
        <p14:creationId xmlns:p14="http://schemas.microsoft.com/office/powerpoint/2010/main" val="3081461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EF7C2-05E9-6085-5D79-DD4F97FCB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5EE5C-F972-00F8-ECDC-4D8E1F2D6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34" y="365125"/>
            <a:ext cx="10515600" cy="1325563"/>
          </a:xfrm>
        </p:spPr>
        <p:txBody>
          <a:bodyPr/>
          <a:lstStyle/>
          <a:p>
            <a:r>
              <a:rPr lang="fr-FR" dirty="0"/>
              <a:t>VC </a:t>
            </a:r>
            <a:r>
              <a:rPr lang="fr-FR" dirty="0" err="1"/>
              <a:t>early</a:t>
            </a:r>
            <a:r>
              <a:rPr lang="fr-FR" dirty="0"/>
              <a:t>-VC </a:t>
            </a:r>
            <a:r>
              <a:rPr lang="fr-FR" dirty="0" err="1"/>
              <a:t>late</a:t>
            </a:r>
            <a:r>
              <a:rPr lang="fr-FR" dirty="0"/>
              <a:t> - Snapshots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C3F5F84-EED7-780E-B9C0-0226C24785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10"/>
          <a:stretch/>
        </p:blipFill>
        <p:spPr bwMode="auto">
          <a:xfrm>
            <a:off x="460828" y="2618016"/>
            <a:ext cx="576137" cy="29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790D4CD-E94B-34B2-FCCB-D618FF9F2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27" y="5116193"/>
            <a:ext cx="576137" cy="30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93402A-44F0-6CDD-C503-E31BC4998749}"/>
              </a:ext>
            </a:extLst>
          </p:cNvPr>
          <p:cNvCxnSpPr>
            <a:cxnSpLocks/>
          </p:cNvCxnSpPr>
          <p:nvPr/>
        </p:nvCxnSpPr>
        <p:spPr>
          <a:xfrm>
            <a:off x="825503" y="3950238"/>
            <a:ext cx="10354697" cy="0"/>
          </a:xfrm>
          <a:prstGeom prst="line">
            <a:avLst/>
          </a:prstGeom>
          <a:ln w="3175"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3145899-E3DB-D7D3-F7FC-21B0330D1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558" y="4380005"/>
            <a:ext cx="10255977" cy="17000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683EA8-062C-A1CE-C6E8-372B3EFBA0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558" y="1865089"/>
            <a:ext cx="10260296" cy="170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05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C46D0-52F9-E5E2-BA44-A68E2A037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71872-8F35-4372-D4A2-C6B33FF4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34" y="365125"/>
            <a:ext cx="10515600" cy="1325563"/>
          </a:xfrm>
        </p:spPr>
        <p:txBody>
          <a:bodyPr/>
          <a:lstStyle/>
          <a:p>
            <a:r>
              <a:rPr lang="fr-FR" dirty="0"/>
              <a:t>VC </a:t>
            </a:r>
            <a:r>
              <a:rPr lang="fr-FR" dirty="0" err="1"/>
              <a:t>early</a:t>
            </a:r>
            <a:r>
              <a:rPr lang="fr-FR" dirty="0"/>
              <a:t>-VC </a:t>
            </a:r>
            <a:r>
              <a:rPr lang="fr-FR" dirty="0" err="1"/>
              <a:t>late</a:t>
            </a:r>
            <a:r>
              <a:rPr lang="fr-FR" dirty="0"/>
              <a:t> – Time </a:t>
            </a:r>
            <a:r>
              <a:rPr lang="fr-FR" dirty="0" err="1"/>
              <a:t>Window</a:t>
            </a:r>
            <a:br>
              <a:rPr lang="fr-FR" dirty="0"/>
            </a:br>
            <a:r>
              <a:rPr lang="fr-FR" dirty="0"/>
              <a:t>(5 </a:t>
            </a:r>
            <a:r>
              <a:rPr lang="fr-FR" dirty="0" err="1"/>
              <a:t>years</a:t>
            </a:r>
            <a:r>
              <a:rPr lang="fr-FR" dirty="0"/>
              <a:t>)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5A9DD05-D8BC-37C1-6597-BCE30CE466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10"/>
          <a:stretch/>
        </p:blipFill>
        <p:spPr bwMode="auto">
          <a:xfrm>
            <a:off x="555168" y="2636931"/>
            <a:ext cx="576137" cy="29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3822EED-3106-8E4F-BC49-E3E3A8CF0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67" y="5059438"/>
            <a:ext cx="576137" cy="30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28C722-557B-9864-BA3A-CE7E2F31D9F6}"/>
              </a:ext>
            </a:extLst>
          </p:cNvPr>
          <p:cNvCxnSpPr>
            <a:cxnSpLocks/>
          </p:cNvCxnSpPr>
          <p:nvPr/>
        </p:nvCxnSpPr>
        <p:spPr>
          <a:xfrm>
            <a:off x="825503" y="4013297"/>
            <a:ext cx="10354697" cy="0"/>
          </a:xfrm>
          <a:prstGeom prst="line">
            <a:avLst/>
          </a:prstGeom>
          <a:ln w="3175"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F31CEC4-D476-E999-131C-075CBB7CB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225" y="1819235"/>
            <a:ext cx="9700260" cy="19332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B16FB9-822E-F3A1-D79B-A0A12699F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4225" y="4268281"/>
            <a:ext cx="9699489" cy="193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76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49405-448F-D6DD-A98C-A1E6E7BAA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F69B-2953-732E-D3C6-5F2855B74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446" y="365125"/>
            <a:ext cx="10515600" cy="1325563"/>
          </a:xfrm>
        </p:spPr>
        <p:txBody>
          <a:bodyPr/>
          <a:lstStyle/>
          <a:p>
            <a:r>
              <a:rPr lang="fr-FR" dirty="0"/>
              <a:t>VC </a:t>
            </a:r>
            <a:r>
              <a:rPr lang="fr-FR" dirty="0" err="1"/>
              <a:t>early</a:t>
            </a:r>
            <a:r>
              <a:rPr lang="fr-FR" dirty="0"/>
              <a:t>-VC </a:t>
            </a:r>
            <a:r>
              <a:rPr lang="fr-FR" dirty="0" err="1"/>
              <a:t>late</a:t>
            </a:r>
            <a:r>
              <a:rPr lang="fr-FR" dirty="0"/>
              <a:t> – </a:t>
            </a:r>
            <a:r>
              <a:rPr lang="fr-FR" dirty="0" err="1"/>
              <a:t>Fully</a:t>
            </a:r>
            <a:r>
              <a:rPr lang="fr-FR" dirty="0"/>
              <a:t> </a:t>
            </a:r>
            <a:r>
              <a:rPr lang="fr-FR" dirty="0" err="1"/>
              <a:t>Aggregated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BD54A68-5BA5-16B4-20D2-8DEE34B2C6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10"/>
          <a:stretch/>
        </p:blipFill>
        <p:spPr bwMode="auto">
          <a:xfrm>
            <a:off x="3221943" y="2702876"/>
            <a:ext cx="576137" cy="29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C0B6EAE-5636-6EC9-D18D-D1DA9FA9C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390" y="2697734"/>
            <a:ext cx="576137" cy="30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8A5340-90C7-2382-F407-7FED09317952}"/>
              </a:ext>
            </a:extLst>
          </p:cNvPr>
          <p:cNvSpPr txBox="1"/>
          <p:nvPr/>
        </p:nvSpPr>
        <p:spPr>
          <a:xfrm>
            <a:off x="6853795" y="3332991"/>
            <a:ext cx="34694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Unique VCs: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11,095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Partnership edges: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238,737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Connected components: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750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Density: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0.0038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35E85C-BC4C-D54E-1EF9-6DB1B2B215C5}"/>
              </a:ext>
            </a:extLst>
          </p:cNvPr>
          <p:cNvSpPr txBox="1"/>
          <p:nvPr/>
        </p:nvSpPr>
        <p:spPr>
          <a:xfrm>
            <a:off x="1994338" y="3332991"/>
            <a:ext cx="34694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Unique VCs: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1,180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Partnership edges: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7,360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Connected components: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125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Density: 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0.0105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8381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A7305-12A7-2D5C-746C-8D62D2EB4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052-7C81-5490-FE0B-D9FF8E04E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Discussion and Possible Next </a:t>
            </a:r>
            <a:r>
              <a:rPr lang="fr-FR" dirty="0" err="1"/>
              <a:t>Steps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5AC03C-E601-3430-1A2D-284A9BFDC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894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600" dirty="0" err="1"/>
              <a:t>Granovetter</a:t>
            </a:r>
            <a:r>
              <a:rPr lang="en-US" sz="1600" dirty="0"/>
              <a:t> theories assessment (SWT, embeddedness) 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The Problem of Embeddedness, Social Networks and Innovation (</a:t>
            </a:r>
            <a:r>
              <a:rPr lang="en-US" sz="1400" dirty="0">
                <a:solidFill>
                  <a:srgbClr val="FF0000"/>
                </a:solidFill>
              </a:rPr>
              <a:t>Problem to access, maybe get with Theo</a:t>
            </a:r>
            <a:r>
              <a:rPr lang="en-US" sz="1400" dirty="0"/>
              <a:t>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How to statistically assess the significance of differences in </a:t>
            </a:r>
            <a:r>
              <a:rPr lang="en-US" sz="1600" dirty="0" err="1"/>
              <a:t>nestedness</a:t>
            </a:r>
            <a:r>
              <a:rPr lang="en-US" sz="1600" dirty="0"/>
              <a:t> (and the other metrics) between French and American ecosystems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The interpretation of modularity values and their importance for identifying clusters in the network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Confirm the calculation is correct… (</a:t>
            </a:r>
            <a:r>
              <a:rPr lang="en-US" sz="1400" dirty="0">
                <a:solidFill>
                  <a:srgbClr val="FF0000"/>
                </a:solidFill>
              </a:rPr>
              <a:t>Compare with Theo’s algorithm if possible</a:t>
            </a:r>
            <a:r>
              <a:rPr lang="en-US" sz="1400" dirty="0"/>
              <a:t>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The relationship between network structure and resilience/</a:t>
            </a:r>
            <a:r>
              <a:rPr lang="en-US" sz="1600" dirty="0" err="1"/>
              <a:t>vunerability</a:t>
            </a:r>
            <a:r>
              <a:rPr lang="en-US" sz="1600" dirty="0"/>
              <a:t> of the entrepreneurial ecosystem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Exploring sub-networks by sector or by region to refine the analysis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Integrate Theo's concepts on complex networks into entrepreneurial ecosystems in our study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Discuss on differences between ACC-VC and VC-VC networks</a:t>
            </a:r>
          </a:p>
        </p:txBody>
      </p:sp>
    </p:spTree>
    <p:extLst>
      <p:ext uri="{BB962C8B-B14F-4D97-AF65-F5344CB8AC3E}">
        <p14:creationId xmlns:p14="http://schemas.microsoft.com/office/powerpoint/2010/main" val="2993764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A70F-0E8F-5890-42A1-3B0D26A6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69EF2-E375-957D-EA04-4304F39CC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Macro Research Question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391203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20403-035C-4F73-23A7-01CF36BEF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1F1C-7002-D532-2E0F-979B2C8E8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DD091-5535-48D4-A403-57E175170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network relationships between VC-VC and accelerators-VC (co-</a:t>
            </a:r>
            <a:r>
              <a:rPr lang="en-US" dirty="0" err="1"/>
              <a:t>investiment</a:t>
            </a:r>
            <a:r>
              <a:rPr lang="en-US" dirty="0"/>
              <a:t>)</a:t>
            </a:r>
          </a:p>
          <a:p>
            <a:r>
              <a:rPr lang="en-US" dirty="0"/>
              <a:t>Limited application of network theory to VC-VC and VC-accelerator relationships</a:t>
            </a:r>
          </a:p>
          <a:p>
            <a:r>
              <a:rPr lang="en-US" dirty="0"/>
              <a:t>Interesting ecology literature (</a:t>
            </a:r>
            <a:r>
              <a:rPr lang="en-US" dirty="0" err="1"/>
              <a:t>polinizator</a:t>
            </a:r>
            <a:r>
              <a:rPr lang="en-US" dirty="0"/>
              <a:t>-plant networks) with potential applicability in such study </a:t>
            </a:r>
          </a:p>
        </p:txBody>
      </p:sp>
    </p:spTree>
    <p:extLst>
      <p:ext uri="{BB962C8B-B14F-4D97-AF65-F5344CB8AC3E}">
        <p14:creationId xmlns:p14="http://schemas.microsoft.com/office/powerpoint/2010/main" val="3772277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02FF4-690A-DB99-1B46-631305AAB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5755-A84B-F7CA-56B5-3EBA32F8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97C3A-1BAA-7502-B819-5BCB78A77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patterns govern the co-investment relationships between accelerators &amp; VCs, and VCs &amp; VCs? How do network structures emerge in this contexts? Which trends can we observe?</a:t>
            </a:r>
          </a:p>
          <a:p>
            <a:endParaRPr lang="en-US" dirty="0"/>
          </a:p>
          <a:p>
            <a:r>
              <a:rPr lang="en-US" dirty="0"/>
              <a:t>Relevant topics to answer it</a:t>
            </a:r>
          </a:p>
          <a:p>
            <a:pPr lvl="1"/>
            <a:r>
              <a:rPr lang="en-US" dirty="0"/>
              <a:t>Data Science (Math, Statistics)</a:t>
            </a:r>
          </a:p>
          <a:p>
            <a:pPr lvl="1"/>
            <a:r>
              <a:rPr lang="en-US" dirty="0"/>
              <a:t>Network Theory</a:t>
            </a:r>
          </a:p>
          <a:p>
            <a:pPr lvl="1"/>
            <a:r>
              <a:rPr lang="en-US" dirty="0"/>
              <a:t>Ecology (</a:t>
            </a:r>
            <a:r>
              <a:rPr lang="en-US" dirty="0" err="1"/>
              <a:t>polinizator</a:t>
            </a:r>
            <a:r>
              <a:rPr lang="en-US" dirty="0"/>
              <a:t>-plant bipartite networks)</a:t>
            </a:r>
          </a:p>
          <a:p>
            <a:pPr lvl="1"/>
            <a:r>
              <a:rPr lang="en-US" dirty="0"/>
              <a:t>Economics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17670-5B54-94B5-E674-C7CA5D685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35BB-ABF2-C796-8E63-C3FFD159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049FF-E86D-C9F1-1082-EE9640B0E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8945"/>
            <a:ext cx="10515600" cy="4351338"/>
          </a:xfrm>
        </p:spPr>
        <p:txBody>
          <a:bodyPr/>
          <a:lstStyle/>
          <a:p>
            <a:r>
              <a:rPr lang="fr-FR" dirty="0"/>
              <a:t>G</a:t>
            </a:r>
            <a:r>
              <a:rPr lang="en-US" dirty="0"/>
              <a:t>et data from Crunchbase (US and France)</a:t>
            </a:r>
          </a:p>
          <a:p>
            <a:r>
              <a:rPr lang="en-US" dirty="0"/>
              <a:t>Clean data (Matthijs and Theo methods)</a:t>
            </a:r>
          </a:p>
          <a:p>
            <a:r>
              <a:rPr lang="en-US" dirty="0"/>
              <a:t>Build network (Acc-VC and VC-VC) and get metrics</a:t>
            </a:r>
          </a:p>
          <a:p>
            <a:r>
              <a:rPr lang="en-US" dirty="0"/>
              <a:t>Analyze results through economics and ecology lenses</a:t>
            </a:r>
          </a:p>
          <a:p>
            <a:r>
              <a:rPr lang="en-US" dirty="0"/>
              <a:t>Propose framework to characterize such networks (</a:t>
            </a:r>
            <a:r>
              <a:rPr lang="en-US" dirty="0">
                <a:solidFill>
                  <a:srgbClr val="FF0000"/>
                </a:solidFill>
              </a:rPr>
              <a:t>on going</a:t>
            </a:r>
            <a:r>
              <a:rPr lang="en-US" dirty="0"/>
              <a:t>)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3E1891D5-B20B-D063-3541-54194E9A7C6F}"/>
              </a:ext>
            </a:extLst>
          </p:cNvPr>
          <p:cNvSpPr/>
          <p:nvPr/>
        </p:nvSpPr>
        <p:spPr>
          <a:xfrm rot="19845562">
            <a:off x="8552084" y="1370302"/>
            <a:ext cx="184039" cy="1682688"/>
          </a:xfrm>
          <a:prstGeom prst="leftBrace">
            <a:avLst>
              <a:gd name="adj1" fmla="val 8333"/>
              <a:gd name="adj2" fmla="val 9329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F0F4B4-69B8-4A08-1A75-D1D25A350F16}"/>
              </a:ext>
            </a:extLst>
          </p:cNvPr>
          <p:cNvSpPr txBox="1"/>
          <p:nvPr/>
        </p:nvSpPr>
        <p:spPr>
          <a:xfrm>
            <a:off x="8447906" y="1350035"/>
            <a:ext cx="34834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edges</a:t>
            </a:r>
            <a:endParaRPr lang="fr-FR" dirty="0"/>
          </a:p>
          <a:p>
            <a:r>
              <a:rPr lang="fr-FR" dirty="0"/>
              <a:t>  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nodes</a:t>
            </a:r>
            <a:endParaRPr lang="fr-FR" dirty="0"/>
          </a:p>
          <a:p>
            <a:r>
              <a:rPr lang="fr-FR" dirty="0"/>
              <a:t>      </a:t>
            </a:r>
            <a:r>
              <a:rPr lang="fr-FR" dirty="0" err="1"/>
              <a:t>Connectance</a:t>
            </a:r>
            <a:r>
              <a:rPr lang="fr-FR" dirty="0"/>
              <a:t> / </a:t>
            </a:r>
            <a:r>
              <a:rPr lang="fr-FR" dirty="0" err="1"/>
              <a:t>density</a:t>
            </a:r>
            <a:endParaRPr lang="fr-FR" dirty="0"/>
          </a:p>
          <a:p>
            <a:r>
              <a:rPr lang="fr-FR" dirty="0"/>
              <a:t>         </a:t>
            </a:r>
            <a:r>
              <a:rPr lang="fr-FR" dirty="0" err="1"/>
              <a:t>Modularity</a:t>
            </a:r>
            <a:r>
              <a:rPr lang="fr-FR" dirty="0"/>
              <a:t> / components</a:t>
            </a:r>
          </a:p>
          <a:p>
            <a:r>
              <a:rPr lang="fr-FR" dirty="0"/>
              <a:t>            </a:t>
            </a:r>
            <a:r>
              <a:rPr lang="fr-FR" dirty="0" err="1"/>
              <a:t>Nestedness</a:t>
            </a:r>
            <a:r>
              <a:rPr lang="fr-FR" dirty="0"/>
              <a:t> (bipartite case)</a:t>
            </a:r>
            <a:endParaRPr 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3E92E23-71BC-3797-D171-63A75B00F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116" y="4441145"/>
            <a:ext cx="7465341" cy="210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08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1DCB-CC07-D70E-8B04-A5BE40F3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D2262F50-CD46-F8AF-B1ED-C256099A9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74" y="2031222"/>
            <a:ext cx="10110807" cy="429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8FD160D-BC19-F1A3-4B0A-B1A93174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983"/>
            <a:ext cx="10515600" cy="47561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3 distinct </a:t>
            </a:r>
            <a:r>
              <a:rPr lang="fr-FR" dirty="0" err="1"/>
              <a:t>approaches</a:t>
            </a:r>
            <a:r>
              <a:rPr lang="fr-FR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2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CAC7C-BCD3-433E-D578-F12612AC1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D60F-3443-CFBE-8202-298D3A16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 – ACC-VC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FDD73-AE25-5997-40E7-97DD2B3E1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8945"/>
            <a:ext cx="10515600" cy="4351338"/>
          </a:xfrm>
        </p:spPr>
        <p:txBody>
          <a:bodyPr>
            <a:normAutofit/>
          </a:bodyPr>
          <a:lstStyle/>
          <a:p>
            <a:r>
              <a:rPr lang="fr-FR" dirty="0"/>
              <a:t>3 </a:t>
            </a:r>
            <a:r>
              <a:rPr lang="fr-FR" dirty="0" err="1"/>
              <a:t>different</a:t>
            </a:r>
            <a:r>
              <a:rPr lang="fr-FR" dirty="0"/>
              <a:t> perspectives</a:t>
            </a:r>
          </a:p>
          <a:p>
            <a:pPr lvl="1"/>
            <a:r>
              <a:rPr lang="fr-FR" dirty="0"/>
              <a:t>Snapshot </a:t>
            </a:r>
            <a:r>
              <a:rPr lang="fr-FR" dirty="0" err="1"/>
              <a:t>analysis</a:t>
            </a:r>
            <a:endParaRPr lang="fr-FR" dirty="0"/>
          </a:p>
          <a:p>
            <a:pPr lvl="1"/>
            <a:r>
              <a:rPr lang="fr-FR" dirty="0"/>
              <a:t>Time </a:t>
            </a:r>
            <a:r>
              <a:rPr lang="fr-FR" dirty="0" err="1"/>
              <a:t>window</a:t>
            </a:r>
            <a:endParaRPr lang="fr-FR" dirty="0"/>
          </a:p>
          <a:p>
            <a:pPr lvl="1"/>
            <a:r>
              <a:rPr lang="fr-FR" dirty="0" err="1"/>
              <a:t>Fully</a:t>
            </a:r>
            <a:r>
              <a:rPr lang="fr-FR" dirty="0"/>
              <a:t> </a:t>
            </a:r>
            <a:r>
              <a:rPr lang="fr-FR" dirty="0" err="1"/>
              <a:t>aggregated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4 </a:t>
            </a:r>
            <a:r>
              <a:rPr lang="fr-FR" dirty="0" err="1"/>
              <a:t>metrics</a:t>
            </a:r>
            <a:r>
              <a:rPr lang="fr-FR" dirty="0"/>
              <a:t> + </a:t>
            </a:r>
            <a:r>
              <a:rPr lang="fr-FR" dirty="0" err="1"/>
              <a:t>correlation</a:t>
            </a:r>
            <a:r>
              <a:rPr lang="fr-FR" dirty="0"/>
              <a:t> matrix</a:t>
            </a:r>
          </a:p>
          <a:p>
            <a:pPr lvl="1"/>
            <a:r>
              <a:rPr lang="en-US" dirty="0" err="1"/>
              <a:t>Connectance</a:t>
            </a:r>
            <a:endParaRPr lang="en-US" dirty="0"/>
          </a:p>
          <a:p>
            <a:pPr lvl="1"/>
            <a:r>
              <a:rPr lang="en-US" dirty="0" err="1"/>
              <a:t>Nestedness</a:t>
            </a:r>
            <a:endParaRPr lang="en-US" dirty="0"/>
          </a:p>
          <a:p>
            <a:pPr lvl="1"/>
            <a:r>
              <a:rPr lang="en-US" dirty="0"/>
              <a:t>Modularity</a:t>
            </a:r>
          </a:p>
          <a:p>
            <a:pPr lvl="1"/>
            <a:r>
              <a:rPr lang="en-US" dirty="0"/>
              <a:t>Network size (nodes and edges count)</a:t>
            </a:r>
          </a:p>
        </p:txBody>
      </p:sp>
    </p:spTree>
    <p:extLst>
      <p:ext uri="{BB962C8B-B14F-4D97-AF65-F5344CB8AC3E}">
        <p14:creationId xmlns:p14="http://schemas.microsoft.com/office/powerpoint/2010/main" val="1435695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2344C-BA17-DD66-CEF6-DF07715D9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9CC8-2148-EB83-B1F7-C5FE1EB3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34" y="365125"/>
            <a:ext cx="10515600" cy="1325563"/>
          </a:xfrm>
        </p:spPr>
        <p:txBody>
          <a:bodyPr/>
          <a:lstStyle/>
          <a:p>
            <a:r>
              <a:rPr lang="fr-FR" dirty="0"/>
              <a:t>ACC-VC - Snapshots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2746E2-F33E-2F4F-4AB9-C166C22FF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0268" y="2516117"/>
            <a:ext cx="9649932" cy="15989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550624-90B8-D5AE-0045-BA2AFF90D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0267" y="4625882"/>
            <a:ext cx="9649932" cy="1598901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2282B71-7496-50FC-E903-72A59AF899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10"/>
          <a:stretch/>
        </p:blipFill>
        <p:spPr bwMode="auto">
          <a:xfrm>
            <a:off x="838199" y="3166653"/>
            <a:ext cx="576137" cy="29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4D4EF1C-0EDB-BDAB-78D6-AA60214C2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8" y="5273847"/>
            <a:ext cx="576137" cy="30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E2F2B7-2E28-BAD0-F90A-AA19FCD3E203}"/>
              </a:ext>
            </a:extLst>
          </p:cNvPr>
          <p:cNvCxnSpPr>
            <a:cxnSpLocks/>
          </p:cNvCxnSpPr>
          <p:nvPr/>
        </p:nvCxnSpPr>
        <p:spPr>
          <a:xfrm>
            <a:off x="825503" y="4353833"/>
            <a:ext cx="10354697" cy="0"/>
          </a:xfrm>
          <a:prstGeom prst="line">
            <a:avLst/>
          </a:prstGeom>
          <a:ln w="3175"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5A0E482-7FB2-D608-8563-2E78156321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1321" y="323379"/>
            <a:ext cx="2319896" cy="1953923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53225863-451D-24E6-4A59-55F94802DB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10"/>
          <a:stretch/>
        </p:blipFill>
        <p:spPr bwMode="auto">
          <a:xfrm>
            <a:off x="6083388" y="1852867"/>
            <a:ext cx="576137" cy="29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C6EFBF-E160-C66F-E02B-FCC778E4C4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1459" y="323379"/>
            <a:ext cx="2319895" cy="1953923"/>
          </a:xfrm>
          <a:prstGeom prst="rect">
            <a:avLst/>
          </a:prstGeom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5A364E28-7A7A-6752-93CC-E623FBD92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490" y="1847725"/>
            <a:ext cx="576137" cy="30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253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52825-CA29-1E26-6A5F-BF40FA6DA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0908A8-B43D-D90E-8B3A-80FCFABDD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579" y="307335"/>
            <a:ext cx="2328184" cy="19609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123F9F-9BE9-3F6F-B9A8-55DBADA5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15" y="365125"/>
            <a:ext cx="10515600" cy="1325563"/>
          </a:xfrm>
        </p:spPr>
        <p:txBody>
          <a:bodyPr/>
          <a:lstStyle/>
          <a:p>
            <a:r>
              <a:rPr lang="fr-FR" dirty="0"/>
              <a:t>ACC-VC – Time </a:t>
            </a:r>
            <a:r>
              <a:rPr lang="fr-FR" dirty="0" err="1"/>
              <a:t>Window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(5 </a:t>
            </a:r>
            <a:r>
              <a:rPr lang="fr-FR" dirty="0" err="1"/>
              <a:t>years</a:t>
            </a:r>
            <a:r>
              <a:rPr lang="fr-FR" dirty="0"/>
              <a:t>)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4A5C947-6FE5-668F-0F46-EB5603D2F1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10"/>
          <a:stretch/>
        </p:blipFill>
        <p:spPr bwMode="auto">
          <a:xfrm>
            <a:off x="838199" y="3330615"/>
            <a:ext cx="576137" cy="29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0D0A264-4929-E582-5005-FB5F0512A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8" y="5437809"/>
            <a:ext cx="576137" cy="30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52EA93-C5B1-3ABA-A122-D8319C124B8F}"/>
              </a:ext>
            </a:extLst>
          </p:cNvPr>
          <p:cNvCxnSpPr>
            <a:cxnSpLocks/>
          </p:cNvCxnSpPr>
          <p:nvPr/>
        </p:nvCxnSpPr>
        <p:spPr>
          <a:xfrm>
            <a:off x="825503" y="4536713"/>
            <a:ext cx="10354697" cy="0"/>
          </a:xfrm>
          <a:prstGeom prst="line">
            <a:avLst/>
          </a:prstGeom>
          <a:ln w="3175"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3BED1EA-DC14-51B0-7FE1-41060FC58B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7589" y="2500668"/>
            <a:ext cx="9519185" cy="1896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81CA3A-8911-72A8-1DC8-477CA08A67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7591" y="4800674"/>
            <a:ext cx="9519182" cy="15772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DFD1E5-D25C-3FC8-D1F1-D763370A56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36160" y="290086"/>
            <a:ext cx="2372213" cy="1997986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07837EB-2D8D-3FD0-67E7-DF64D8D20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10"/>
          <a:stretch/>
        </p:blipFill>
        <p:spPr bwMode="auto">
          <a:xfrm>
            <a:off x="6114918" y="1840255"/>
            <a:ext cx="576137" cy="29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3860767D-9CC7-56E8-E130-4963CA974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020" y="1847725"/>
            <a:ext cx="576137" cy="30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631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842</Words>
  <Application>Microsoft Office PowerPoint</Application>
  <PresentationFormat>Widescreen</PresentationFormat>
  <Paragraphs>126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Consolas</vt:lpstr>
      <vt:lpstr>Wingdings</vt:lpstr>
      <vt:lpstr>Office Theme</vt:lpstr>
      <vt:lpstr>Accelerator-VC and VC-VC Networks Analysis</vt:lpstr>
      <vt:lpstr>Outline</vt:lpstr>
      <vt:lpstr>Motivation</vt:lpstr>
      <vt:lpstr>Macro Research Question</vt:lpstr>
      <vt:lpstr>Methodology</vt:lpstr>
      <vt:lpstr>Methodology</vt:lpstr>
      <vt:lpstr>Results – ACC-VC Network</vt:lpstr>
      <vt:lpstr>ACC-VC - Snapshots</vt:lpstr>
      <vt:lpstr>ACC-VC – Time Window  (5 years)</vt:lpstr>
      <vt:lpstr>ACC-VC – Fully Aggregated</vt:lpstr>
      <vt:lpstr>Results – VC-VC Network</vt:lpstr>
      <vt:lpstr>VC-VC - Snapshots</vt:lpstr>
      <vt:lpstr>VC-VC – Time Window (5 years)</vt:lpstr>
      <vt:lpstr>VC-VC – Fully Aggregated</vt:lpstr>
      <vt:lpstr>Results – VC early-VC late Network</vt:lpstr>
      <vt:lpstr>VC early-VC late - Snapshots</vt:lpstr>
      <vt:lpstr>VC early-VC late – Time Window (5 years)</vt:lpstr>
      <vt:lpstr>VC early-VC late – Fully Aggregated</vt:lpstr>
      <vt:lpstr>Discussion and Possible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Melga</dc:creator>
  <cp:lastModifiedBy>João Melga</cp:lastModifiedBy>
  <cp:revision>12</cp:revision>
  <dcterms:created xsi:type="dcterms:W3CDTF">2025-07-26T19:26:56Z</dcterms:created>
  <dcterms:modified xsi:type="dcterms:W3CDTF">2025-07-29T19:09:00Z</dcterms:modified>
</cp:coreProperties>
</file>