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706718523977306E-2"/>
          <c:y val="0.18415852622385356"/>
          <c:w val="0.92566218362337993"/>
          <c:h val="0.645656167979002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SE/CO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numRef>
              <c:f>Sheet1!$A$2:$A$57</c:f>
              <c:numCache>
                <c:formatCode>mmm\-yy</c:formatCode>
                <c:ptCount val="56"/>
                <c:pt idx="0">
                  <c:v>43678</c:v>
                </c:pt>
                <c:pt idx="1">
                  <c:v>43647</c:v>
                </c:pt>
                <c:pt idx="2">
                  <c:v>43617</c:v>
                </c:pt>
                <c:pt idx="3">
                  <c:v>43586</c:v>
                </c:pt>
                <c:pt idx="4">
                  <c:v>43556</c:v>
                </c:pt>
                <c:pt idx="5">
                  <c:v>43525</c:v>
                </c:pt>
                <c:pt idx="6">
                  <c:v>43497</c:v>
                </c:pt>
                <c:pt idx="7">
                  <c:v>43466</c:v>
                </c:pt>
                <c:pt idx="8">
                  <c:v>43435</c:v>
                </c:pt>
                <c:pt idx="9">
                  <c:v>43405</c:v>
                </c:pt>
                <c:pt idx="10">
                  <c:v>43374</c:v>
                </c:pt>
                <c:pt idx="11">
                  <c:v>43344</c:v>
                </c:pt>
                <c:pt idx="12">
                  <c:v>43313</c:v>
                </c:pt>
                <c:pt idx="13">
                  <c:v>43282</c:v>
                </c:pt>
                <c:pt idx="14">
                  <c:v>43252</c:v>
                </c:pt>
                <c:pt idx="15">
                  <c:v>43221</c:v>
                </c:pt>
                <c:pt idx="16">
                  <c:v>43191</c:v>
                </c:pt>
                <c:pt idx="17">
                  <c:v>43160</c:v>
                </c:pt>
                <c:pt idx="18">
                  <c:v>43132</c:v>
                </c:pt>
                <c:pt idx="19">
                  <c:v>43101</c:v>
                </c:pt>
                <c:pt idx="20">
                  <c:v>43070</c:v>
                </c:pt>
                <c:pt idx="21">
                  <c:v>43040</c:v>
                </c:pt>
                <c:pt idx="22">
                  <c:v>43009</c:v>
                </c:pt>
                <c:pt idx="23">
                  <c:v>42979</c:v>
                </c:pt>
                <c:pt idx="24">
                  <c:v>42948</c:v>
                </c:pt>
                <c:pt idx="25">
                  <c:v>42917</c:v>
                </c:pt>
                <c:pt idx="26">
                  <c:v>42887</c:v>
                </c:pt>
                <c:pt idx="27">
                  <c:v>42856</c:v>
                </c:pt>
                <c:pt idx="28">
                  <c:v>42826</c:v>
                </c:pt>
                <c:pt idx="29">
                  <c:v>42795</c:v>
                </c:pt>
                <c:pt idx="30">
                  <c:v>42767</c:v>
                </c:pt>
                <c:pt idx="31">
                  <c:v>42736</c:v>
                </c:pt>
                <c:pt idx="32">
                  <c:v>42705</c:v>
                </c:pt>
                <c:pt idx="33">
                  <c:v>42675</c:v>
                </c:pt>
                <c:pt idx="34">
                  <c:v>42644</c:v>
                </c:pt>
                <c:pt idx="35">
                  <c:v>42614</c:v>
                </c:pt>
                <c:pt idx="36">
                  <c:v>42583</c:v>
                </c:pt>
                <c:pt idx="37">
                  <c:v>42552</c:v>
                </c:pt>
                <c:pt idx="38">
                  <c:v>42522</c:v>
                </c:pt>
                <c:pt idx="39">
                  <c:v>42491</c:v>
                </c:pt>
                <c:pt idx="40">
                  <c:v>42461</c:v>
                </c:pt>
                <c:pt idx="41">
                  <c:v>42430</c:v>
                </c:pt>
                <c:pt idx="42">
                  <c:v>42401</c:v>
                </c:pt>
                <c:pt idx="43">
                  <c:v>42370</c:v>
                </c:pt>
                <c:pt idx="44">
                  <c:v>42339</c:v>
                </c:pt>
                <c:pt idx="45">
                  <c:v>42309</c:v>
                </c:pt>
                <c:pt idx="46">
                  <c:v>42278</c:v>
                </c:pt>
                <c:pt idx="47">
                  <c:v>42248</c:v>
                </c:pt>
                <c:pt idx="48">
                  <c:v>42217</c:v>
                </c:pt>
                <c:pt idx="49">
                  <c:v>42186</c:v>
                </c:pt>
                <c:pt idx="50">
                  <c:v>42156</c:v>
                </c:pt>
                <c:pt idx="51">
                  <c:v>42125</c:v>
                </c:pt>
                <c:pt idx="52">
                  <c:v>42095</c:v>
                </c:pt>
                <c:pt idx="53">
                  <c:v>42064</c:v>
                </c:pt>
                <c:pt idx="54">
                  <c:v>42036</c:v>
                </c:pt>
                <c:pt idx="55">
                  <c:v>42005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237.29</c:v>
                </c:pt>
                <c:pt idx="1">
                  <c:v>185.52</c:v>
                </c:pt>
                <c:pt idx="2">
                  <c:v>78.52</c:v>
                </c:pt>
                <c:pt idx="3">
                  <c:v>135.16999999999999</c:v>
                </c:pt>
                <c:pt idx="4">
                  <c:v>180.41</c:v>
                </c:pt>
                <c:pt idx="5">
                  <c:v>234.49</c:v>
                </c:pt>
                <c:pt idx="6">
                  <c:v>443.66</c:v>
                </c:pt>
                <c:pt idx="7">
                  <c:v>192.1</c:v>
                </c:pt>
                <c:pt idx="8">
                  <c:v>78.959999999999994</c:v>
                </c:pt>
                <c:pt idx="9">
                  <c:v>123.92</c:v>
                </c:pt>
                <c:pt idx="10">
                  <c:v>271.83</c:v>
                </c:pt>
                <c:pt idx="11">
                  <c:v>472.75</c:v>
                </c:pt>
                <c:pt idx="12">
                  <c:v>505.18</c:v>
                </c:pt>
                <c:pt idx="13">
                  <c:v>505.18</c:v>
                </c:pt>
                <c:pt idx="14">
                  <c:v>472.87</c:v>
                </c:pt>
                <c:pt idx="15">
                  <c:v>325.45999999999998</c:v>
                </c:pt>
                <c:pt idx="16">
                  <c:v>109.71</c:v>
                </c:pt>
                <c:pt idx="17">
                  <c:v>219.23</c:v>
                </c:pt>
                <c:pt idx="18">
                  <c:v>188.79</c:v>
                </c:pt>
                <c:pt idx="19">
                  <c:v>180.07</c:v>
                </c:pt>
                <c:pt idx="20">
                  <c:v>235.07</c:v>
                </c:pt>
                <c:pt idx="21">
                  <c:v>425.17</c:v>
                </c:pt>
                <c:pt idx="22">
                  <c:v>533.82000000000005</c:v>
                </c:pt>
                <c:pt idx="23">
                  <c:v>521.83000000000004</c:v>
                </c:pt>
                <c:pt idx="24">
                  <c:v>505.95</c:v>
                </c:pt>
                <c:pt idx="25">
                  <c:v>280.81</c:v>
                </c:pt>
                <c:pt idx="26">
                  <c:v>124.7</c:v>
                </c:pt>
                <c:pt idx="27">
                  <c:v>411.49</c:v>
                </c:pt>
                <c:pt idx="28">
                  <c:v>371.47</c:v>
                </c:pt>
                <c:pt idx="29">
                  <c:v>216.24</c:v>
                </c:pt>
                <c:pt idx="30">
                  <c:v>128.43</c:v>
                </c:pt>
                <c:pt idx="31">
                  <c:v>121.44</c:v>
                </c:pt>
                <c:pt idx="32">
                  <c:v>122.19</c:v>
                </c:pt>
                <c:pt idx="33">
                  <c:v>166.05</c:v>
                </c:pt>
                <c:pt idx="34">
                  <c:v>200.21</c:v>
                </c:pt>
                <c:pt idx="35">
                  <c:v>149.02000000000001</c:v>
                </c:pt>
                <c:pt idx="36">
                  <c:v>115.58</c:v>
                </c:pt>
                <c:pt idx="37">
                  <c:v>83.43</c:v>
                </c:pt>
                <c:pt idx="38">
                  <c:v>61.32</c:v>
                </c:pt>
                <c:pt idx="39">
                  <c:v>75.930000000000007</c:v>
                </c:pt>
                <c:pt idx="40">
                  <c:v>49.42</c:v>
                </c:pt>
                <c:pt idx="41">
                  <c:v>37.729999999999997</c:v>
                </c:pt>
                <c:pt idx="42">
                  <c:v>30.42</c:v>
                </c:pt>
                <c:pt idx="43">
                  <c:v>35.659999999999997</c:v>
                </c:pt>
                <c:pt idx="44">
                  <c:v>116.08</c:v>
                </c:pt>
                <c:pt idx="45">
                  <c:v>202.87</c:v>
                </c:pt>
                <c:pt idx="46">
                  <c:v>212.32</c:v>
                </c:pt>
                <c:pt idx="47">
                  <c:v>227.04</c:v>
                </c:pt>
                <c:pt idx="48">
                  <c:v>145.09</c:v>
                </c:pt>
                <c:pt idx="49">
                  <c:v>240.08</c:v>
                </c:pt>
                <c:pt idx="50">
                  <c:v>372.73</c:v>
                </c:pt>
                <c:pt idx="51">
                  <c:v>387.24</c:v>
                </c:pt>
                <c:pt idx="52">
                  <c:v>388.48</c:v>
                </c:pt>
                <c:pt idx="53">
                  <c:v>388.48</c:v>
                </c:pt>
                <c:pt idx="54">
                  <c:v>388.48</c:v>
                </c:pt>
                <c:pt idx="55">
                  <c:v>388.48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8-4EF2-9670-3B432803F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1278812159"/>
        <c:axId val="1278813407"/>
      </c:areaChart>
      <c:dateAx>
        <c:axId val="127881215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13407"/>
        <c:crosses val="autoZero"/>
        <c:auto val="1"/>
        <c:lblOffset val="100"/>
        <c:baseTimeUnit val="months"/>
      </c:dateAx>
      <c:valAx>
        <c:axId val="127881340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12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Santa Clara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Integrador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 </a:t>
            </a:r>
            <a:r>
              <a:rPr lang="pt-BR" dirty="0" smtClean="0"/>
              <a:t>Alta variação dos preços de energia elétrica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61" y="3275049"/>
            <a:ext cx="5368198" cy="3007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30" y="4210442"/>
            <a:ext cx="1990725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8" y="2467868"/>
            <a:ext cx="1656536" cy="127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40" y="4002831"/>
            <a:ext cx="1761260" cy="1178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95" y="2880819"/>
            <a:ext cx="2188596" cy="8280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4" y="2231878"/>
            <a:ext cx="2375515" cy="9212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98004" y="1801258"/>
            <a:ext cx="326589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ACL – Ambiente de Contratação Livre</a:t>
            </a:r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214328" y="1824752"/>
            <a:ext cx="187660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Mercado Tradicional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3873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err="1" smtClean="0"/>
              <a:t>Datasets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9" y="1852959"/>
            <a:ext cx="4806428" cy="1246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5264" y="3753656"/>
            <a:ext cx="5076000" cy="23438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43660" y="2832106"/>
            <a:ext cx="1031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VAZÃO</a:t>
            </a:r>
          </a:p>
          <a:p>
            <a:pPr algn="ctr"/>
            <a:r>
              <a:rPr lang="pt-BR" sz="1400" dirty="0" smtClean="0"/>
              <a:t>Capacidade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22064" y="3425586"/>
            <a:ext cx="110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GERAÇÃO</a:t>
            </a:r>
          </a:p>
          <a:p>
            <a:pPr algn="ctr"/>
            <a:r>
              <a:rPr lang="pt-BR" sz="1400" dirty="0" smtClean="0"/>
              <a:t>Oferta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6541" y="2054825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CHUVAS</a:t>
            </a:r>
          </a:p>
          <a:p>
            <a:pPr algn="ctr"/>
            <a:r>
              <a:rPr lang="pt-BR" sz="1400" dirty="0" smtClean="0"/>
              <a:t>Clima</a:t>
            </a:r>
            <a:endParaRPr lang="en-GB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9444">
            <a:off x="442627" y="2811089"/>
            <a:ext cx="718208" cy="3454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60911" y="3808416"/>
            <a:ext cx="1721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FORNECIMENTO</a:t>
            </a:r>
          </a:p>
          <a:p>
            <a:pPr algn="ctr"/>
            <a:r>
              <a:rPr lang="pt-BR" sz="1400" dirty="0" smtClean="0"/>
              <a:t>Compra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3198" y="1922016"/>
            <a:ext cx="3494811" cy="1477328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 dados das chuvas juntamente com os cálculos de vazão, poderemos prever a geração de energia e estimar os valores médios de energia do ano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2051">
            <a:off x="1466291" y="3532119"/>
            <a:ext cx="718208" cy="3454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2051">
            <a:off x="2848347" y="4053107"/>
            <a:ext cx="718208" cy="345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87" y="1853687"/>
            <a:ext cx="1303902" cy="1303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92" y="3294668"/>
            <a:ext cx="1140697" cy="1140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10" y="4809139"/>
            <a:ext cx="1166397" cy="1166397"/>
          </a:xfrm>
          <a:prstGeom prst="rect">
            <a:avLst/>
          </a:prstGeom>
        </p:spPr>
      </p:pic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873674"/>
              </p:ext>
            </p:extLst>
          </p:nvPr>
        </p:nvGraphicFramePr>
        <p:xfrm>
          <a:off x="5318449" y="3863602"/>
          <a:ext cx="4823927" cy="204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851" y="4435365"/>
            <a:ext cx="2706375" cy="17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3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2066778"/>
            <a:ext cx="10388704" cy="3400961"/>
          </a:xfrm>
        </p:spPr>
        <p:txBody>
          <a:bodyPr>
            <a:normAutofit/>
          </a:bodyPr>
          <a:lstStyle/>
          <a:p>
            <a:r>
              <a:rPr lang="pt-BR" dirty="0"/>
              <a:t>É possível prever as demandas e ofertas para que se consiga estabelecer planejamento financeiro na venda de energia?</a:t>
            </a:r>
          </a:p>
          <a:p>
            <a:endParaRPr lang="pt-BR" dirty="0"/>
          </a:p>
          <a:p>
            <a:r>
              <a:rPr lang="pt-BR" dirty="0"/>
              <a:t>É possível estabelecer previsões do tempo afim de medir as possíveis vazões nos reservatórios e consequente geração de energia?</a:t>
            </a:r>
          </a:p>
          <a:p>
            <a:endParaRPr lang="pt-BR" dirty="0"/>
          </a:p>
          <a:p>
            <a:r>
              <a:rPr lang="pt-BR" dirty="0"/>
              <a:t>Com base nas previsões poderemos estabelecer melhores negociações com parceiros e cliente?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7114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Santa Clara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2066778"/>
            <a:ext cx="10388704" cy="3400961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z="2800" dirty="0" smtClean="0"/>
              <a:t>É um mecanismo que poderá prever preços de mercado para a energia possibilitando os detentores desta ferramenta ter diferencial competitivo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Atuação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60% da matriz energética brasileira vem das </a:t>
            </a:r>
            <a:r>
              <a:rPr lang="pt-BR" dirty="0" smtClean="0"/>
              <a:t>hidrelétricas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Bacia do Rio Grande contém 18 usinas, algo perto de </a:t>
            </a:r>
            <a:r>
              <a:rPr lang="pt-BR" dirty="0" smtClean="0"/>
              <a:t>30% </a:t>
            </a:r>
            <a:r>
              <a:rPr lang="pt-BR" dirty="0" smtClean="0"/>
              <a:t>da região sudeste e centro </a:t>
            </a:r>
            <a:r>
              <a:rPr lang="pt-BR" dirty="0" smtClean="0"/>
              <a:t>oeste e 17% do Brasil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921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Integrador – Santa Clara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83" y="2057793"/>
            <a:ext cx="7147531" cy="38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8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176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Santa Clara</vt:lpstr>
      <vt:lpstr>PROBLEMA: Alta variação dos preços de energia elétrica</vt:lpstr>
      <vt:lpstr>Principais Datasets</vt:lpstr>
      <vt:lpstr>Perguntas</vt:lpstr>
      <vt:lpstr>O que é o Santa Clara</vt:lpstr>
      <vt:lpstr>Projeto Integrador – Santa Clara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 Clara</dc:title>
  <dc:creator>Moretto, Andre</dc:creator>
  <cp:lastModifiedBy>Moretto, Andre</cp:lastModifiedBy>
  <cp:revision>16</cp:revision>
  <dcterms:created xsi:type="dcterms:W3CDTF">2019-09-11T13:48:07Z</dcterms:created>
  <dcterms:modified xsi:type="dcterms:W3CDTF">2019-09-11T18:11:26Z</dcterms:modified>
</cp:coreProperties>
</file>