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3" r:id="rId1"/>
  </p:sldMasterIdLst>
  <p:sldIdLst>
    <p:sldId id="273" r:id="rId2"/>
    <p:sldId id="256" r:id="rId3"/>
    <p:sldId id="258" r:id="rId4"/>
    <p:sldId id="261" r:id="rId5"/>
    <p:sldId id="262" r:id="rId6"/>
    <p:sldId id="263" r:id="rId7"/>
    <p:sldId id="264" r:id="rId8"/>
    <p:sldId id="265" r:id="rId9"/>
    <p:sldId id="267" r:id="rId10"/>
    <p:sldId id="268" r:id="rId11"/>
    <p:sldId id="269" r:id="rId12"/>
    <p:sldId id="270" r:id="rId13"/>
    <p:sldId id="271" r:id="rId14"/>
    <p:sldId id="272" r:id="rId15"/>
    <p:sldId id="274" r:id="rId16"/>
    <p:sldId id="27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18" autoAdjust="0"/>
    <p:restoredTop sz="94660"/>
  </p:normalViewPr>
  <p:slideViewPr>
    <p:cSldViewPr snapToGrid="0">
      <p:cViewPr varScale="1">
        <p:scale>
          <a:sx n="71" d="100"/>
          <a:sy n="71" d="100"/>
        </p:scale>
        <p:origin x="654" y="72"/>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smtClean="0"/>
              <a:t>Clique para editar o título mestre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673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319935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205005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‹nº›</a:t>
            </a:fld>
            <a:endParaRPr lang="en-US" dirty="0"/>
          </a:p>
        </p:txBody>
      </p:sp>
    </p:spTree>
    <p:extLst>
      <p:ext uri="{BB962C8B-B14F-4D97-AF65-F5344CB8AC3E}">
        <p14:creationId xmlns:p14="http://schemas.microsoft.com/office/powerpoint/2010/main" val="1666997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20EBB0C4-6273-4C6E-B9BD-2EDC30F1CD52}" type="datetimeFigureOut">
              <a:rPr lang="en-US" smtClean="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8034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23727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4" name="Content Placeholder 3"/>
          <p:cNvSpPr>
            <a:spLocks noGrp="1"/>
          </p:cNvSpPr>
          <p:nvPr>
            <p:ph sz="half" idx="2"/>
          </p:nvPr>
        </p:nvSpPr>
        <p:spPr>
          <a:xfrm>
            <a:off x="1097280" y="2582334"/>
            <a:ext cx="4937760" cy="3378200"/>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6" name="Content Placeholder 5"/>
          <p:cNvSpPr>
            <a:spLocks noGrp="1"/>
          </p:cNvSpPr>
          <p:nvPr>
            <p:ph sz="quarter" idx="4"/>
          </p:nvPr>
        </p:nvSpPr>
        <p:spPr>
          <a:xfrm>
            <a:off x="6217920" y="2582334"/>
            <a:ext cx="4937760" cy="3378200"/>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11/6/2023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06992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116916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11/6/2023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863194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smtClean="0"/>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11/6/2023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328069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dirty="0" smtClean="0"/>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C9CAD897-D46E-4AD2-BD9B-49DD3E640873}" type="datetimeFigureOut">
              <a:rPr lang="en-US" smtClean="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756733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11/6/2023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‹nº›</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6019918"/>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847165" y="645459"/>
            <a:ext cx="10609729" cy="5293757"/>
          </a:xfrm>
          <a:prstGeom prst="rect">
            <a:avLst/>
          </a:prstGeom>
          <a:noFill/>
        </p:spPr>
        <p:txBody>
          <a:bodyPr wrap="square" rtlCol="0">
            <a:spAutoFit/>
          </a:bodyPr>
          <a:lstStyle/>
          <a:p>
            <a:pPr algn="ctr"/>
            <a:r>
              <a:rPr lang="pt-PT" sz="3200" dirty="0" smtClean="0"/>
              <a:t>POLICICA NACIONAL DE ANGOLA</a:t>
            </a:r>
            <a:endParaRPr lang="pt-BR" sz="3200" dirty="0" smtClean="0"/>
          </a:p>
          <a:p>
            <a:pPr algn="ctr"/>
            <a:r>
              <a:rPr lang="pt-BR" sz="4000" dirty="0" smtClean="0"/>
              <a:t>POLÍCIA </a:t>
            </a:r>
            <a:r>
              <a:rPr lang="pt-BR" sz="4000" dirty="0"/>
              <a:t>DE INTERVENÇÃO RÁPIDA  </a:t>
            </a:r>
            <a:r>
              <a:rPr lang="pt-BR" sz="4000" dirty="0" smtClean="0"/>
              <a:t> </a:t>
            </a:r>
            <a:endParaRPr lang="pt-BR" sz="4000" dirty="0"/>
          </a:p>
          <a:p>
            <a:pPr algn="ctr"/>
            <a:endParaRPr lang="pt-BR" sz="4000" dirty="0"/>
          </a:p>
          <a:p>
            <a:pPr algn="ctr"/>
            <a:r>
              <a:rPr lang="pt-BR" sz="4000" dirty="0"/>
              <a:t>  </a:t>
            </a:r>
          </a:p>
          <a:p>
            <a:pPr algn="ctr"/>
            <a:r>
              <a:rPr lang="pt-BR" sz="4000" dirty="0"/>
              <a:t>4º GRUPO  </a:t>
            </a:r>
          </a:p>
          <a:p>
            <a:pPr algn="ctr"/>
            <a:r>
              <a:rPr lang="pt-BR" sz="4000" dirty="0"/>
              <a:t>  </a:t>
            </a:r>
            <a:r>
              <a:rPr lang="pt-BR" sz="4000" dirty="0" smtClean="0"/>
              <a:t>  </a:t>
            </a:r>
            <a:endParaRPr lang="pt-BR" sz="4000" dirty="0"/>
          </a:p>
          <a:p>
            <a:pPr algn="ctr"/>
            <a:r>
              <a:rPr lang="pt-BR" sz="4000" dirty="0"/>
              <a:t>LIDERANÇA CARISMÁTICA  </a:t>
            </a:r>
          </a:p>
          <a:p>
            <a:pPr algn="ctr"/>
            <a:r>
              <a:rPr lang="pt-BR" sz="4000" dirty="0"/>
              <a:t>Inspirando e Motivando Equipes  </a:t>
            </a:r>
          </a:p>
          <a:p>
            <a:pPr algn="ctr"/>
            <a:endParaRPr lang="pt-BR" dirty="0"/>
          </a:p>
        </p:txBody>
      </p:sp>
    </p:spTree>
    <p:extLst>
      <p:ext uri="{BB962C8B-B14F-4D97-AF65-F5344CB8AC3E}">
        <p14:creationId xmlns:p14="http://schemas.microsoft.com/office/powerpoint/2010/main" val="3781233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CARACTERISTICA DA LIDERANÇA </a:t>
            </a:r>
            <a:r>
              <a:rPr lang="pt-BR" b="1" dirty="0" smtClean="0"/>
              <a:t>CARISMÁTICA</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dirty="0"/>
              <a:t>De acordo com o dicionário Michaelis, carisma é: “o conjunto de qualidades marcantes de uma pessoa para o exercício de liderança e de atividades sociais” e o “poder de atrair, encantar e seduzir. ”</a:t>
            </a:r>
          </a:p>
          <a:p>
            <a:r>
              <a:rPr lang="pt-BR" dirty="0"/>
              <a:t>Apesar da explicação, definir o carisma é muito subjetivo, pois cada um pode percebê-lo de uma forma. Mas é fato que as lideranças carismáticas têm algumas características em comum, vamos conhecer </a:t>
            </a:r>
            <a:r>
              <a:rPr lang="pt-BR" dirty="0" smtClean="0"/>
              <a:t>duas.</a:t>
            </a:r>
            <a:endParaRPr lang="pt-BR" dirty="0"/>
          </a:p>
          <a:p>
            <a:r>
              <a:rPr lang="pt-BR" b="1" dirty="0"/>
              <a:t>Visão inspiradora</a:t>
            </a:r>
            <a:endParaRPr lang="pt-BR" dirty="0"/>
          </a:p>
          <a:p>
            <a:r>
              <a:rPr lang="pt-BR" dirty="0"/>
              <a:t>Líderes carismático têm uma visão clara e inspiradora do futuro. Eles conseguem comunicar esta visão de maneira convincente, despertando entusiasmo e comprometimento nos membros da equipe</a:t>
            </a:r>
          </a:p>
          <a:p>
            <a:r>
              <a:rPr lang="pt-BR" b="1" dirty="0"/>
              <a:t>Confiança</a:t>
            </a:r>
            <a:endParaRPr lang="pt-BR" dirty="0"/>
          </a:p>
          <a:p>
            <a:r>
              <a:rPr lang="pt-BR" dirty="0"/>
              <a:t>O líder carismático é confiante, mostra que sabe do que está falando e que está no poder. Por isso líderes carismáticos conseguem motivar os subordinados a tem um excelente desempenho, criando um ambiente de confiança e segurança, onde os membros da organização se sentem encorajados a expressar suas opiniões, contribuir com ideias e assumir responsabilidades. A consequência disso é o alcance de bons resultados</a:t>
            </a:r>
            <a:r>
              <a:rPr lang="pt-BR" dirty="0" smtClean="0"/>
              <a:t>.</a:t>
            </a:r>
          </a:p>
          <a:p>
            <a:endParaRPr lang="pt-BR" dirty="0"/>
          </a:p>
          <a:p>
            <a:endParaRPr lang="pt-BR" dirty="0"/>
          </a:p>
        </p:txBody>
      </p:sp>
    </p:spTree>
    <p:extLst>
      <p:ext uri="{BB962C8B-B14F-4D97-AF65-F5344CB8AC3E}">
        <p14:creationId xmlns:p14="http://schemas.microsoft.com/office/powerpoint/2010/main" val="1545166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750" fill="hold"/>
                                        <p:tgtEl>
                                          <p:spTgt spid="2"/>
                                        </p:tgtEl>
                                        <p:attrNameLst>
                                          <p:attrName>ppt_x</p:attrName>
                                        </p:attrNameLst>
                                      </p:cBhvr>
                                      <p:tavLst>
                                        <p:tav tm="0">
                                          <p:val>
                                            <p:strVal val="#ppt_x"/>
                                          </p:val>
                                        </p:tav>
                                        <p:tav tm="100000">
                                          <p:val>
                                            <p:strVal val="#ppt_x"/>
                                          </p:val>
                                        </p:tav>
                                      </p:tavLst>
                                    </p:anim>
                                    <p:anim calcmode="lin" valueType="num">
                                      <p:cBhvr additive="base">
                                        <p:cTn id="8" dur="1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2000"/>
                            </p:stCondLst>
                            <p:childTnLst>
                              <p:par>
                                <p:cTn id="10" presetID="42" presetClass="entr" presetSubtype="0" fill="hold" grpId="0" nodeType="afterEffect">
                                  <p:stCondLst>
                                    <p:cond delay="25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3250"/>
                            </p:stCondLst>
                            <p:childTnLst>
                              <p:par>
                                <p:cTn id="16" presetID="42" presetClass="entr" presetSubtype="0" fill="hold" grpId="0" nodeType="afterEffect">
                                  <p:stCondLst>
                                    <p:cond delay="25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1" fill="hold">
                            <p:stCondLst>
                              <p:cond delay="4500"/>
                            </p:stCondLst>
                            <p:childTnLst>
                              <p:par>
                                <p:cTn id="22" presetID="42" presetClass="entr" presetSubtype="0" fill="hold" grpId="0" nodeType="afterEffect">
                                  <p:stCondLst>
                                    <p:cond delay="25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7" fill="hold">
                            <p:stCondLst>
                              <p:cond delay="5750"/>
                            </p:stCondLst>
                            <p:childTnLst>
                              <p:par>
                                <p:cTn id="28" presetID="42" presetClass="entr" presetSubtype="0" fill="hold" grpId="0" nodeType="afterEffect">
                                  <p:stCondLst>
                                    <p:cond delay="25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1000"/>
                                        <p:tgtEl>
                                          <p:spTgt spid="3">
                                            <p:txEl>
                                              <p:pRg st="3" end="3"/>
                                            </p:txEl>
                                          </p:spTgt>
                                        </p:tgtEl>
                                      </p:cBhvr>
                                    </p:animEffect>
                                    <p:anim calcmode="lin" valueType="num">
                                      <p:cBhvr>
                                        <p:cTn id="3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33" fill="hold">
                            <p:stCondLst>
                              <p:cond delay="7000"/>
                            </p:stCondLst>
                            <p:childTnLst>
                              <p:par>
                                <p:cTn id="34" presetID="42" presetClass="entr" presetSubtype="0" fill="hold" grpId="0" nodeType="afterEffect">
                                  <p:stCondLst>
                                    <p:cond delay="25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fade">
                                      <p:cBhvr>
                                        <p:cTn id="36" dur="1000"/>
                                        <p:tgtEl>
                                          <p:spTgt spid="3">
                                            <p:txEl>
                                              <p:pRg st="4" end="4"/>
                                            </p:txEl>
                                          </p:spTgt>
                                        </p:tgtEl>
                                      </p:cBhvr>
                                    </p:animEffect>
                                    <p:anim calcmode="lin" valueType="num">
                                      <p:cBhvr>
                                        <p:cTn id="3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9" fill="hold">
                            <p:stCondLst>
                              <p:cond delay="8250"/>
                            </p:stCondLst>
                            <p:childTnLst>
                              <p:par>
                                <p:cTn id="40" presetID="42" presetClass="entr" presetSubtype="0" fill="hold" grpId="0" nodeType="afterEffect">
                                  <p:stCondLst>
                                    <p:cond delay="25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EXEMPLOS DE LIDERES CARISMATICOS</a:t>
            </a:r>
            <a:endParaRPr lang="pt-BR" dirty="0"/>
          </a:p>
        </p:txBody>
      </p:sp>
      <p:sp>
        <p:nvSpPr>
          <p:cNvPr id="3" name="Espaço Reservado para Conteúdo 2"/>
          <p:cNvSpPr>
            <a:spLocks noGrp="1"/>
          </p:cNvSpPr>
          <p:nvPr>
            <p:ph idx="1"/>
          </p:nvPr>
        </p:nvSpPr>
        <p:spPr/>
        <p:txBody>
          <a:bodyPr/>
          <a:lstStyle/>
          <a:p>
            <a:r>
              <a:rPr lang="pt-BR" dirty="0"/>
              <a:t>Alguns líderes carismáticos são:</a:t>
            </a:r>
          </a:p>
          <a:p>
            <a:r>
              <a:rPr lang="pt-BR" b="1" dirty="0"/>
              <a:t>Martin Luther King jr.: </a:t>
            </a:r>
            <a:r>
              <a:rPr lang="pt-BR" dirty="0"/>
              <a:t>Ele foi um líder dos direitos civis nos Estados Unidos durante a década de 1950 e 1960. King era conhecido por sua eloquência e habilidade de inspirar as pessoas com seus discursos poderosos, como o famoso discurso “Eu tenho um sonho”. Ele liderou protestos pacíficos e lutou pela igualdade racial, buscando o fim da discriminação e da segregação racial.</a:t>
            </a:r>
          </a:p>
          <a:p>
            <a:r>
              <a:rPr lang="pt-BR" b="1" dirty="0"/>
              <a:t>Mahatma Gandhi: </a:t>
            </a:r>
            <a:r>
              <a:rPr lang="pt-BR" dirty="0"/>
              <a:t>Gandhi foi um líder pacifista e ativista indiano que lutou pela independência da Índia do domínio britânico. Ele liderou o movimento de resistência não violenta, usando métodos como a desobediência civil e o jejum para protestar contra a opressão colonial. Gandhi era conhecido por sua humildade, simplicidade e compromisso com a verdade e a justiça.</a:t>
            </a:r>
          </a:p>
          <a:p>
            <a:r>
              <a:rPr lang="pt-BR" dirty="0"/>
              <a:t>Esses líderes carismáticos deixaram um legado duradouro, inspirando pessoas em todo o mundo a luta por liberdade, igualdade e justiça.</a:t>
            </a:r>
          </a:p>
          <a:p>
            <a:endParaRPr lang="pt-BR" dirty="0"/>
          </a:p>
        </p:txBody>
      </p:sp>
    </p:spTree>
    <p:extLst>
      <p:ext uri="{BB962C8B-B14F-4D97-AF65-F5344CB8AC3E}">
        <p14:creationId xmlns:p14="http://schemas.microsoft.com/office/powerpoint/2010/main" val="1928867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750" fill="hold"/>
                                        <p:tgtEl>
                                          <p:spTgt spid="2"/>
                                        </p:tgtEl>
                                        <p:attrNameLst>
                                          <p:attrName>ppt_x</p:attrName>
                                        </p:attrNameLst>
                                      </p:cBhvr>
                                      <p:tavLst>
                                        <p:tav tm="0">
                                          <p:val>
                                            <p:strVal val="#ppt_x"/>
                                          </p:val>
                                        </p:tav>
                                        <p:tav tm="100000">
                                          <p:val>
                                            <p:strVal val="#ppt_x"/>
                                          </p:val>
                                        </p:tav>
                                      </p:tavLst>
                                    </p:anim>
                                    <p:anim calcmode="lin" valueType="num">
                                      <p:cBhvr additive="base">
                                        <p:cTn id="8" dur="1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2000"/>
                            </p:stCondLst>
                            <p:childTnLst>
                              <p:par>
                                <p:cTn id="10" presetID="42" presetClass="entr" presetSubtype="0" fill="hold" grpId="0" nodeType="afterEffect">
                                  <p:stCondLst>
                                    <p:cond delay="25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3250"/>
                            </p:stCondLst>
                            <p:childTnLst>
                              <p:par>
                                <p:cTn id="16" presetID="42" presetClass="entr" presetSubtype="0" fill="hold" grpId="0" nodeType="afterEffect">
                                  <p:stCondLst>
                                    <p:cond delay="25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1" fill="hold">
                            <p:stCondLst>
                              <p:cond delay="4500"/>
                            </p:stCondLst>
                            <p:childTnLst>
                              <p:par>
                                <p:cTn id="22" presetID="42" presetClass="entr" presetSubtype="0" fill="hold" grpId="0" nodeType="afterEffect">
                                  <p:stCondLst>
                                    <p:cond delay="25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7" fill="hold">
                            <p:stCondLst>
                              <p:cond delay="5750"/>
                            </p:stCondLst>
                            <p:childTnLst>
                              <p:par>
                                <p:cTn id="28" presetID="42" presetClass="entr" presetSubtype="0" fill="hold" grpId="0" nodeType="afterEffect">
                                  <p:stCondLst>
                                    <p:cond delay="25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1000"/>
                                        <p:tgtEl>
                                          <p:spTgt spid="3">
                                            <p:txEl>
                                              <p:pRg st="3" end="3"/>
                                            </p:txEl>
                                          </p:spTgt>
                                        </p:tgtEl>
                                      </p:cBhvr>
                                    </p:animEffect>
                                    <p:anim calcmode="lin" valueType="num">
                                      <p:cBhvr>
                                        <p:cTn id="3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PERSPECTIVA VISIONÁRIA</a:t>
            </a:r>
            <a:endParaRPr lang="pt-BR" dirty="0"/>
          </a:p>
        </p:txBody>
      </p:sp>
      <p:sp>
        <p:nvSpPr>
          <p:cNvPr id="3" name="Espaço Reservado para Conteúdo 2"/>
          <p:cNvSpPr>
            <a:spLocks noGrp="1"/>
          </p:cNvSpPr>
          <p:nvPr>
            <p:ph idx="1"/>
          </p:nvPr>
        </p:nvSpPr>
        <p:spPr/>
        <p:txBody>
          <a:bodyPr/>
          <a:lstStyle/>
          <a:p>
            <a:pPr marL="0" indent="0">
              <a:buNone/>
            </a:pPr>
            <a:r>
              <a:rPr lang="pt-BR" dirty="0" smtClean="0"/>
              <a:t>A </a:t>
            </a:r>
            <a:r>
              <a:rPr lang="pt-BR" dirty="0"/>
              <a:t>liderança carismática é caracterizada pela capacidade de inspirar e motivar os outros por meio de uma visão clara e convincente. A perspectiva visionária da liderança carismática envolve a habilidade de enxergar além do presente, identificar oportunidades futuras e articular uma visão inspiradora que motive os subordinados a alcançar objetivos comuns. Essa perspectiva visionaria cria um senso de propósito compartilhado e mobiliza as pessoas par trabalharem em direção a um futuro melhor.</a:t>
            </a:r>
          </a:p>
          <a:p>
            <a:endParaRPr lang="pt-BR" dirty="0"/>
          </a:p>
        </p:txBody>
      </p:sp>
    </p:spTree>
    <p:extLst>
      <p:ext uri="{BB962C8B-B14F-4D97-AF65-F5344CB8AC3E}">
        <p14:creationId xmlns:p14="http://schemas.microsoft.com/office/powerpoint/2010/main" val="4164574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750" fill="hold"/>
                                        <p:tgtEl>
                                          <p:spTgt spid="2"/>
                                        </p:tgtEl>
                                        <p:attrNameLst>
                                          <p:attrName>ppt_x</p:attrName>
                                        </p:attrNameLst>
                                      </p:cBhvr>
                                      <p:tavLst>
                                        <p:tav tm="0">
                                          <p:val>
                                            <p:strVal val="#ppt_x"/>
                                          </p:val>
                                        </p:tav>
                                        <p:tav tm="100000">
                                          <p:val>
                                            <p:strVal val="#ppt_x"/>
                                          </p:val>
                                        </p:tav>
                                      </p:tavLst>
                                    </p:anim>
                                    <p:anim calcmode="lin" valueType="num">
                                      <p:cBhvr additive="base">
                                        <p:cTn id="8" dur="1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2000"/>
                            </p:stCondLst>
                            <p:childTnLst>
                              <p:par>
                                <p:cTn id="10" presetID="42" presetClass="entr" presetSubtype="0" fill="hold" grpId="0" nodeType="afterEffect">
                                  <p:stCondLst>
                                    <p:cond delay="25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803366" cy="1450757"/>
          </a:xfrm>
        </p:spPr>
        <p:txBody>
          <a:bodyPr/>
          <a:lstStyle/>
          <a:p>
            <a:r>
              <a:rPr lang="pt-BR" dirty="0"/>
              <a:t>OUTROS ESTILOS DE LIDERANÇA</a:t>
            </a:r>
          </a:p>
        </p:txBody>
      </p:sp>
      <p:sp>
        <p:nvSpPr>
          <p:cNvPr id="3" name="Espaço Reservado para Conteúdo 2"/>
          <p:cNvSpPr>
            <a:spLocks noGrp="1"/>
          </p:cNvSpPr>
          <p:nvPr>
            <p:ph idx="1"/>
          </p:nvPr>
        </p:nvSpPr>
        <p:spPr>
          <a:xfrm>
            <a:off x="1097279" y="1845733"/>
            <a:ext cx="10803367" cy="4393701"/>
          </a:xfrm>
        </p:spPr>
        <p:txBody>
          <a:bodyPr>
            <a:normAutofit fontScale="92500" lnSpcReduction="20000"/>
          </a:bodyPr>
          <a:lstStyle/>
          <a:p>
            <a:r>
              <a:rPr lang="pt-BR" dirty="0"/>
              <a:t>Com na premissa introdutória do ponto </a:t>
            </a:r>
            <a:r>
              <a:rPr lang="pt-BR" dirty="0" smtClean="0"/>
              <a:t>2.4 do nosso trabalho, </a:t>
            </a:r>
            <a:r>
              <a:rPr lang="pt-BR" dirty="0"/>
              <a:t>deduz-se que o estilo de liderança adotada pela organização, haverá pessoas mais comprometidas ou não com os objetivos organizacionais, além de haver um clima mais propício para produtividade, interação, etc. Fora isso, dependendo do perfil funcionário, se mais eficiente ou responsável, por exemplo, o líder poderá variar o estilo de liderança adotado, adequando-o ao colaborador ou as circunstâncias.</a:t>
            </a:r>
          </a:p>
          <a:p>
            <a:r>
              <a:rPr lang="pt-BR" dirty="0"/>
              <a:t>Fora a liderança carismática, existem vários outros tipos de liderança. Vamos conhecer alguns destes estilos, vamos começar por falar dos estilos derivados da teoria de Chiavenato introduzir no ponto 2.3.</a:t>
            </a:r>
          </a:p>
          <a:p>
            <a:r>
              <a:rPr lang="pt-BR" dirty="0"/>
              <a:t>De acordo com a teoria de existem três estilos de liderança:</a:t>
            </a:r>
          </a:p>
          <a:p>
            <a:pPr lvl="0"/>
            <a:r>
              <a:rPr lang="pt-BR" b="1" dirty="0"/>
              <a:t>Liderança Autocrática:  </a:t>
            </a:r>
            <a:r>
              <a:rPr lang="pt-BR" dirty="0"/>
              <a:t>o líder nesse estilo de liderança centraliza as decisões e impõe suas ordens ao grupo. Esse estilo geralmente provoca no grupo forte tensão, frustração e agressividade, de um lado, e de outro, nenhuma espontaneidade, nem formação de grupos de amizades;</a:t>
            </a:r>
          </a:p>
          <a:p>
            <a:pPr lvl="0"/>
            <a:r>
              <a:rPr lang="pt-BR" b="1" dirty="0"/>
              <a:t>Liderança Liberal: </a:t>
            </a:r>
            <a:r>
              <a:rPr lang="pt-BR" dirty="0"/>
              <a:t>o líder delega totalmente as decisões ao grupo e deixa-o totalmente à vontade e sem controle algum. Isso, geralmente, provoca forte individualismo agressivo e pouco respeito ao líder;</a:t>
            </a:r>
          </a:p>
          <a:p>
            <a:pPr lvl="0"/>
            <a:r>
              <a:rPr lang="pt-BR" b="1" dirty="0"/>
              <a:t>Liderança Democrática:</a:t>
            </a:r>
            <a:r>
              <a:rPr lang="pt-BR" dirty="0"/>
              <a:t> o líder conduz e orienta o grupo e incentiva a participação democrática das pessoas. Líderes e subordinados geralmente, desenvolvem comunicação espontânea, francas e cordiais. O trabalho desenvolve-se num ritmo suave e seguro, sem alterações, mesmo quando o líder não está presente.</a:t>
            </a:r>
          </a:p>
          <a:p>
            <a:endParaRPr lang="pt-BR" dirty="0"/>
          </a:p>
        </p:txBody>
      </p:sp>
    </p:spTree>
    <p:extLst>
      <p:ext uri="{BB962C8B-B14F-4D97-AF65-F5344CB8AC3E}">
        <p14:creationId xmlns:p14="http://schemas.microsoft.com/office/powerpoint/2010/main" val="199922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750" fill="hold"/>
                                        <p:tgtEl>
                                          <p:spTgt spid="2"/>
                                        </p:tgtEl>
                                        <p:attrNameLst>
                                          <p:attrName>ppt_x</p:attrName>
                                        </p:attrNameLst>
                                      </p:cBhvr>
                                      <p:tavLst>
                                        <p:tav tm="0">
                                          <p:val>
                                            <p:strVal val="#ppt_x"/>
                                          </p:val>
                                        </p:tav>
                                        <p:tav tm="100000">
                                          <p:val>
                                            <p:strVal val="#ppt_x"/>
                                          </p:val>
                                        </p:tav>
                                      </p:tavLst>
                                    </p:anim>
                                    <p:anim calcmode="lin" valueType="num">
                                      <p:cBhvr additive="base">
                                        <p:cTn id="8" dur="1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2000"/>
                            </p:stCondLst>
                            <p:childTnLst>
                              <p:par>
                                <p:cTn id="10" presetID="42" presetClass="entr" presetSubtype="0" fill="hold" grpId="0" nodeType="afterEffect">
                                  <p:stCondLst>
                                    <p:cond delay="25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3250"/>
                            </p:stCondLst>
                            <p:childTnLst>
                              <p:par>
                                <p:cTn id="16" presetID="42" presetClass="entr" presetSubtype="0" fill="hold" grpId="0" nodeType="afterEffect">
                                  <p:stCondLst>
                                    <p:cond delay="25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1" fill="hold">
                            <p:stCondLst>
                              <p:cond delay="4500"/>
                            </p:stCondLst>
                            <p:childTnLst>
                              <p:par>
                                <p:cTn id="22" presetID="42" presetClass="entr" presetSubtype="0" fill="hold" grpId="0" nodeType="afterEffect">
                                  <p:stCondLst>
                                    <p:cond delay="25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7" fill="hold">
                            <p:stCondLst>
                              <p:cond delay="5750"/>
                            </p:stCondLst>
                            <p:childTnLst>
                              <p:par>
                                <p:cTn id="28" presetID="42" presetClass="entr" presetSubtype="0" fill="hold" grpId="0" nodeType="afterEffect">
                                  <p:stCondLst>
                                    <p:cond delay="25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1000"/>
                                        <p:tgtEl>
                                          <p:spTgt spid="3">
                                            <p:txEl>
                                              <p:pRg st="3" end="3"/>
                                            </p:txEl>
                                          </p:spTgt>
                                        </p:tgtEl>
                                      </p:cBhvr>
                                    </p:animEffect>
                                    <p:anim calcmode="lin" valueType="num">
                                      <p:cBhvr>
                                        <p:cTn id="3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33" fill="hold">
                            <p:stCondLst>
                              <p:cond delay="7000"/>
                            </p:stCondLst>
                            <p:childTnLst>
                              <p:par>
                                <p:cTn id="34" presetID="42" presetClass="entr" presetSubtype="0" fill="hold" grpId="0" nodeType="afterEffect">
                                  <p:stCondLst>
                                    <p:cond delay="25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fade">
                                      <p:cBhvr>
                                        <p:cTn id="36" dur="1000"/>
                                        <p:tgtEl>
                                          <p:spTgt spid="3">
                                            <p:txEl>
                                              <p:pRg st="4" end="4"/>
                                            </p:txEl>
                                          </p:spTgt>
                                        </p:tgtEl>
                                      </p:cBhvr>
                                    </p:animEffect>
                                    <p:anim calcmode="lin" valueType="num">
                                      <p:cBhvr>
                                        <p:cTn id="3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9" fill="hold">
                            <p:stCondLst>
                              <p:cond delay="8250"/>
                            </p:stCondLst>
                            <p:childTnLst>
                              <p:par>
                                <p:cTn id="40" presetID="42" presetClass="entr" presetSubtype="0" fill="hold" grpId="0" nodeType="afterEffect">
                                  <p:stCondLst>
                                    <p:cond delay="25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98345"/>
            <a:ext cx="10058400" cy="1450757"/>
          </a:xfrm>
        </p:spPr>
        <p:txBody>
          <a:bodyPr/>
          <a:lstStyle/>
          <a:p>
            <a:r>
              <a:rPr lang="pt-BR" b="1" dirty="0" smtClean="0"/>
              <a:t>CONCLUSÃO </a:t>
            </a:r>
            <a:endParaRPr lang="pt-BR" dirty="0"/>
          </a:p>
        </p:txBody>
      </p:sp>
      <p:sp>
        <p:nvSpPr>
          <p:cNvPr id="3" name="Espaço Reservado para Conteúdo 2"/>
          <p:cNvSpPr>
            <a:spLocks noGrp="1"/>
          </p:cNvSpPr>
          <p:nvPr>
            <p:ph idx="1"/>
          </p:nvPr>
        </p:nvSpPr>
        <p:spPr>
          <a:xfrm>
            <a:off x="1097280" y="1845734"/>
            <a:ext cx="10058400" cy="4299572"/>
          </a:xfrm>
        </p:spPr>
        <p:txBody>
          <a:bodyPr>
            <a:normAutofit fontScale="92500" lnSpcReduction="20000"/>
          </a:bodyPr>
          <a:lstStyle/>
          <a:p>
            <a:r>
              <a:rPr lang="pt-BR" dirty="0"/>
              <a:t>Durante </a:t>
            </a:r>
            <a:r>
              <a:rPr lang="pt-BR" dirty="0" smtClean="0"/>
              <a:t>a nossa apresentação, </a:t>
            </a:r>
            <a:r>
              <a:rPr lang="pt-BR" dirty="0"/>
              <a:t>apresentamos de forma simples e clara ao leitor conceitos envolvendo a liderança carismática</a:t>
            </a:r>
          </a:p>
          <a:p>
            <a:r>
              <a:rPr lang="pt-BR" dirty="0"/>
              <a:t>Através dele percebe-se que, um estilo de liderança é estilo de um líder de fornecer direção, implementar planos e motivar pessoas. É o resultado da filosofia, personalidade e experiência do líder.</a:t>
            </a:r>
          </a:p>
          <a:p>
            <a:r>
              <a:rPr lang="pt-BR" dirty="0"/>
              <a:t>Ficou também claro que, diferentes situações exigem diferentes estilos de liderança. Em uma emergência, quando há pouco tempo para chegar a um acordo e onde uma autoridade designada tem significativamente mais experiência ou conhecimento do que o restante da equipe, um estilo de liderança autocrático pode ser mais eficaz; no entanto, em uma equipa altamente motivada e alinhada com um nível homogêneo de especialização, um estilo mais democrático pode ser mais eficaz. </a:t>
            </a:r>
            <a:endParaRPr lang="pt-BR" dirty="0" smtClean="0"/>
          </a:p>
          <a:p>
            <a:r>
              <a:rPr lang="pt-BR" dirty="0"/>
              <a:t>Apesar dos desafios desse </a:t>
            </a:r>
            <a:r>
              <a:rPr lang="pt-BR" dirty="0" smtClean="0"/>
              <a:t>da liderança carismática, </a:t>
            </a:r>
            <a:r>
              <a:rPr lang="pt-BR" dirty="0"/>
              <a:t>ela constitui um estilo bastante eficácia de liderança. Se usada de forma apropriada e considerando os seus desafios ela proporcionar a organização em que é aplicada ganhos enormes em termos de </a:t>
            </a:r>
            <a:r>
              <a:rPr lang="pt-BR" dirty="0" smtClean="0"/>
              <a:t>produtividade.</a:t>
            </a:r>
          </a:p>
          <a:p>
            <a:r>
              <a:rPr lang="pt-BR" dirty="0" smtClean="0"/>
              <a:t>Em </a:t>
            </a:r>
            <a:r>
              <a:rPr lang="pt-BR" dirty="0"/>
              <a:t>suma, o estilo de liderança adotado deve ser aquele eficazmente atinge os objetivos do grupo, equilibrando os interesses de seus membros individuais</a:t>
            </a:r>
            <a:r>
              <a:rPr lang="pt-BR" dirty="0" smtClean="0"/>
              <a:t>.</a:t>
            </a:r>
            <a:endParaRPr lang="pt-BR" dirty="0"/>
          </a:p>
        </p:txBody>
      </p:sp>
    </p:spTree>
    <p:extLst>
      <p:ext uri="{BB962C8B-B14F-4D97-AF65-F5344CB8AC3E}">
        <p14:creationId xmlns:p14="http://schemas.microsoft.com/office/powerpoint/2010/main" val="1769792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750" fill="hold"/>
                                        <p:tgtEl>
                                          <p:spTgt spid="2"/>
                                        </p:tgtEl>
                                        <p:attrNameLst>
                                          <p:attrName>ppt_x</p:attrName>
                                        </p:attrNameLst>
                                      </p:cBhvr>
                                      <p:tavLst>
                                        <p:tav tm="0">
                                          <p:val>
                                            <p:strVal val="#ppt_x"/>
                                          </p:val>
                                        </p:tav>
                                        <p:tav tm="100000">
                                          <p:val>
                                            <p:strVal val="#ppt_x"/>
                                          </p:val>
                                        </p:tav>
                                      </p:tavLst>
                                    </p:anim>
                                    <p:anim calcmode="lin" valueType="num">
                                      <p:cBhvr additive="base">
                                        <p:cTn id="8" dur="1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2000"/>
                            </p:stCondLst>
                            <p:childTnLst>
                              <p:par>
                                <p:cTn id="10" presetID="42" presetClass="entr" presetSubtype="0" fill="hold" grpId="0" nodeType="afterEffect">
                                  <p:stCondLst>
                                    <p:cond delay="25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3250"/>
                            </p:stCondLst>
                            <p:childTnLst>
                              <p:par>
                                <p:cTn id="16" presetID="42" presetClass="entr" presetSubtype="0" fill="hold" grpId="0" nodeType="afterEffect">
                                  <p:stCondLst>
                                    <p:cond delay="25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1" fill="hold">
                            <p:stCondLst>
                              <p:cond delay="4500"/>
                            </p:stCondLst>
                            <p:childTnLst>
                              <p:par>
                                <p:cTn id="22" presetID="42" presetClass="entr" presetSubtype="0" fill="hold" grpId="0" nodeType="afterEffect">
                                  <p:stCondLst>
                                    <p:cond delay="25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7" fill="hold">
                            <p:stCondLst>
                              <p:cond delay="5750"/>
                            </p:stCondLst>
                            <p:childTnLst>
                              <p:par>
                                <p:cTn id="28" presetID="42" presetClass="entr" presetSubtype="0" fill="hold" grpId="0" nodeType="afterEffect">
                                  <p:stCondLst>
                                    <p:cond delay="25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1000"/>
                                        <p:tgtEl>
                                          <p:spTgt spid="3">
                                            <p:txEl>
                                              <p:pRg st="3" end="3"/>
                                            </p:txEl>
                                          </p:spTgt>
                                        </p:tgtEl>
                                      </p:cBhvr>
                                    </p:animEffect>
                                    <p:anim calcmode="lin" valueType="num">
                                      <p:cBhvr>
                                        <p:cTn id="3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33" fill="hold">
                            <p:stCondLst>
                              <p:cond delay="7000"/>
                            </p:stCondLst>
                            <p:childTnLst>
                              <p:par>
                                <p:cTn id="34" presetID="42" presetClass="entr" presetSubtype="0" fill="hold" grpId="0" nodeType="afterEffect">
                                  <p:stCondLst>
                                    <p:cond delay="25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fade">
                                      <p:cBhvr>
                                        <p:cTn id="36" dur="1000"/>
                                        <p:tgtEl>
                                          <p:spTgt spid="3">
                                            <p:txEl>
                                              <p:pRg st="4" end="4"/>
                                            </p:txEl>
                                          </p:spTgt>
                                        </p:tgtEl>
                                      </p:cBhvr>
                                    </p:animEffect>
                                    <p:anim calcmode="lin" valueType="num">
                                      <p:cBhvr>
                                        <p:cTn id="3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22730" y="107576"/>
            <a:ext cx="3906326" cy="646331"/>
          </a:xfrm>
          <a:prstGeom prst="rect">
            <a:avLst/>
          </a:prstGeom>
          <a:noFill/>
        </p:spPr>
        <p:txBody>
          <a:bodyPr wrap="none" rtlCol="0">
            <a:spAutoFit/>
          </a:bodyPr>
          <a:lstStyle/>
          <a:p>
            <a:r>
              <a:rPr lang="pt-PT" sz="3600" dirty="0" smtClean="0"/>
              <a:t>APRESENTADO POR</a:t>
            </a:r>
            <a:r>
              <a:rPr lang="pt-PT" dirty="0" smtClean="0"/>
              <a:t>:</a:t>
            </a:r>
            <a:endParaRPr lang="pt-BR" dirty="0"/>
          </a:p>
        </p:txBody>
      </p:sp>
      <p:sp>
        <p:nvSpPr>
          <p:cNvPr id="3" name="CaixaDeTexto 2"/>
          <p:cNvSpPr txBox="1"/>
          <p:nvPr/>
        </p:nvSpPr>
        <p:spPr>
          <a:xfrm>
            <a:off x="470647" y="753907"/>
            <a:ext cx="4920450" cy="1938992"/>
          </a:xfrm>
          <a:prstGeom prst="rect">
            <a:avLst/>
          </a:prstGeom>
          <a:noFill/>
        </p:spPr>
        <p:txBody>
          <a:bodyPr wrap="none" rtlCol="0">
            <a:spAutoFit/>
          </a:bodyPr>
          <a:lstStyle/>
          <a:p>
            <a:pPr lvl="0" fontAlgn="base"/>
            <a:r>
              <a:rPr lang="pt-BR" sz="2000" dirty="0" err="1"/>
              <a:t>Sub-comissário</a:t>
            </a:r>
            <a:r>
              <a:rPr lang="pt-BR" sz="2000" dirty="0"/>
              <a:t> – José Dala </a:t>
            </a:r>
          </a:p>
          <a:p>
            <a:pPr lvl="0" fontAlgn="base"/>
            <a:r>
              <a:rPr lang="pt-BR" sz="2000" dirty="0" err="1"/>
              <a:t>Sub-comissário</a:t>
            </a:r>
            <a:r>
              <a:rPr lang="pt-BR" sz="2000" dirty="0"/>
              <a:t> – Matias Avelino F. Rodrigues </a:t>
            </a:r>
          </a:p>
          <a:p>
            <a:pPr lvl="0" fontAlgn="base"/>
            <a:r>
              <a:rPr lang="pt-BR" sz="2000" dirty="0" err="1"/>
              <a:t>Sub-comissário</a:t>
            </a:r>
            <a:r>
              <a:rPr lang="pt-BR" sz="2000" dirty="0"/>
              <a:t> – Elisa M. dos Santos </a:t>
            </a:r>
          </a:p>
          <a:p>
            <a:pPr lvl="0" fontAlgn="base"/>
            <a:r>
              <a:rPr lang="pt-BR" sz="2000" dirty="0"/>
              <a:t>Superintendente-chefe – Pedro L. </a:t>
            </a:r>
            <a:r>
              <a:rPr lang="pt-BR" sz="2000" dirty="0" err="1"/>
              <a:t>Catumbela</a:t>
            </a:r>
            <a:r>
              <a:rPr lang="pt-BR" sz="2000" dirty="0"/>
              <a:t> </a:t>
            </a:r>
          </a:p>
          <a:p>
            <a:pPr lvl="0" fontAlgn="base"/>
            <a:r>
              <a:rPr lang="pt-BR" sz="2000" dirty="0"/>
              <a:t>Intendente – Antunes S. </a:t>
            </a:r>
            <a:r>
              <a:rPr lang="pt-BR" sz="2000" dirty="0" err="1"/>
              <a:t>Manguiza</a:t>
            </a:r>
            <a:r>
              <a:rPr lang="pt-BR" sz="2000" dirty="0"/>
              <a:t> </a:t>
            </a:r>
          </a:p>
          <a:p>
            <a:pPr lvl="0" fontAlgn="base"/>
            <a:r>
              <a:rPr lang="pt-BR" sz="2000" dirty="0"/>
              <a:t>Intendente – Morais G. Armindo </a:t>
            </a:r>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606861"/>
            <a:ext cx="6777318" cy="5377951"/>
          </a:xfrm>
          <a:prstGeom prst="rect">
            <a:avLst/>
          </a:prstGeom>
        </p:spPr>
      </p:pic>
    </p:spTree>
    <p:extLst>
      <p:ext uri="{BB962C8B-B14F-4D97-AF65-F5344CB8AC3E}">
        <p14:creationId xmlns:p14="http://schemas.microsoft.com/office/powerpoint/2010/main" val="1407672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par>
                          <p:cTn id="8" fill="hold">
                            <p:stCondLst>
                              <p:cond delay="2000"/>
                            </p:stCondLst>
                            <p:childTnLst>
                              <p:par>
                                <p:cTn id="9" presetID="6" presetClass="entr" presetSubtype="16" fill="hold" nodeType="afterEffect">
                                  <p:stCondLst>
                                    <p:cond delay="250"/>
                                  </p:stCondLst>
                                  <p:childTnLst>
                                    <p:set>
                                      <p:cBhvr>
                                        <p:cTn id="10" dur="1" fill="hold">
                                          <p:stCondLst>
                                            <p:cond delay="0"/>
                                          </p:stCondLst>
                                        </p:cTn>
                                        <p:tgtEl>
                                          <p:spTgt spid="4"/>
                                        </p:tgtEl>
                                        <p:attrNameLst>
                                          <p:attrName>style.visibility</p:attrName>
                                        </p:attrNameLst>
                                      </p:cBhvr>
                                      <p:to>
                                        <p:strVal val="visible"/>
                                      </p:to>
                                    </p:set>
                                    <p:animEffect transition="in" filter="circle(in)">
                                      <p:cBhvr>
                                        <p:cTn id="11" dur="2000"/>
                                        <p:tgtEl>
                                          <p:spTgt spid="4"/>
                                        </p:tgtEl>
                                      </p:cBhvr>
                                    </p:animEffect>
                                  </p:childTnLst>
                                </p:cTn>
                              </p:par>
                            </p:childTnLst>
                          </p:cTn>
                        </p:par>
                        <p:par>
                          <p:cTn id="12" fill="hold">
                            <p:stCondLst>
                              <p:cond delay="4250"/>
                            </p:stCondLst>
                            <p:childTnLst>
                              <p:par>
                                <p:cTn id="13" presetID="2" presetClass="entr" presetSubtype="4" fill="hold" grpId="0" nodeType="afterEffect">
                                  <p:stCondLst>
                                    <p:cond delay="25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1000" fill="hold"/>
                                        <p:tgtEl>
                                          <p:spTgt spid="3"/>
                                        </p:tgtEl>
                                        <p:attrNameLst>
                                          <p:attrName>ppt_x</p:attrName>
                                        </p:attrNameLst>
                                      </p:cBhvr>
                                      <p:tavLst>
                                        <p:tav tm="0">
                                          <p:val>
                                            <p:strVal val="#ppt_x"/>
                                          </p:val>
                                        </p:tav>
                                        <p:tav tm="100000">
                                          <p:val>
                                            <p:strVal val="#ppt_x"/>
                                          </p:val>
                                        </p:tav>
                                      </p:tavLst>
                                    </p:anim>
                                    <p:anim calcmode="lin" valueType="num">
                                      <p:cBhvr additive="base">
                                        <p:cTn id="16"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91409" y="205921"/>
            <a:ext cx="10058400" cy="1450757"/>
          </a:xfrm>
        </p:spPr>
        <p:txBody>
          <a:bodyPr/>
          <a:lstStyle/>
          <a:p>
            <a:pPr algn="ctr"/>
            <a:r>
              <a:rPr lang="pt-PT" dirty="0" smtClean="0"/>
              <a:t>MUITO OBRIGADO</a:t>
            </a:r>
            <a:endParaRPr lang="pt-BR" dirty="0"/>
          </a:p>
        </p:txBody>
      </p:sp>
    </p:spTree>
    <p:extLst>
      <p:ext uri="{BB962C8B-B14F-4D97-AF65-F5344CB8AC3E}">
        <p14:creationId xmlns:p14="http://schemas.microsoft.com/office/powerpoint/2010/main" val="202803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ítulo 5"/>
          <p:cNvSpPr>
            <a:spLocks noGrp="1"/>
          </p:cNvSpPr>
          <p:nvPr>
            <p:ph type="ctrTitle"/>
          </p:nvPr>
        </p:nvSpPr>
        <p:spPr/>
        <p:txBody>
          <a:bodyPr/>
          <a:lstStyle/>
          <a:p>
            <a:r>
              <a:rPr lang="en-US" dirty="0" smtClean="0"/>
              <a:t>LIDERAN</a:t>
            </a:r>
            <a:r>
              <a:rPr lang="pt-PT" dirty="0" smtClean="0"/>
              <a:t>ÇA CARISMÁTICA</a:t>
            </a:r>
            <a:endParaRPr lang="pt-BR" dirty="0"/>
          </a:p>
        </p:txBody>
      </p:sp>
      <p:sp>
        <p:nvSpPr>
          <p:cNvPr id="7" name="Subtítulo 6"/>
          <p:cNvSpPr>
            <a:spLocks noGrp="1"/>
          </p:cNvSpPr>
          <p:nvPr>
            <p:ph type="subTitle" idx="1"/>
          </p:nvPr>
        </p:nvSpPr>
        <p:spPr/>
        <p:txBody>
          <a:bodyPr/>
          <a:lstStyle/>
          <a:p>
            <a:r>
              <a:rPr lang="pt-PT" dirty="0" smtClean="0"/>
              <a:t>Inspirando e motivando equipes</a:t>
            </a:r>
            <a:endParaRPr lang="pt-BR" dirty="0"/>
          </a:p>
        </p:txBody>
      </p:sp>
    </p:spTree>
    <p:extLst>
      <p:ext uri="{BB962C8B-B14F-4D97-AF65-F5344CB8AC3E}">
        <p14:creationId xmlns:p14="http://schemas.microsoft.com/office/powerpoint/2010/main" val="204476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500" fill="hold"/>
                                        <p:tgtEl>
                                          <p:spTgt spid="6"/>
                                        </p:tgtEl>
                                        <p:attrNameLst>
                                          <p:attrName>ppt_x</p:attrName>
                                        </p:attrNameLst>
                                      </p:cBhvr>
                                      <p:tavLst>
                                        <p:tav tm="0">
                                          <p:val>
                                            <p:strVal val="#ppt_x"/>
                                          </p:val>
                                        </p:tav>
                                        <p:tav tm="100000">
                                          <p:val>
                                            <p:strVal val="#ppt_x"/>
                                          </p:val>
                                        </p:tav>
                                      </p:tavLst>
                                    </p:anim>
                                    <p:anim calcmode="lin" valueType="num">
                                      <p:cBhvr additive="base">
                                        <p:cTn id="8" dur="1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2000"/>
                            </p:stCondLst>
                            <p:childTnLst>
                              <p:par>
                                <p:cTn id="10" presetID="31" presetClass="entr" presetSubtype="0" fill="hold" grpId="0" nodeType="afterEffect">
                                  <p:stCondLst>
                                    <p:cond delay="25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p:cTn id="12" dur="1250" fill="hold"/>
                                        <p:tgtEl>
                                          <p:spTgt spid="7">
                                            <p:txEl>
                                              <p:pRg st="0" end="0"/>
                                            </p:txEl>
                                          </p:spTgt>
                                        </p:tgtEl>
                                        <p:attrNameLst>
                                          <p:attrName>ppt_w</p:attrName>
                                        </p:attrNameLst>
                                      </p:cBhvr>
                                      <p:tavLst>
                                        <p:tav tm="0">
                                          <p:val>
                                            <p:fltVal val="0"/>
                                          </p:val>
                                        </p:tav>
                                        <p:tav tm="100000">
                                          <p:val>
                                            <p:strVal val="#ppt_w"/>
                                          </p:val>
                                        </p:tav>
                                      </p:tavLst>
                                    </p:anim>
                                    <p:anim calcmode="lin" valueType="num">
                                      <p:cBhvr>
                                        <p:cTn id="13" dur="1250" fill="hold"/>
                                        <p:tgtEl>
                                          <p:spTgt spid="7">
                                            <p:txEl>
                                              <p:pRg st="0" end="0"/>
                                            </p:txEl>
                                          </p:spTgt>
                                        </p:tgtEl>
                                        <p:attrNameLst>
                                          <p:attrName>ppt_h</p:attrName>
                                        </p:attrNameLst>
                                      </p:cBhvr>
                                      <p:tavLst>
                                        <p:tav tm="0">
                                          <p:val>
                                            <p:fltVal val="0"/>
                                          </p:val>
                                        </p:tav>
                                        <p:tav tm="100000">
                                          <p:val>
                                            <p:strVal val="#ppt_h"/>
                                          </p:val>
                                        </p:tav>
                                      </p:tavLst>
                                    </p:anim>
                                    <p:anim calcmode="lin" valueType="num">
                                      <p:cBhvr>
                                        <p:cTn id="14" dur="1250" fill="hold"/>
                                        <p:tgtEl>
                                          <p:spTgt spid="7">
                                            <p:txEl>
                                              <p:pRg st="0" end="0"/>
                                            </p:txEl>
                                          </p:spTgt>
                                        </p:tgtEl>
                                        <p:attrNameLst>
                                          <p:attrName>style.rotation</p:attrName>
                                        </p:attrNameLst>
                                      </p:cBhvr>
                                      <p:tavLst>
                                        <p:tav tm="0">
                                          <p:val>
                                            <p:fltVal val="90"/>
                                          </p:val>
                                        </p:tav>
                                        <p:tav tm="100000">
                                          <p:val>
                                            <p:fltVal val="0"/>
                                          </p:val>
                                        </p:tav>
                                      </p:tavLst>
                                    </p:anim>
                                    <p:animEffect transition="in" filter="fade">
                                      <p:cBhvr>
                                        <p:cTn id="15" dur="125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Resumo</a:t>
            </a:r>
            <a:endParaRPr lang="pt-BR" dirty="0"/>
          </a:p>
        </p:txBody>
      </p:sp>
      <p:sp>
        <p:nvSpPr>
          <p:cNvPr id="3" name="Espaço Reservado para Conteúdo 2"/>
          <p:cNvSpPr>
            <a:spLocks noGrp="1"/>
          </p:cNvSpPr>
          <p:nvPr>
            <p:ph idx="1"/>
          </p:nvPr>
        </p:nvSpPr>
        <p:spPr/>
        <p:txBody>
          <a:bodyPr/>
          <a:lstStyle/>
          <a:p>
            <a:r>
              <a:rPr lang="pt-PT" dirty="0" smtClean="0"/>
              <a:t>“O desempenho de qualquer organização ou equipe está fortemente ligada ao seu líder. A maneira como o líder direciona os seus subordinados e recursos, expõe os objetivos a serem alcançados e mostra como alcançar tais objetivos é crucial para que seus subordinados deem o melhor de si na obtenção de resultados que aproximem a organização de seus objetivos mais desejados” – João  Mesquita</a:t>
            </a:r>
          </a:p>
          <a:p>
            <a:r>
              <a:rPr lang="pt-PT" dirty="0" smtClean="0"/>
              <a:t>Esta apresentação é uma resenha daquilo que é o nosso trabalho sobre “LIDERANÇA CARISMÁTICA”, ela tem como objetivo explicar de forma resumida, simples e clara o nosso trabalho, não se alongando muito e nem sendo detalhista sobre pontos que não consideramos tão essenciais para se entender  o que é discorrido no nosso trabalho.  Sendo assim, para quem pretende saber com mais detalhes os conceitos, a </a:t>
            </a:r>
            <a:r>
              <a:rPr lang="pt-PT" dirty="0" err="1" smtClean="0"/>
              <a:t>impotancia</a:t>
            </a:r>
            <a:r>
              <a:rPr lang="pt-PT" dirty="0" smtClean="0"/>
              <a:t> e não só, sobre o assunto, sugerimos que faça a leitura do nosso trabalho.  </a:t>
            </a:r>
            <a:endParaRPr lang="pt-BR" dirty="0"/>
          </a:p>
        </p:txBody>
      </p:sp>
    </p:spTree>
    <p:extLst>
      <p:ext uri="{BB962C8B-B14F-4D97-AF65-F5344CB8AC3E}">
        <p14:creationId xmlns:p14="http://schemas.microsoft.com/office/powerpoint/2010/main" val="2901460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1750"/>
                            </p:stCondLst>
                            <p:childTnLst>
                              <p:par>
                                <p:cTn id="10" presetID="42" presetClass="entr" presetSubtype="0" fill="hold" grpId="0" nodeType="afterEffect">
                                  <p:stCondLst>
                                    <p:cond delay="25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3000"/>
                            </p:stCondLst>
                            <p:childTnLst>
                              <p:par>
                                <p:cTn id="16" presetID="42" presetClass="entr" presetSubtype="0" fill="hold" grpId="0" nodeType="afterEffect">
                                  <p:stCondLst>
                                    <p:cond delay="25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INTRODUÇÃO</a:t>
            </a:r>
            <a:endParaRPr lang="pt-BR" dirty="0"/>
          </a:p>
        </p:txBody>
      </p:sp>
      <p:sp>
        <p:nvSpPr>
          <p:cNvPr id="3" name="Espaço Reservado para Conteúdo 2"/>
          <p:cNvSpPr>
            <a:spLocks noGrp="1"/>
          </p:cNvSpPr>
          <p:nvPr>
            <p:ph idx="1"/>
          </p:nvPr>
        </p:nvSpPr>
        <p:spPr/>
        <p:txBody>
          <a:bodyPr/>
          <a:lstStyle/>
          <a:p>
            <a:r>
              <a:rPr lang="pt-PT" dirty="0" smtClean="0"/>
              <a:t>Os desafios de diversas naturezas que as equipes ou organizações, diariamente, enfrentam atualmente têm posto em causa a sua eficácia e capacidade de adaptação. Associado a capacidade dos lideres influenciarem o desempenho de seus subordinados( em equipes ou organizações), tal facto tem tornado notória a importância da liderança nessas equipes ou organizações. </a:t>
            </a:r>
          </a:p>
          <a:p>
            <a:r>
              <a:rPr lang="pt-PT" dirty="0" smtClean="0"/>
              <a:t>Essa importância foi ou é estudada usando um estilo especifico de liderança que a literatura tem vindo a sugerir que está positivamente associada ao desempenho, esse estilo de liderança, que é o foco do nosso trabalho, chama-se “LIDERANÇA CARISMÁTICA”.</a:t>
            </a:r>
            <a:endParaRPr lang="pt-BR" dirty="0"/>
          </a:p>
        </p:txBody>
      </p:sp>
    </p:spTree>
    <p:extLst>
      <p:ext uri="{BB962C8B-B14F-4D97-AF65-F5344CB8AC3E}">
        <p14:creationId xmlns:p14="http://schemas.microsoft.com/office/powerpoint/2010/main" val="1028114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750" fill="hold"/>
                                        <p:tgtEl>
                                          <p:spTgt spid="2"/>
                                        </p:tgtEl>
                                        <p:attrNameLst>
                                          <p:attrName>ppt_x</p:attrName>
                                        </p:attrNameLst>
                                      </p:cBhvr>
                                      <p:tavLst>
                                        <p:tav tm="0">
                                          <p:val>
                                            <p:strVal val="#ppt_x"/>
                                          </p:val>
                                        </p:tav>
                                        <p:tav tm="100000">
                                          <p:val>
                                            <p:strVal val="#ppt_x"/>
                                          </p:val>
                                        </p:tav>
                                      </p:tavLst>
                                    </p:anim>
                                    <p:anim calcmode="lin" valueType="num">
                                      <p:cBhvr additive="base">
                                        <p:cTn id="8" dur="1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2000"/>
                            </p:stCondLst>
                            <p:childTnLst>
                              <p:par>
                                <p:cTn id="10" presetID="42" presetClass="entr" presetSubtype="0"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3000"/>
                            </p:stCondLst>
                            <p:childTnLst>
                              <p:par>
                                <p:cTn id="16" presetID="42" presetClass="entr" presetSubtype="0"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LIDERANÇA CARISMÁTICA</a:t>
            </a:r>
            <a:endParaRPr lang="pt-BR" dirty="0"/>
          </a:p>
        </p:txBody>
      </p:sp>
      <p:sp>
        <p:nvSpPr>
          <p:cNvPr id="3" name="Espaço Reservado para Conteúdo 2"/>
          <p:cNvSpPr>
            <a:spLocks noGrp="1"/>
          </p:cNvSpPr>
          <p:nvPr>
            <p:ph idx="1"/>
          </p:nvPr>
        </p:nvSpPr>
        <p:spPr/>
        <p:txBody>
          <a:bodyPr/>
          <a:lstStyle/>
          <a:p>
            <a:r>
              <a:rPr lang="pt-BR" dirty="0"/>
              <a:t>A liderança é um elemento fundamental quando se dirigi uma organização e na vida cotidiana de cada profissional. Enquanto existem vários estilos de liderança, um que se destaca pela sua capacidade de inspirar e influenciar é </a:t>
            </a:r>
            <a:r>
              <a:rPr lang="pt-BR" dirty="0" smtClean="0"/>
              <a:t>a liderança </a:t>
            </a:r>
            <a:r>
              <a:rPr lang="pt-BR" dirty="0"/>
              <a:t>carismática. </a:t>
            </a:r>
            <a:r>
              <a:rPr lang="pt-PT" dirty="0"/>
              <a:t>A literatura tem vindo a sugerir que a liderança carismática está positivamente associada ao desempenho, a atitudes positivas e perceções dos </a:t>
            </a:r>
            <a:r>
              <a:rPr lang="pt-PT" dirty="0" smtClean="0"/>
              <a:t>subordinados, </a:t>
            </a:r>
            <a:r>
              <a:rPr lang="pt-PT" dirty="0"/>
              <a:t>segundo Shamir, House e Artur </a:t>
            </a:r>
            <a:r>
              <a:rPr lang="pt-PT" dirty="0" smtClean="0"/>
              <a:t>.</a:t>
            </a:r>
            <a:endParaRPr lang="pt-BR" dirty="0"/>
          </a:p>
          <a:p>
            <a:r>
              <a:rPr lang="pt-PT" dirty="0" smtClean="0"/>
              <a:t>A base desse estilo de liderança é a “</a:t>
            </a:r>
            <a:r>
              <a:rPr lang="pt-PT" b="1" dirty="0" smtClean="0"/>
              <a:t>capacidade do líder de exercer uma influência difusa e intensa sobre as crenças, valores, comportamento e desempenho dos seus subordinados por meio do seu próprio comportamento</a:t>
            </a:r>
            <a:r>
              <a:rPr lang="pt-PT" dirty="0" smtClean="0"/>
              <a:t>”.</a:t>
            </a:r>
          </a:p>
          <a:p>
            <a:r>
              <a:rPr lang="pt-PT" dirty="0" smtClean="0"/>
              <a:t>Vamos abrandar um pouco, para melhor entendimento do que é liderança carismática vamos conhecer alguns conceitos essenciais para um bom entendimento do assunto.</a:t>
            </a:r>
            <a:endParaRPr lang="pt-BR" dirty="0"/>
          </a:p>
        </p:txBody>
      </p:sp>
    </p:spTree>
    <p:extLst>
      <p:ext uri="{BB962C8B-B14F-4D97-AF65-F5344CB8AC3E}">
        <p14:creationId xmlns:p14="http://schemas.microsoft.com/office/powerpoint/2010/main" val="1856945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750" fill="hold"/>
                                        <p:tgtEl>
                                          <p:spTgt spid="2"/>
                                        </p:tgtEl>
                                        <p:attrNameLst>
                                          <p:attrName>ppt_x</p:attrName>
                                        </p:attrNameLst>
                                      </p:cBhvr>
                                      <p:tavLst>
                                        <p:tav tm="0">
                                          <p:val>
                                            <p:strVal val="#ppt_x"/>
                                          </p:val>
                                        </p:tav>
                                        <p:tav tm="100000">
                                          <p:val>
                                            <p:strVal val="#ppt_x"/>
                                          </p:val>
                                        </p:tav>
                                      </p:tavLst>
                                    </p:anim>
                                    <p:anim calcmode="lin" valueType="num">
                                      <p:cBhvr additive="base">
                                        <p:cTn id="8" dur="1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2000"/>
                            </p:stCondLst>
                            <p:childTnLst>
                              <p:par>
                                <p:cTn id="10" presetID="42" presetClass="entr" presetSubtype="0" fill="hold" grpId="0" nodeType="afterEffect">
                                  <p:stCondLst>
                                    <p:cond delay="25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3250"/>
                            </p:stCondLst>
                            <p:childTnLst>
                              <p:par>
                                <p:cTn id="16" presetID="42" presetClass="entr" presetSubtype="0" fill="hold" grpId="0" nodeType="afterEffect">
                                  <p:stCondLst>
                                    <p:cond delay="25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1" fill="hold">
                            <p:stCondLst>
                              <p:cond delay="4500"/>
                            </p:stCondLst>
                            <p:childTnLst>
                              <p:par>
                                <p:cTn id="22" presetID="42" presetClass="entr" presetSubtype="0" fill="hold" grpId="0" nodeType="afterEffect">
                                  <p:stCondLst>
                                    <p:cond delay="25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596766" y="201707"/>
            <a:ext cx="10165603" cy="2769989"/>
          </a:xfrm>
          <a:prstGeom prst="rect">
            <a:avLst/>
          </a:prstGeom>
          <a:noFill/>
        </p:spPr>
        <p:txBody>
          <a:bodyPr wrap="none" rtlCol="0" anchor="t">
            <a:spAutoFit/>
          </a:bodyPr>
          <a:lstStyle/>
          <a:p>
            <a:r>
              <a:rPr lang="pt-PT" sz="2400" b="1" dirty="0"/>
              <a:t>Liderança</a:t>
            </a:r>
          </a:p>
          <a:p>
            <a:r>
              <a:rPr lang="pt-PT" sz="2400" b="1" dirty="0"/>
              <a:t>“</a:t>
            </a:r>
            <a:r>
              <a:rPr lang="pt-PT" dirty="0"/>
              <a:t>Liderar é o processo de conduzir um grupo de pessoas, </a:t>
            </a:r>
            <a:r>
              <a:rPr lang="pt-PT" dirty="0" smtClean="0"/>
              <a:t>transformo-o </a:t>
            </a:r>
            <a:r>
              <a:rPr lang="pt-PT" dirty="0"/>
              <a:t>numa equipe que gera </a:t>
            </a:r>
            <a:r>
              <a:rPr lang="pt-PT" dirty="0" smtClean="0"/>
              <a:t>resultados</a:t>
            </a:r>
            <a:r>
              <a:rPr lang="pt-BR" dirty="0" smtClean="0"/>
              <a:t>”</a:t>
            </a:r>
          </a:p>
          <a:p>
            <a:r>
              <a:rPr lang="pt-PT" dirty="0" smtClean="0"/>
              <a:t>Josemar Rios de Oliveira.</a:t>
            </a:r>
          </a:p>
          <a:p>
            <a:endParaRPr lang="pt-PT" dirty="0"/>
          </a:p>
          <a:p>
            <a:r>
              <a:rPr lang="pt-PT" dirty="0" smtClean="0"/>
              <a:t>A habilidade motivar, influenciar, inspirar e comandar um grupo de pessoas de modo a atingir objetivos,</a:t>
            </a:r>
          </a:p>
          <a:p>
            <a:r>
              <a:rPr lang="pt-PT" dirty="0" smtClean="0"/>
              <a:t>é considerada liderança.</a:t>
            </a:r>
          </a:p>
          <a:p>
            <a:endParaRPr lang="pt-PT" dirty="0"/>
          </a:p>
          <a:p>
            <a:r>
              <a:rPr lang="pt-PT" dirty="0" smtClean="0"/>
              <a:t>Nós, chamaremos de liderança </a:t>
            </a:r>
            <a:r>
              <a:rPr lang="pt-PT" b="1" dirty="0" smtClean="0"/>
              <a:t>“a habilidade de motivar e influenciar os subordinados de maneira a </a:t>
            </a:r>
          </a:p>
          <a:p>
            <a:r>
              <a:rPr lang="pt-PT" b="1" dirty="0" smtClean="0"/>
              <a:t>Formar uma equipe que gera resultados”</a:t>
            </a:r>
          </a:p>
        </p:txBody>
      </p:sp>
      <p:sp>
        <p:nvSpPr>
          <p:cNvPr id="3" name="CaixaDeTexto 2"/>
          <p:cNvSpPr txBox="1"/>
          <p:nvPr/>
        </p:nvSpPr>
        <p:spPr>
          <a:xfrm>
            <a:off x="1596766" y="3079272"/>
            <a:ext cx="10135275" cy="2954655"/>
          </a:xfrm>
          <a:prstGeom prst="rect">
            <a:avLst/>
          </a:prstGeom>
          <a:noFill/>
        </p:spPr>
        <p:txBody>
          <a:bodyPr wrap="none" rtlCol="0">
            <a:spAutoFit/>
          </a:bodyPr>
          <a:lstStyle/>
          <a:p>
            <a:r>
              <a:rPr lang="pt-PT" sz="2400" b="1" dirty="0" smtClean="0"/>
              <a:t>Carisma</a:t>
            </a:r>
          </a:p>
          <a:p>
            <a:r>
              <a:rPr lang="pt-PT" dirty="0" smtClean="0"/>
              <a:t>O carisma é algo maioritariamente associado a algum dom concedido por alguma entidade divina. Vários</a:t>
            </a:r>
          </a:p>
          <a:p>
            <a:r>
              <a:rPr lang="pt-PT" dirty="0" smtClean="0"/>
              <a:t>Dicionários definem como dom da graça de Deus. Independente disso, o carisma é associado a coisas </a:t>
            </a:r>
          </a:p>
          <a:p>
            <a:r>
              <a:rPr lang="pt-PT" dirty="0" smtClean="0"/>
              <a:t>positivas. Do ponto de vista da sociologia, o carisma é o conjunto de habilidades excecionais inerentes</a:t>
            </a:r>
          </a:p>
          <a:p>
            <a:r>
              <a:rPr lang="pt-PT" dirty="0" smtClean="0"/>
              <a:t>A um certo tipo de líder.</a:t>
            </a:r>
          </a:p>
          <a:p>
            <a:endParaRPr lang="pt-PT" dirty="0" smtClean="0"/>
          </a:p>
          <a:p>
            <a:r>
              <a:rPr lang="pt-PT" dirty="0" smtClean="0"/>
              <a:t>Nós, veremos o carisma como </a:t>
            </a:r>
            <a:r>
              <a:rPr lang="pt-PT" b="1" dirty="0" smtClean="0"/>
              <a:t>“a comunicação baseada em valores, com uso de simbologias e carregadas</a:t>
            </a:r>
          </a:p>
          <a:p>
            <a:r>
              <a:rPr lang="pt-PT" b="1" dirty="0" smtClean="0"/>
              <a:t>De emoção, gerando profunda atenção e consequentemente atraindo seguidores”</a:t>
            </a:r>
          </a:p>
          <a:p>
            <a:endParaRPr lang="pt-PT" b="1" dirty="0" smtClean="0"/>
          </a:p>
          <a:p>
            <a:endParaRPr lang="pt-BR" b="1" dirty="0"/>
          </a:p>
        </p:txBody>
      </p:sp>
    </p:spTree>
    <p:extLst>
      <p:ext uri="{BB962C8B-B14F-4D97-AF65-F5344CB8AC3E}">
        <p14:creationId xmlns:p14="http://schemas.microsoft.com/office/powerpoint/2010/main" val="1708803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250"/>
                                        <p:tgtEl>
                                          <p:spTgt spid="2"/>
                                        </p:tgtEl>
                                      </p:cBhvr>
                                    </p:animEffect>
                                  </p:childTnLst>
                                </p:cTn>
                              </p:par>
                            </p:childTnLst>
                          </p:cTn>
                        </p:par>
                        <p:par>
                          <p:cTn id="8" fill="hold">
                            <p:stCondLst>
                              <p:cond delay="125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1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304364" y="188259"/>
            <a:ext cx="9991165" cy="5170646"/>
          </a:xfrm>
          <a:prstGeom prst="rect">
            <a:avLst/>
          </a:prstGeom>
          <a:noFill/>
        </p:spPr>
        <p:txBody>
          <a:bodyPr wrap="square" rtlCol="0">
            <a:spAutoFit/>
          </a:bodyPr>
          <a:lstStyle/>
          <a:p>
            <a:r>
              <a:rPr lang="pt-PT" sz="2400" b="1" dirty="0" smtClean="0"/>
              <a:t>Líder</a:t>
            </a:r>
          </a:p>
          <a:p>
            <a:r>
              <a:rPr lang="pt-PT" dirty="0" smtClean="0"/>
              <a:t>O dicionário Priberam da língua portuguesa, define líder como o individuo que exerce influencia sobre o</a:t>
            </a:r>
            <a:r>
              <a:rPr lang="pt-BR" dirty="0" smtClean="0"/>
              <a:t> comportamento, pensamento ou opiniões de outros.</a:t>
            </a:r>
          </a:p>
          <a:p>
            <a:endParaRPr lang="pt-PT" dirty="0"/>
          </a:p>
          <a:p>
            <a:r>
              <a:rPr lang="pt-PT" dirty="0" smtClean="0"/>
              <a:t>Um líder tem a capacidade de influenciar pessoas para que estas façam aquilo que se deseja de forma orgânica. De acordo com especialistas, um bom líder aponta a direção para o sucesso, exercendo disciplina, paciência, compromisso, respeito e humildade. Sendo uma de suas principais funções administrativas direcionar.</a:t>
            </a:r>
          </a:p>
          <a:p>
            <a:endParaRPr lang="pt-PT" dirty="0"/>
          </a:p>
          <a:p>
            <a:r>
              <a:rPr lang="pt-PT" dirty="0" smtClean="0"/>
              <a:t>Apesar de terem determinados traços de personalidade que os distinguem, não quer dizer que as pessoas que os tenham são ou serão necessariamente lideres. Até hoje não conseguiu-se identificar traços de personalidade comum a todos os lideres. Sendo assim, conclui-se que a liderança não é privativa para alguns privilegiados, ela pode ser apreendida e aperfeiçoada. Descartamos assim a existência de uma formula para se tornar um líder, e concluímos que pode-se desenvolver as características para o ser.</a:t>
            </a:r>
          </a:p>
          <a:p>
            <a:endParaRPr lang="pt-PT" dirty="0"/>
          </a:p>
          <a:p>
            <a:r>
              <a:rPr lang="pt-PT" dirty="0" smtClean="0"/>
              <a:t>Nós, veremos o líder como </a:t>
            </a:r>
            <a:r>
              <a:rPr lang="pt-PT" b="1" dirty="0" smtClean="0"/>
              <a:t>“o individuo que possuindo a capacidade de influenciar e motivar pessoas, os direciona de forma a gerar resultados ”.</a:t>
            </a:r>
          </a:p>
        </p:txBody>
      </p:sp>
    </p:spTree>
    <p:extLst>
      <p:ext uri="{BB962C8B-B14F-4D97-AF65-F5344CB8AC3E}">
        <p14:creationId xmlns:p14="http://schemas.microsoft.com/office/powerpoint/2010/main" val="2166340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371600" y="363071"/>
            <a:ext cx="9816353" cy="2492990"/>
          </a:xfrm>
          <a:prstGeom prst="rect">
            <a:avLst/>
          </a:prstGeom>
          <a:noFill/>
        </p:spPr>
        <p:txBody>
          <a:bodyPr wrap="square" rtlCol="0">
            <a:spAutoFit/>
          </a:bodyPr>
          <a:lstStyle/>
          <a:p>
            <a:r>
              <a:rPr lang="pt-PT" sz="2400" dirty="0" smtClean="0"/>
              <a:t>Liderança carismática</a:t>
            </a:r>
          </a:p>
          <a:p>
            <a:r>
              <a:rPr lang="pt-BR" dirty="0"/>
              <a:t>A liderança carismática é um estilo de liderança em que o líder inspira e motiva os outros por meio de seu carisma pessoal. Esse tipo de liderança possui como característica mais notável a sua relação entre líder e seguidores. Através desse estilo de liderança, é possível cria melhorias na área da: Influencia, Emoção e Motivação.</a:t>
            </a:r>
          </a:p>
          <a:p>
            <a:endParaRPr lang="pt-PT" sz="2400" dirty="0" smtClean="0"/>
          </a:p>
          <a:p>
            <a:r>
              <a:rPr lang="pt-BR" dirty="0"/>
              <a:t>É a habilidade de motivar e influenciar os liderados de forma ética e positiva para que contribuam voluntariamente e com entusiasmo para alcançarem os objetivos da equipe e da organização</a:t>
            </a:r>
            <a:r>
              <a:rPr lang="pt-BR" dirty="0" smtClean="0"/>
              <a:t>.</a:t>
            </a:r>
            <a:endParaRPr lang="pt-BR" dirty="0"/>
          </a:p>
        </p:txBody>
      </p:sp>
    </p:spTree>
    <p:extLst>
      <p:ext uri="{BB962C8B-B14F-4D97-AF65-F5344CB8AC3E}">
        <p14:creationId xmlns:p14="http://schemas.microsoft.com/office/powerpoint/2010/main" val="535757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PT" b="1" dirty="0"/>
              <a:t>IMPORTÂNCIA DA LIDERANÇA </a:t>
            </a:r>
            <a:r>
              <a:rPr lang="pt-PT" b="1" dirty="0" smtClean="0"/>
              <a:t>CARISMÁTICA</a:t>
            </a:r>
            <a:endParaRPr lang="pt-BR" dirty="0"/>
          </a:p>
        </p:txBody>
      </p:sp>
      <p:sp>
        <p:nvSpPr>
          <p:cNvPr id="3" name="Espaço Reservado para Conteúdo 2"/>
          <p:cNvSpPr>
            <a:spLocks noGrp="1"/>
          </p:cNvSpPr>
          <p:nvPr>
            <p:ph idx="1"/>
          </p:nvPr>
        </p:nvSpPr>
        <p:spPr/>
        <p:txBody>
          <a:bodyPr/>
          <a:lstStyle/>
          <a:p>
            <a:r>
              <a:rPr lang="pt-BR" dirty="0"/>
              <a:t>A liderança carismática é importante porque pode influenciar positivamente a motivação o engajamento e o desempenho dos seguidores. Um líder carismático é capaz de inspirar confiança, criar um ambiente positivo e estimular a criatividade e a inovação dentro de uma equipa ou organização. Além disso, a liderança carismática tem o potencial de atrair seguidores leais e comprometidos, contribuindo para o crescimento e sucesso da organização.</a:t>
            </a:r>
          </a:p>
          <a:p>
            <a:endParaRPr lang="pt-BR" dirty="0"/>
          </a:p>
        </p:txBody>
      </p:sp>
    </p:spTree>
    <p:extLst>
      <p:ext uri="{BB962C8B-B14F-4D97-AF65-F5344CB8AC3E}">
        <p14:creationId xmlns:p14="http://schemas.microsoft.com/office/powerpoint/2010/main" val="3195046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750" fill="hold"/>
                                        <p:tgtEl>
                                          <p:spTgt spid="2"/>
                                        </p:tgtEl>
                                        <p:attrNameLst>
                                          <p:attrName>ppt_x</p:attrName>
                                        </p:attrNameLst>
                                      </p:cBhvr>
                                      <p:tavLst>
                                        <p:tav tm="0">
                                          <p:val>
                                            <p:strVal val="#ppt_x"/>
                                          </p:val>
                                        </p:tav>
                                        <p:tav tm="100000">
                                          <p:val>
                                            <p:strVal val="#ppt_x"/>
                                          </p:val>
                                        </p:tav>
                                      </p:tavLst>
                                    </p:anim>
                                    <p:anim calcmode="lin" valueType="num">
                                      <p:cBhvr additive="base">
                                        <p:cTn id="8" dur="1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2000"/>
                            </p:stCondLst>
                            <p:childTnLst>
                              <p:par>
                                <p:cTn id="10" presetID="42" presetClass="entr" presetSubtype="0"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Retrospectiva">
  <a:themeElements>
    <a:clrScheme name="Retrospectiva">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B9F25"/>
      </a:hlink>
      <a:folHlink>
        <a:srgbClr val="B26B02"/>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CA72677B-2F8C-4192-8EBE-D360BE3B20F6}"/>
    </a:ext>
  </a:extLst>
</a:theme>
</file>

<file path=docProps/app.xml><?xml version="1.0" encoding="utf-8"?>
<Properties xmlns="http://schemas.openxmlformats.org/officeDocument/2006/extended-properties" xmlns:vt="http://schemas.openxmlformats.org/officeDocument/2006/docPropsVTypes">
  <Template>Retrospect</Template>
  <TotalTime>362</TotalTime>
  <Words>1885</Words>
  <Application>Microsoft Office PowerPoint</Application>
  <PresentationFormat>Widescreen</PresentationFormat>
  <Paragraphs>86</Paragraphs>
  <Slides>16</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16</vt:i4>
      </vt:variant>
    </vt:vector>
  </HeadingPairs>
  <TitlesOfParts>
    <vt:vector size="19" baseType="lpstr">
      <vt:lpstr>Calibri</vt:lpstr>
      <vt:lpstr>Calibri Light</vt:lpstr>
      <vt:lpstr>Retrospectiva</vt:lpstr>
      <vt:lpstr>Apresentação do PowerPoint</vt:lpstr>
      <vt:lpstr>LIDERANÇA CARISMÁTICA</vt:lpstr>
      <vt:lpstr>Resumo</vt:lpstr>
      <vt:lpstr>INTRODUÇÃO</vt:lpstr>
      <vt:lpstr>LIDERANÇA CARISMÁTICA</vt:lpstr>
      <vt:lpstr>Apresentação do PowerPoint</vt:lpstr>
      <vt:lpstr>Apresentação do PowerPoint</vt:lpstr>
      <vt:lpstr>Apresentação do PowerPoint</vt:lpstr>
      <vt:lpstr>IMPORTÂNCIA DA LIDERANÇA CARISMÁTICA</vt:lpstr>
      <vt:lpstr>CARACTERISTICA DA LIDERANÇA CARISMÁTICA</vt:lpstr>
      <vt:lpstr>EXEMPLOS DE LIDERES CARISMATICOS</vt:lpstr>
      <vt:lpstr>PERSPECTIVA VISIONÁRIA</vt:lpstr>
      <vt:lpstr>OUTROS ESTILOS DE LIDERANÇA</vt:lpstr>
      <vt:lpstr>CONCLUSÃO </vt:lpstr>
      <vt:lpstr>Apresentação do PowerPoint</vt:lpstr>
      <vt:lpstr>MUITO OBRIGADO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Yia</dc:creator>
  <cp:lastModifiedBy>Yia</cp:lastModifiedBy>
  <cp:revision>28</cp:revision>
  <dcterms:created xsi:type="dcterms:W3CDTF">2023-11-06T08:31:45Z</dcterms:created>
  <dcterms:modified xsi:type="dcterms:W3CDTF">2023-11-06T14:43:12Z</dcterms:modified>
</cp:coreProperties>
</file>