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2" r:id="rId1"/>
  </p:sldMasterIdLst>
  <p:notesMasterIdLst>
    <p:notesMasterId r:id="rId21"/>
  </p:notesMasterIdLst>
  <p:sldIdLst>
    <p:sldId id="290" r:id="rId2"/>
    <p:sldId id="292" r:id="rId3"/>
    <p:sldId id="261" r:id="rId4"/>
    <p:sldId id="268" r:id="rId5"/>
    <p:sldId id="265" r:id="rId6"/>
    <p:sldId id="269" r:id="rId7"/>
    <p:sldId id="270" r:id="rId8"/>
    <p:sldId id="267" r:id="rId9"/>
    <p:sldId id="284" r:id="rId10"/>
    <p:sldId id="285" r:id="rId11"/>
    <p:sldId id="294" r:id="rId12"/>
    <p:sldId id="287" r:id="rId13"/>
    <p:sldId id="288" r:id="rId14"/>
    <p:sldId id="272" r:id="rId15"/>
    <p:sldId id="280" r:id="rId16"/>
    <p:sldId id="283" r:id="rId17"/>
    <p:sldId id="275" r:id="rId18"/>
    <p:sldId id="276" r:id="rId19"/>
    <p:sldId id="278" r:id="rId2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A47D7-DC7F-4A62-9F51-1B1C4F8E7751}" type="datetimeFigureOut">
              <a:rPr lang="pt-PT" smtClean="0"/>
              <a:pPr/>
              <a:t>30/08/2023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FF1A9-5959-489B-AAD9-E91319CBB938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499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F1A9-5959-489B-AAD9-E91319CBB938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831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F1A9-5959-489B-AAD9-E91319CBB938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3040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3431F-AFF1-40E3-BD5A-2BAE6131127B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32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6CB2D05-BEBA-4ACC-BF38-9C9930B2273C}" type="datetimeFigureOut">
              <a:rPr lang="pt-PT" smtClean="0"/>
              <a:pPr/>
              <a:t>30/08/2023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FC777A7-3180-45D9-85F5-9AF2CC85F73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2D05-BEBA-4ACC-BF38-9C9930B2273C}" type="datetimeFigureOut">
              <a:rPr lang="pt-PT" smtClean="0"/>
              <a:pPr/>
              <a:t>30/08/2023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77A7-3180-45D9-85F5-9AF2CC85F73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2D05-BEBA-4ACC-BF38-9C9930B2273C}" type="datetimeFigureOut">
              <a:rPr lang="pt-PT" smtClean="0"/>
              <a:pPr/>
              <a:t>30/08/2023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77A7-3180-45D9-85F5-9AF2CC85F73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6CB2D05-BEBA-4ACC-BF38-9C9930B2273C}" type="datetimeFigureOut">
              <a:rPr lang="pt-PT" smtClean="0"/>
              <a:pPr/>
              <a:t>30/08/2023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77A7-3180-45D9-85F5-9AF2CC85F73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c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6CB2D05-BEBA-4ACC-BF38-9C9930B2273C}" type="datetimeFigureOut">
              <a:rPr lang="pt-PT" smtClean="0"/>
              <a:pPr/>
              <a:t>30/08/2023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FC777A7-3180-45D9-85F5-9AF2CC85F731}" type="slidenum">
              <a:rPr lang="pt-PT" smtClean="0"/>
              <a:pPr/>
              <a:t>‹nº›</a:t>
            </a:fld>
            <a:endParaRPr lang="pt-PT"/>
          </a:p>
        </p:txBody>
      </p:sp>
      <p:cxnSp>
        <p:nvCxnSpPr>
          <p:cNvPr id="11" name="Conexão rect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ct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6CB2D05-BEBA-4ACC-BF38-9C9930B2273C}" type="datetimeFigureOut">
              <a:rPr lang="pt-PT" smtClean="0"/>
              <a:pPr/>
              <a:t>30/08/2023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FC777A7-3180-45D9-85F5-9AF2CC85F73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6CB2D05-BEBA-4ACC-BF38-9C9930B2273C}" type="datetimeFigureOut">
              <a:rPr lang="pt-PT" smtClean="0"/>
              <a:pPr/>
              <a:t>30/08/2023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FC777A7-3180-45D9-85F5-9AF2CC85F73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2D05-BEBA-4ACC-BF38-9C9930B2273C}" type="datetimeFigureOut">
              <a:rPr lang="pt-PT" smtClean="0"/>
              <a:pPr/>
              <a:t>30/08/2023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77A7-3180-45D9-85F5-9AF2CC85F73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6CB2D05-BEBA-4ACC-BF38-9C9930B2273C}" type="datetimeFigureOut">
              <a:rPr lang="pt-PT" smtClean="0"/>
              <a:pPr/>
              <a:t>30/08/2023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FC777A7-3180-45D9-85F5-9AF2CC85F73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6CB2D05-BEBA-4ACC-BF38-9C9930B2273C}" type="datetimeFigureOut">
              <a:rPr lang="pt-PT" smtClean="0"/>
              <a:pPr/>
              <a:t>30/08/2023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FC777A7-3180-45D9-85F5-9AF2CC85F73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6CB2D05-BEBA-4ACC-BF38-9C9930B2273C}" type="datetimeFigureOut">
              <a:rPr lang="pt-PT" smtClean="0"/>
              <a:pPr/>
              <a:t>30/08/2023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FC777A7-3180-45D9-85F5-9AF2CC85F73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c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xão rect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6CB2D05-BEBA-4ACC-BF38-9C9930B2273C}" type="datetimeFigureOut">
              <a:rPr lang="pt-PT" smtClean="0"/>
              <a:pPr/>
              <a:t>30/08/2023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FC777A7-3180-45D9-85F5-9AF2CC85F73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6744" y="1816361"/>
            <a:ext cx="8062912" cy="147002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just"/>
            <a:r>
              <a:rPr lang="pt-PT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ENCONTRO METODOLÓGICO PARA CHEFES E ESPECIALISTAS DE OPERAÇÕES DA PIR, SOB O LEMA: “DOP” </a:t>
            </a:r>
            <a:r>
              <a:rPr lang="pt-PT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Firme na Planificação, Formação e Preparação Continua das Forças.</a:t>
            </a:r>
            <a:endParaRPr lang="pt-PT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scene3d>
            <a:camera prst="isometricTopUp"/>
            <a:lightRig rig="threePt" dir="t"/>
          </a:scene3d>
        </p:spPr>
        <p:txBody>
          <a:bodyPr>
            <a:normAutofit/>
          </a:bodyPr>
          <a:lstStyle/>
          <a:p>
            <a:r>
              <a:rPr lang="pt-PT" sz="3200" b="1" i="1" dirty="0">
                <a:solidFill>
                  <a:srgbClr val="FF0000"/>
                </a:solidFill>
              </a:rPr>
              <a:t>             </a:t>
            </a:r>
          </a:p>
          <a:p>
            <a:r>
              <a:rPr lang="pt-PT" sz="3200" b="1" i="1" dirty="0">
                <a:solidFill>
                  <a:srgbClr val="FF0000"/>
                </a:solidFill>
              </a:rPr>
              <a:t>               </a:t>
            </a:r>
            <a:r>
              <a:rPr lang="pt-PT" sz="3200" b="1" i="1" dirty="0" smtClean="0">
                <a:solidFill>
                  <a:srgbClr val="FF0000"/>
                </a:solidFill>
              </a:rPr>
              <a:t>2023</a:t>
            </a:r>
            <a:endParaRPr lang="pt-PT" sz="3200" b="1" i="1" dirty="0">
              <a:solidFill>
                <a:srgbClr val="FF0000"/>
              </a:solidFill>
            </a:endParaRPr>
          </a:p>
          <a:p>
            <a:endParaRPr lang="pt-PT" dirty="0"/>
          </a:p>
        </p:txBody>
      </p:sp>
      <p:pic>
        <p:nvPicPr>
          <p:cNvPr id="4" name="Picture 14" descr="bandeira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0"/>
            <a:ext cx="2160587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447800" y="4800600"/>
            <a:ext cx="6400800" cy="1752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5800" b="1" dirty="0" smtClean="0">
                <a:solidFill>
                  <a:schemeClr val="bg1"/>
                </a:solidFill>
              </a:rPr>
              <a:t>CONFERÊNCISTA</a:t>
            </a:r>
          </a:p>
          <a:p>
            <a:pPr algn="ctr"/>
            <a:r>
              <a:rPr lang="pt-PT" sz="6000" b="1" dirty="0" smtClean="0">
                <a:solidFill>
                  <a:schemeClr val="tx1"/>
                </a:solidFill>
              </a:rPr>
              <a:t>INSPECTOR</a:t>
            </a:r>
            <a:endParaRPr lang="pt-PT" sz="6000" b="1" dirty="0">
              <a:solidFill>
                <a:schemeClr val="tx1"/>
              </a:solidFill>
            </a:endParaRPr>
          </a:p>
          <a:p>
            <a:pPr algn="ctr"/>
            <a:r>
              <a:rPr lang="pt-PT" sz="4000" b="1" dirty="0" smtClean="0">
                <a:solidFill>
                  <a:schemeClr val="tx1"/>
                </a:solidFill>
              </a:rPr>
              <a:t>LEONEL DOMINGOS ZUA</a:t>
            </a:r>
          </a:p>
          <a:p>
            <a:pPr algn="ctr"/>
            <a:r>
              <a:rPr lang="pt-PT" sz="4000" b="1" dirty="0" smtClean="0">
                <a:solidFill>
                  <a:schemeClr val="tx1"/>
                </a:solidFill>
              </a:rPr>
              <a:t>Chefe de Secção de Planeamento e Instrução </a:t>
            </a:r>
            <a:endParaRPr lang="pt-PT" sz="4000" b="1" dirty="0">
              <a:solidFill>
                <a:schemeClr val="tx1"/>
              </a:solidFill>
            </a:endParaRPr>
          </a:p>
        </p:txBody>
      </p:sp>
      <p:pic>
        <p:nvPicPr>
          <p:cNvPr id="6" name="Marcador de Posição de Conteú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15" y="188640"/>
            <a:ext cx="1693969" cy="1252735"/>
          </a:xfrm>
          <a:prstGeom prst="rect">
            <a:avLst/>
          </a:prstGeom>
        </p:spPr>
      </p:pic>
      <p:pic>
        <p:nvPicPr>
          <p:cNvPr id="7" name="Imagem 6" descr="C:\Users\Denilson\AppData\Local\Microsoft\Windows\Temporary Internet Files\Content.Word\IMG-20230713-WA0057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517" y="3429000"/>
            <a:ext cx="1494587" cy="13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58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26" dur="123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27" dur="123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28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29" dur="123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30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611560" y="332656"/>
            <a:ext cx="7920880" cy="62646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PT" b="1" dirty="0" smtClean="0">
                <a:solidFill>
                  <a:schemeClr val="bg1"/>
                </a:solidFill>
              </a:rPr>
              <a:t>PEDAGOGIA:</a:t>
            </a:r>
            <a:r>
              <a:rPr lang="pt-PT" dirty="0" smtClean="0">
                <a:solidFill>
                  <a:schemeClr val="bg1"/>
                </a:solidFill>
              </a:rPr>
              <a:t> é a ciência cujo objectivo de analise é a educação, seus métodos e princípios; reunião das teorias sobre educação e sobre o ensino.</a:t>
            </a:r>
          </a:p>
          <a:p>
            <a:pPr algn="just"/>
            <a:r>
              <a:rPr lang="pt-PT" dirty="0" smtClean="0">
                <a:solidFill>
                  <a:schemeClr val="bg1"/>
                </a:solidFill>
              </a:rPr>
              <a:t>Reunião das praticas e métodos que garantem a adequação entre o conteúdo didático e as pessoas que se utilizaram dele.</a:t>
            </a:r>
          </a:p>
          <a:p>
            <a:pPr algn="just"/>
            <a:endParaRPr lang="pt-PT" dirty="0">
              <a:solidFill>
                <a:schemeClr val="bg1"/>
              </a:solidFill>
            </a:endParaRPr>
          </a:p>
          <a:p>
            <a:pPr algn="just"/>
            <a:r>
              <a:rPr lang="pt-PT" b="1" dirty="0" smtClean="0">
                <a:solidFill>
                  <a:schemeClr val="bg1"/>
                </a:solidFill>
              </a:rPr>
              <a:t>HEUTAGOGIA:</a:t>
            </a:r>
            <a:r>
              <a:rPr lang="pt-PT" dirty="0" smtClean="0">
                <a:solidFill>
                  <a:schemeClr val="bg1"/>
                </a:solidFill>
              </a:rPr>
              <a:t> é o método criado na década de 1990 por </a:t>
            </a:r>
            <a:r>
              <a:rPr lang="pt-PT" dirty="0" err="1" smtClean="0">
                <a:solidFill>
                  <a:schemeClr val="bg1"/>
                </a:solidFill>
              </a:rPr>
              <a:t>Stewart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Hase</a:t>
            </a:r>
            <a:r>
              <a:rPr lang="pt-PT" dirty="0" smtClean="0">
                <a:solidFill>
                  <a:schemeClr val="bg1"/>
                </a:solidFill>
              </a:rPr>
              <a:t> e Cris </a:t>
            </a:r>
            <a:r>
              <a:rPr lang="pt-PT" dirty="0" err="1" smtClean="0">
                <a:solidFill>
                  <a:schemeClr val="bg1"/>
                </a:solidFill>
              </a:rPr>
              <a:t>Kenyon</a:t>
            </a:r>
            <a:r>
              <a:rPr lang="pt-PT" dirty="0" smtClean="0">
                <a:solidFill>
                  <a:schemeClr val="bg1"/>
                </a:solidFill>
              </a:rPr>
              <a:t>, na </a:t>
            </a:r>
            <a:r>
              <a:rPr lang="pt-PT" dirty="0" err="1" smtClean="0">
                <a:solidFill>
                  <a:schemeClr val="bg1"/>
                </a:solidFill>
              </a:rPr>
              <a:t>Australia</a:t>
            </a:r>
            <a:r>
              <a:rPr lang="pt-PT" dirty="0" smtClean="0">
                <a:solidFill>
                  <a:schemeClr val="bg1"/>
                </a:solidFill>
              </a:rPr>
              <a:t>, responsável pelo seu aprendizado.</a:t>
            </a:r>
          </a:p>
          <a:p>
            <a:pPr algn="just"/>
            <a:r>
              <a:rPr lang="pt-PT" dirty="0" smtClean="0">
                <a:solidFill>
                  <a:schemeClr val="bg1"/>
                </a:solidFill>
              </a:rPr>
              <a:t>O termo </a:t>
            </a:r>
            <a:r>
              <a:rPr lang="pt-PT" dirty="0" err="1" smtClean="0">
                <a:solidFill>
                  <a:schemeClr val="bg1"/>
                </a:solidFill>
              </a:rPr>
              <a:t>heutagogia</a:t>
            </a:r>
            <a:r>
              <a:rPr lang="pt-PT" dirty="0" smtClean="0">
                <a:solidFill>
                  <a:schemeClr val="bg1"/>
                </a:solidFill>
              </a:rPr>
              <a:t>, derivado do grego, explica por si só o seu conceito: </a:t>
            </a:r>
            <a:r>
              <a:rPr lang="pt-PT" dirty="0" err="1" smtClean="0">
                <a:solidFill>
                  <a:schemeClr val="bg1"/>
                </a:solidFill>
              </a:rPr>
              <a:t>heuto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b="1" dirty="0">
                <a:solidFill>
                  <a:schemeClr val="bg1"/>
                </a:solidFill>
              </a:rPr>
              <a:t>(</a:t>
            </a:r>
            <a:r>
              <a:rPr lang="pt-PT" b="1" dirty="0" smtClean="0">
                <a:solidFill>
                  <a:schemeClr val="bg1"/>
                </a:solidFill>
              </a:rPr>
              <a:t>auto) </a:t>
            </a:r>
            <a:r>
              <a:rPr lang="pt-PT" dirty="0" smtClean="0">
                <a:solidFill>
                  <a:schemeClr val="bg1"/>
                </a:solidFill>
              </a:rPr>
              <a:t>+ </a:t>
            </a:r>
            <a:r>
              <a:rPr lang="pt-PT" dirty="0" err="1" smtClean="0">
                <a:solidFill>
                  <a:schemeClr val="bg1"/>
                </a:solidFill>
              </a:rPr>
              <a:t>agogus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b="1" dirty="0" smtClean="0">
                <a:solidFill>
                  <a:schemeClr val="bg1"/>
                </a:solidFill>
              </a:rPr>
              <a:t>(guiar) </a:t>
            </a:r>
            <a:r>
              <a:rPr lang="pt-PT" dirty="0" smtClean="0">
                <a:solidFill>
                  <a:schemeClr val="bg1"/>
                </a:solidFill>
              </a:rPr>
              <a:t>isto é, ele é um processo de aprendizagem autodirigido ou autodeterminado, o estudante é quem define o que quer saber e como vai aprender determinado conteúdo.  </a:t>
            </a:r>
          </a:p>
          <a:p>
            <a:pPr algn="just"/>
            <a:endParaRPr lang="pt-PT" dirty="0" smtClean="0">
              <a:solidFill>
                <a:schemeClr val="bg1"/>
              </a:solidFill>
            </a:endParaRPr>
          </a:p>
          <a:p>
            <a:pPr algn="just"/>
            <a:r>
              <a:rPr lang="pt-PT" b="1" dirty="0" smtClean="0">
                <a:solidFill>
                  <a:schemeClr val="bg1"/>
                </a:solidFill>
              </a:rPr>
              <a:t>ANDRAGOGIA: </a:t>
            </a:r>
            <a:r>
              <a:rPr lang="pt-PT" dirty="0" smtClean="0">
                <a:solidFill>
                  <a:schemeClr val="bg1"/>
                </a:solidFill>
              </a:rPr>
              <a:t>definido por </a:t>
            </a:r>
            <a:r>
              <a:rPr lang="pt-PT" dirty="0" err="1" smtClean="0">
                <a:solidFill>
                  <a:schemeClr val="bg1"/>
                </a:solidFill>
              </a:rPr>
              <a:t>Malcolm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Krowls</a:t>
            </a:r>
            <a:r>
              <a:rPr lang="pt-PT" dirty="0" smtClean="0">
                <a:solidFill>
                  <a:schemeClr val="bg1"/>
                </a:solidFill>
              </a:rPr>
              <a:t>, no </a:t>
            </a:r>
            <a:r>
              <a:rPr lang="pt-PT" dirty="0" err="1" smtClean="0">
                <a:solidFill>
                  <a:schemeClr val="bg1"/>
                </a:solidFill>
              </a:rPr>
              <a:t>sec</a:t>
            </a:r>
            <a:r>
              <a:rPr lang="pt-PT" dirty="0" smtClean="0">
                <a:solidFill>
                  <a:schemeClr val="bg1"/>
                </a:solidFill>
              </a:rPr>
              <a:t>. ×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smtClean="0">
                <a:solidFill>
                  <a:schemeClr val="bg1"/>
                </a:solidFill>
              </a:rPr>
              <a:t>×, é uma ciência antiga que estuda a educação para adulto com finalidade de buscar uma aprendizagem efetiva para o desenvolvimento de habilidade e conhecimento. </a:t>
            </a:r>
            <a:endParaRPr lang="pt-PT" b="1" dirty="0" smtClean="0">
              <a:solidFill>
                <a:schemeClr val="bg1"/>
              </a:solidFill>
            </a:endParaRPr>
          </a:p>
          <a:p>
            <a:pPr algn="just"/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5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504" y="179249"/>
            <a:ext cx="8784976" cy="66787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PT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Tendo em atenção que a dinamização das acções de formação técnico-policial exige um corpo de formadores com conhecimentos, perícia técnica e táctica, atitudes e valores da cultura castrenses e social, forjadas na experiencia da arte policial.</a:t>
            </a:r>
            <a:endParaRPr lang="pt-PT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PT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Formador/</a:t>
            </a:r>
            <a:r>
              <a:rPr lang="pt-PT" sz="2000" b="1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</a:t>
            </a:r>
            <a:r>
              <a:rPr lang="pt-PT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 possuir as competências genéricas seguintes:</a:t>
            </a:r>
            <a:endParaRPr lang="pt-PT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PT" sz="2000" b="1" u="sn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Procedimentos técnicos e tácticos</a:t>
            </a:r>
            <a:r>
              <a:rPr lang="pt-PT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bem como da legislação aplicada ao serviço policial;</a:t>
            </a:r>
            <a:endParaRPr lang="pt-PT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PT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Domínio dos saberes policiais alcançados, através das </a:t>
            </a:r>
            <a:r>
              <a:rPr lang="pt-PT" sz="2000" b="1" u="sn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experiencias ao longo do exercício pratico</a:t>
            </a:r>
            <a:r>
              <a:rPr lang="pt-PT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 determinada especialidade policial;</a:t>
            </a:r>
            <a:endParaRPr lang="pt-PT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PT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Dominio</a:t>
            </a:r>
            <a:r>
              <a:rPr lang="pt-PT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dos saberes relacionados com a didática e a </a:t>
            </a:r>
            <a:r>
              <a:rPr lang="pt-PT" sz="2000" b="1" u="sn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pedagogia, </a:t>
            </a:r>
            <a:r>
              <a:rPr lang="pt-PT" sz="2000" b="1" u="sng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hebegogia</a:t>
            </a:r>
            <a:r>
              <a:rPr lang="pt-PT" sz="2000" b="1" u="sn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000" b="1" u="sng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andragogia</a:t>
            </a:r>
            <a:r>
              <a:rPr lang="pt-PT" sz="2000" b="1" u="sn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000" b="1" u="sng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técnogogia</a:t>
            </a:r>
            <a:r>
              <a:rPr lang="pt-PT" sz="2000" b="1" u="sn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antropagogia e </a:t>
            </a:r>
            <a:r>
              <a:rPr lang="pt-PT" sz="2000" b="1" u="sng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heutagogia</a:t>
            </a:r>
            <a:r>
              <a:rPr lang="pt-PT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PT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configuram ciências </a:t>
            </a:r>
            <a:r>
              <a:rPr lang="pt-PT" sz="2000" b="1" u="sn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agógicas</a:t>
            </a:r>
            <a:r>
              <a:rPr lang="pt-PT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PT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PT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Domínio dos saberes para o processo de </a:t>
            </a:r>
            <a:r>
              <a:rPr lang="pt-PT" sz="2000" b="1" u="sn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investigação científica</a:t>
            </a:r>
            <a:r>
              <a:rPr lang="pt-PT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facilita o aperfeiçoamento da prática didática e </a:t>
            </a:r>
            <a:r>
              <a:rPr lang="pt-PT" sz="2000" b="1" u="sn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pesquisa doutrinária</a:t>
            </a:r>
            <a:r>
              <a:rPr lang="pt-PT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 elaboração dos manuais das unidades curriculares que ministra;</a:t>
            </a:r>
            <a:endParaRPr lang="pt-PT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PT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Domínio dos saberes da cultura castrense, valores políticos e éticos da sociedade democrático de direito;</a:t>
            </a:r>
            <a:endParaRPr lang="pt-PT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PT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Domínio das </a:t>
            </a:r>
            <a:r>
              <a:rPr lang="pt-PT" sz="2000" b="1" u="sn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tecnologias de informação</a:t>
            </a:r>
            <a:r>
              <a:rPr lang="pt-PT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da comunicação, tecnologias de formação e dos equipamentos aplicáveis a arte policial.</a:t>
            </a:r>
            <a:endParaRPr lang="pt-PT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71570"/>
          </a:xfr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just"/>
            <a:r>
              <a:rPr lang="pt-PT" sz="4000" b="1" dirty="0" smtClean="0"/>
              <a:t>CARACTERIZAÇÃO DAS ACÇÕES FORMATIVAS</a:t>
            </a:r>
            <a:endParaRPr lang="pt-PT" sz="1100" b="1" dirty="0">
              <a:solidFill>
                <a:srgbClr val="00B0F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2844" y="1882808"/>
            <a:ext cx="9001156" cy="4572000"/>
          </a:xfr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Above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PT" sz="4000" dirty="0" smtClean="0"/>
              <a:t>FORMAÇÃO PROFISSIONAL BÁSICA TÉCNICO-POLICIAL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sz="4000" dirty="0" smtClean="0"/>
              <a:t>FORMAÇÕES DE CAPACITAÇÃO TÉCNICO-POLICIAL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sz="4000" dirty="0"/>
              <a:t>FORMAÇÕES DE DESENVOLVIMENTO TÉCNICO-POLICIAL</a:t>
            </a:r>
          </a:p>
          <a:p>
            <a:pPr>
              <a:buFont typeface="Wingdings" panose="05000000000000000000" pitchFamily="2" charset="2"/>
              <a:buChar char="v"/>
            </a:pPr>
            <a:endParaRPr lang="pt-PT" sz="4000" dirty="0" smtClean="0"/>
          </a:p>
          <a:p>
            <a:pPr marL="64008" indent="0">
              <a:buNone/>
            </a:pPr>
            <a:endParaRPr lang="pt-PT" dirty="0" smtClean="0"/>
          </a:p>
          <a:p>
            <a:pPr>
              <a:buFont typeface="Wingdings" panose="05000000000000000000" pitchFamily="2" charset="2"/>
              <a:buChar char="v"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8713223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PT" b="1" dirty="0" smtClean="0"/>
              <a:t>ETAPAS DAS ACÇÕES FORMATIVAS E AVALIAÇÃO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endParaRPr lang="pt-PT" sz="4000" dirty="0" smtClean="0"/>
          </a:p>
          <a:p>
            <a:pPr marL="64008" indent="0">
              <a:buNone/>
            </a:pPr>
            <a:r>
              <a:rPr lang="pt-PT" sz="4000" dirty="0" smtClean="0">
                <a:solidFill>
                  <a:srgbClr val="FFFF00"/>
                </a:solidFill>
              </a:rPr>
              <a:t>Diagnostico;</a:t>
            </a:r>
          </a:p>
          <a:p>
            <a:pPr marL="64008" indent="0">
              <a:buNone/>
            </a:pPr>
            <a:r>
              <a:rPr lang="pt-PT" sz="4000" dirty="0" smtClean="0">
                <a:solidFill>
                  <a:srgbClr val="FFFF00"/>
                </a:solidFill>
              </a:rPr>
              <a:t>Formativa (continua);</a:t>
            </a:r>
          </a:p>
          <a:p>
            <a:pPr marL="64008" indent="0">
              <a:buNone/>
            </a:pPr>
            <a:r>
              <a:rPr lang="pt-PT" sz="4000" dirty="0" smtClean="0">
                <a:solidFill>
                  <a:srgbClr val="FFFF00"/>
                </a:solidFill>
              </a:rPr>
              <a:t>Sumativa.</a:t>
            </a:r>
          </a:p>
          <a:p>
            <a:pPr marL="64008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49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71570"/>
          </a:xfr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t-PT" sz="6600" dirty="0" smtClean="0"/>
              <a:t/>
            </a:r>
            <a:br>
              <a:rPr lang="pt-PT" sz="6600" dirty="0" smtClean="0"/>
            </a:br>
            <a:r>
              <a:rPr lang="pt-PT" sz="4900" b="1" dirty="0" smtClean="0">
                <a:solidFill>
                  <a:srgbClr val="00B0F0"/>
                </a:solidFill>
              </a:rPr>
              <a:t>PLANO TEMATICO</a:t>
            </a:r>
            <a:endParaRPr lang="pt-PT" sz="2000" b="1" dirty="0">
              <a:solidFill>
                <a:srgbClr val="00B0F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2844" y="1882808"/>
            <a:ext cx="9001156" cy="4572000"/>
          </a:xfr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Above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t-PT" dirty="0" smtClean="0"/>
              <a:t>          </a:t>
            </a:r>
          </a:p>
          <a:p>
            <a:pPr>
              <a:buNone/>
            </a:pPr>
            <a:endParaRPr lang="pt-PT" dirty="0" smtClean="0"/>
          </a:p>
          <a:p>
            <a:pPr algn="just">
              <a:buNone/>
            </a:pPr>
            <a:r>
              <a:rPr lang="pt-PT" sz="6000" dirty="0" smtClean="0"/>
              <a:t>“</a:t>
            </a:r>
            <a:r>
              <a:rPr lang="pt-PT" sz="6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Plano temático é um resumo de uma matéria, ou seja uma introdução de que a matéria ira ensinar ao aluno”.</a:t>
            </a:r>
            <a:endParaRPr lang="pt-PT" sz="60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28596" y="1223175"/>
            <a:ext cx="8358246" cy="56323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  <a:ea typeface="Arial Unicode MS" pitchFamily="34" charset="-128"/>
                <a:cs typeface="Arial" pitchFamily="34" charset="0"/>
              </a:rPr>
              <a:t>METODO: É</a:t>
            </a:r>
            <a:r>
              <a:rPr kumimoji="0" lang="pt-PT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Typewriter" pitchFamily="49" charset="0"/>
                <a:ea typeface="Arial Unicode MS" pitchFamily="34" charset="-128"/>
                <a:cs typeface="Arial" pitchFamily="34" charset="0"/>
              </a:rPr>
              <a:t> um conjunto de passos seguidos por uma ciência para alcan</a:t>
            </a:r>
            <a:r>
              <a:rPr kumimoji="0" lang="pt-PT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  <a:ea typeface="Arial Unicode MS" pitchFamily="34" charset="-128"/>
                <a:cs typeface="Arial" pitchFamily="34" charset="0"/>
              </a:rPr>
              <a:t>ç</a:t>
            </a:r>
            <a:r>
              <a:rPr kumimoji="0" lang="pt-PT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Typewriter" pitchFamily="49" charset="0"/>
                <a:ea typeface="Arial Unicode MS" pitchFamily="34" charset="-128"/>
                <a:cs typeface="Arial" pitchFamily="34" charset="0"/>
              </a:rPr>
              <a:t>ar conhecimentos validos podendo ser verificado por instrumentos fi</a:t>
            </a:r>
            <a:r>
              <a:rPr kumimoji="0" lang="pt-PT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  <a:ea typeface="Arial Unicode MS" pitchFamily="34" charset="-128"/>
                <a:cs typeface="Arial" pitchFamily="34" charset="0"/>
              </a:rPr>
              <a:t>á</a:t>
            </a:r>
            <a:r>
              <a:rPr kumimoji="0" lang="pt-PT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Typewriter" pitchFamily="49" charset="0"/>
                <a:ea typeface="Arial Unicode MS" pitchFamily="34" charset="-128"/>
                <a:cs typeface="Arial" pitchFamily="34" charset="0"/>
              </a:rPr>
              <a:t>veis</a:t>
            </a:r>
            <a:r>
              <a:rPr kumimoji="0" lang="pt-PT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Typewriter" pitchFamily="49" charset="0"/>
                <a:ea typeface="Arial Unicode MS" pitchFamily="34" charset="-128"/>
                <a:cs typeface="Arial" pitchFamily="34" charset="0"/>
              </a:rPr>
              <a:t>. </a:t>
            </a:r>
            <a:r>
              <a:rPr kumimoji="0" lang="pt-PT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  <a:ea typeface="Arial Unicode MS" pitchFamily="34" charset="-128"/>
                <a:cs typeface="Arial" pitchFamily="34" charset="0"/>
              </a:rPr>
              <a:t>É</a:t>
            </a:r>
            <a:r>
              <a:rPr kumimoji="0" lang="pt-PT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Typewriter" pitchFamily="49" charset="0"/>
                <a:ea typeface="Arial Unicode MS" pitchFamily="34" charset="-128"/>
                <a:cs typeface="Arial" pitchFamily="34" charset="0"/>
              </a:rPr>
              <a:t> um conjunto de passos que permite que o investigador descarta a sua pr</a:t>
            </a:r>
            <a:r>
              <a:rPr kumimoji="0" lang="pt-PT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  <a:ea typeface="Arial Unicode MS" pitchFamily="34" charset="-128"/>
                <a:cs typeface="Arial" pitchFamily="34" charset="0"/>
              </a:rPr>
              <a:t>ó</a:t>
            </a:r>
            <a:r>
              <a:rPr kumimoji="0" lang="pt-PT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Typewriter" pitchFamily="49" charset="0"/>
                <a:ea typeface="Arial Unicode MS" pitchFamily="34" charset="-128"/>
                <a:cs typeface="Arial" pitchFamily="34" charset="0"/>
              </a:rPr>
              <a:t>pria subjectividade.</a:t>
            </a:r>
            <a:endParaRPr kumimoji="0" lang="pt-PT" sz="4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ângulo 1"/>
          <p:cNvSpPr/>
          <p:nvPr/>
        </p:nvSpPr>
        <p:spPr>
          <a:xfrm>
            <a:off x="357158" y="428604"/>
            <a:ext cx="8064896" cy="523220"/>
          </a:xfrm>
          <a:prstGeom prst="rect">
            <a:avLst/>
          </a:prstGeom>
          <a:ln>
            <a:noFill/>
          </a:ln>
          <a:effectLst/>
          <a:scene3d>
            <a:camera prst="perspectiveRelaxedModerately"/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pt-PT" sz="2800" b="1" strike="sngStrike" dirty="0" smtClean="0"/>
              <a:t>METODOS PEDAGOGICO E ORGANIZACIONAL</a:t>
            </a:r>
            <a:endParaRPr lang="pt-PT" b="1" strike="sngStrike" dirty="0"/>
          </a:p>
        </p:txBody>
      </p:sp>
    </p:spTree>
    <p:extLst>
      <p:ext uri="{BB962C8B-B14F-4D97-AF65-F5344CB8AC3E}">
        <p14:creationId xmlns:p14="http://schemas.microsoft.com/office/powerpoint/2010/main" val="99071695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/>
          <p:nvPr/>
        </p:nvSpPr>
        <p:spPr>
          <a:xfrm>
            <a:off x="-357222" y="214290"/>
            <a:ext cx="9644130" cy="612475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pt-PT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1.- Organização da sala;</a:t>
            </a:r>
            <a:endParaRPr lang="pt-PT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2.- Controlo da sala;</a:t>
            </a:r>
            <a:endParaRPr lang="pt-PT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3.- Usar os meios de apoio;</a:t>
            </a:r>
            <a:endParaRPr lang="pt-PT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4.- Posicionar ao meio ou ao lado;</a:t>
            </a:r>
            <a:endParaRPr lang="pt-PT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5.- Não circular na sala, enquanto transmite a matéria;</a:t>
            </a:r>
            <a:endParaRPr lang="pt-PT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6.- Evitar a gesticulação;</a:t>
            </a:r>
            <a:endParaRPr lang="pt-PT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7.- Não dar costa aos alunos/instruendos;</a:t>
            </a:r>
            <a:endParaRPr lang="pt-PT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8.- Não dobrar o plano de lição ou qualquer documento que estiver em mão;</a:t>
            </a:r>
            <a:endParaRPr lang="pt-PT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9.- Primeiro escrever depois explicar, assim vice-versa;</a:t>
            </a:r>
            <a:endParaRPr lang="pt-PT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10.- Usar uma vara ou ponteiro;</a:t>
            </a:r>
            <a:endParaRPr lang="pt-PT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11.- Se forem dois instrutores, falar um de cada vez;</a:t>
            </a:r>
          </a:p>
          <a:p>
            <a:r>
              <a:rPr lang="pt-PT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12.- Não apagar o quadro com a mão.</a:t>
            </a:r>
            <a:endParaRPr lang="pt-P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7076610"/>
      </p:ext>
    </p:extLst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/>
          <p:nvPr/>
        </p:nvSpPr>
        <p:spPr>
          <a:xfrm>
            <a:off x="323528" y="1196752"/>
            <a:ext cx="7534620" cy="5078313"/>
          </a:xfrm>
          <a:prstGeom prst="rect">
            <a:avLst/>
          </a:prstGeom>
          <a:ln>
            <a:noFill/>
          </a:ln>
          <a:effectLst/>
          <a:scene3d>
            <a:camera prst="perspectiveRelaxedModerately"/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s-ES" sz="5400" b="1" dirty="0" smtClean="0"/>
              <a:t>ELABORAÇÃO DE UM PLANO DE AULA A PARTIR DO PROGRAMA CURRICULAR DO CURSO</a:t>
            </a:r>
            <a:endParaRPr lang="pt-PT" sz="5400" dirty="0"/>
          </a:p>
        </p:txBody>
      </p:sp>
    </p:spTree>
    <p:extLst>
      <p:ext uri="{BB962C8B-B14F-4D97-AF65-F5344CB8AC3E}">
        <p14:creationId xmlns:p14="http://schemas.microsoft.com/office/powerpoint/2010/main" val="29323947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06858"/>
              </p:ext>
            </p:extLst>
          </p:nvPr>
        </p:nvGraphicFramePr>
        <p:xfrm>
          <a:off x="1071538" y="5429264"/>
          <a:ext cx="7143799" cy="1264370"/>
        </p:xfrm>
        <a:graphic>
          <a:graphicData uri="http://schemas.openxmlformats.org/drawingml/2006/table">
            <a:tbl>
              <a:tblPr/>
              <a:tblGrid>
                <a:gridCol w="969860"/>
                <a:gridCol w="1406299"/>
                <a:gridCol w="2744966"/>
                <a:gridCol w="1011337"/>
                <a:gridCol w="1011337"/>
              </a:tblGrid>
              <a:tr h="9038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PT" sz="7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 b="1" dirty="0">
                          <a:solidFill>
                            <a:schemeClr val="bg1"/>
                          </a:solidFill>
                          <a:latin typeface="Bookman Old Style"/>
                          <a:ea typeface="Times New Roman"/>
                          <a:cs typeface="Times New Roman"/>
                        </a:rPr>
                        <a:t>Tempo</a:t>
                      </a:r>
                      <a:endParaRPr lang="pt-PT" sz="7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 b="1" dirty="0">
                          <a:solidFill>
                            <a:schemeClr val="bg1"/>
                          </a:solidFill>
                          <a:latin typeface="Bookman Old Style"/>
                          <a:ea typeface="Times New Roman"/>
                          <a:cs typeface="Times New Roman"/>
                        </a:rPr>
                        <a:t>Função</a:t>
                      </a:r>
                      <a:endParaRPr lang="pt-PT" sz="7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 b="1" dirty="0">
                          <a:solidFill>
                            <a:schemeClr val="bg1"/>
                          </a:solidFill>
                          <a:latin typeface="Bookman Old Style"/>
                          <a:ea typeface="Times New Roman"/>
                          <a:cs typeface="Times New Roman"/>
                        </a:rPr>
                        <a:t>Didáctica</a:t>
                      </a:r>
                      <a:endParaRPr lang="pt-PT" sz="7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PT" sz="7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 b="1" dirty="0">
                          <a:solidFill>
                            <a:schemeClr val="bg1"/>
                          </a:solidFill>
                          <a:latin typeface="Bookman Old Style"/>
                          <a:ea typeface="Times New Roman"/>
                          <a:cs typeface="Times New Roman"/>
                        </a:rPr>
                        <a:t>Conteúdo Temático</a:t>
                      </a:r>
                      <a:endParaRPr lang="pt-PT" sz="7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 b="1" dirty="0">
                          <a:solidFill>
                            <a:schemeClr val="bg1"/>
                          </a:solidFill>
                          <a:latin typeface="Bookman Old Style"/>
                          <a:ea typeface="Times New Roman"/>
                          <a:cs typeface="Times New Roman"/>
                        </a:rPr>
                        <a:t>Actividades</a:t>
                      </a:r>
                      <a:endParaRPr lang="pt-PT" sz="7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94386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 b="1" dirty="0">
                          <a:solidFill>
                            <a:schemeClr val="bg1"/>
                          </a:solidFill>
                          <a:latin typeface="Bookman Old Style"/>
                          <a:ea typeface="Times New Roman"/>
                          <a:cs typeface="Times New Roman"/>
                        </a:rPr>
                        <a:t>Instrutor</a:t>
                      </a:r>
                      <a:endParaRPr lang="pt-PT" sz="7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700" b="1" dirty="0">
                          <a:solidFill>
                            <a:schemeClr val="bg1"/>
                          </a:solidFill>
                          <a:latin typeface="Bookman Old Style"/>
                          <a:ea typeface="Times New Roman"/>
                          <a:cs typeface="Times New Roman"/>
                        </a:rPr>
                        <a:t>Instruendo</a:t>
                      </a:r>
                      <a:endParaRPr lang="pt-PT" sz="7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PT" sz="600" b="1">
                        <a:solidFill>
                          <a:schemeClr val="bg1"/>
                        </a:solidFill>
                        <a:latin typeface="Bookman Old Style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600" b="1">
                          <a:solidFill>
                            <a:schemeClr val="bg1"/>
                          </a:solidFill>
                          <a:latin typeface="Bookman Old Style"/>
                          <a:ea typeface="Times New Roman"/>
                          <a:cs typeface="Times New Roman"/>
                        </a:rPr>
                        <a:t>05min</a:t>
                      </a:r>
                      <a:endParaRPr lang="pt-PT" sz="7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pt-PT" sz="700" b="1" dirty="0">
                        <a:solidFill>
                          <a:schemeClr val="bg1"/>
                        </a:solidFill>
                        <a:latin typeface="Bookman Old Style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700" b="1" dirty="0">
                          <a:solidFill>
                            <a:schemeClr val="bg1"/>
                          </a:solidFill>
                          <a:latin typeface="Bookman Old Style"/>
                          <a:ea typeface="Times New Roman"/>
                          <a:cs typeface="Times New Roman"/>
                        </a:rPr>
                        <a:t>Introdução</a:t>
                      </a:r>
                      <a:endParaRPr lang="pt-PT" sz="7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PT" sz="600" b="1">
                        <a:solidFill>
                          <a:schemeClr val="bg1"/>
                        </a:solidFill>
                        <a:latin typeface="Bookman Old Style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PT" sz="600" b="1">
                        <a:solidFill>
                          <a:schemeClr val="bg1"/>
                        </a:solidFill>
                        <a:latin typeface="Bookman Old Style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PT" sz="600" b="1" dirty="0">
                        <a:solidFill>
                          <a:schemeClr val="bg1"/>
                        </a:solidFill>
                        <a:latin typeface="Bookman Old Style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2890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PT" sz="600" b="1">
                        <a:solidFill>
                          <a:schemeClr val="bg1"/>
                        </a:solidFill>
                        <a:latin typeface="Bookman Old Style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600" b="1">
                          <a:solidFill>
                            <a:schemeClr val="bg1"/>
                          </a:solidFill>
                          <a:latin typeface="Bookman Old Style"/>
                          <a:ea typeface="Times New Roman"/>
                          <a:cs typeface="Times New Roman"/>
                        </a:rPr>
                        <a:t>30min</a:t>
                      </a:r>
                      <a:endParaRPr lang="pt-PT" sz="7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pt-PT" sz="700" b="1" dirty="0">
                        <a:solidFill>
                          <a:schemeClr val="bg1"/>
                        </a:solidFill>
                        <a:latin typeface="Bookman Old Style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700" b="1" dirty="0">
                          <a:solidFill>
                            <a:schemeClr val="bg1"/>
                          </a:solidFill>
                          <a:latin typeface="Bookman Old Style"/>
                          <a:ea typeface="Times New Roman"/>
                          <a:cs typeface="Times New Roman"/>
                        </a:rPr>
                        <a:t>Desenvolvimento</a:t>
                      </a:r>
                      <a:endParaRPr lang="pt-PT" sz="7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PT" sz="600" b="1" dirty="0">
                        <a:solidFill>
                          <a:schemeClr val="bg1"/>
                        </a:solidFill>
                        <a:latin typeface="Bookman Old Style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PT" sz="600" b="1">
                        <a:solidFill>
                          <a:schemeClr val="bg1"/>
                        </a:solidFill>
                        <a:latin typeface="Bookman Old Style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PT" sz="600" b="1" dirty="0">
                        <a:solidFill>
                          <a:schemeClr val="bg1"/>
                        </a:solidFill>
                        <a:latin typeface="Bookman Old Style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5486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PT" sz="600" b="1">
                        <a:solidFill>
                          <a:schemeClr val="bg1"/>
                        </a:solidFill>
                        <a:latin typeface="Bookman Old Style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600" b="1">
                          <a:solidFill>
                            <a:schemeClr val="bg1"/>
                          </a:solidFill>
                          <a:latin typeface="Bookman Old Style"/>
                          <a:ea typeface="Times New Roman"/>
                          <a:cs typeface="Times New Roman"/>
                        </a:rPr>
                        <a:t>10min</a:t>
                      </a:r>
                      <a:endParaRPr lang="pt-PT" sz="7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pt-PT" sz="700" b="1" dirty="0">
                        <a:solidFill>
                          <a:schemeClr val="bg1"/>
                        </a:solidFill>
                        <a:latin typeface="Bookman Old Style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700" b="1" dirty="0">
                          <a:solidFill>
                            <a:schemeClr val="bg1"/>
                          </a:solidFill>
                          <a:latin typeface="Bookman Old Style"/>
                          <a:ea typeface="Times New Roman"/>
                          <a:cs typeface="Times New Roman"/>
                        </a:rPr>
                        <a:t>Conclusão</a:t>
                      </a:r>
                      <a:endParaRPr lang="pt-PT" sz="7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PT" sz="600" b="1" dirty="0">
                        <a:solidFill>
                          <a:schemeClr val="bg1"/>
                        </a:solidFill>
                        <a:latin typeface="Bookman Old Style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PT" sz="600" b="1">
                        <a:solidFill>
                          <a:schemeClr val="bg1"/>
                        </a:solidFill>
                        <a:latin typeface="Bookman Old Style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PT" sz="600" b="1" dirty="0">
                        <a:solidFill>
                          <a:schemeClr val="bg1"/>
                        </a:solidFill>
                        <a:latin typeface="Bookman Old Style"/>
                        <a:ea typeface="Times New Roman"/>
                        <a:cs typeface="Times New Roman"/>
                      </a:endParaRPr>
                    </a:p>
                  </a:txBody>
                  <a:tcPr marL="37205" marR="37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 rot="10800000" flipV="1">
            <a:off x="1071538" y="146194"/>
            <a:ext cx="7143768" cy="493981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  <a:ea typeface="Arial Unicode MS" pitchFamily="34" charset="-128"/>
                <a:cs typeface="Arial" pitchFamily="34" charset="0"/>
              </a:rPr>
              <a:t>POLÍCIA NACIONAL ANGOLA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  <a:ea typeface="Arial Unicode MS" pitchFamily="34" charset="-128"/>
                <a:cs typeface="Arial" pitchFamily="34" charset="0"/>
              </a:rPr>
              <a:t>POLÍCIA DE INTERVENÇÃO RÁPIDA 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  <a:ea typeface="Arial Unicode MS" pitchFamily="34" charset="-128"/>
                <a:cs typeface="Arial" pitchFamily="34" charset="0"/>
              </a:rPr>
              <a:t>CENTRO DE</a:t>
            </a:r>
            <a:r>
              <a:rPr kumimoji="0" lang="pt-PT" sz="11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  <a:ea typeface="Arial Unicode MS" pitchFamily="34" charset="-128"/>
                <a:cs typeface="Arial" pitchFamily="34" charset="0"/>
              </a:rPr>
              <a:t> TREIN</a:t>
            </a:r>
            <a:r>
              <a:rPr kumimoji="0" lang="pt-PT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  <a:ea typeface="Arial Unicode MS" pitchFamily="34" charset="-128"/>
                <a:cs typeface="Arial" pitchFamily="34" charset="0"/>
              </a:rPr>
              <a:t>AMENTO ESPECIAL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Aprovado___/___/2023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 O CHEFE</a:t>
            </a:r>
            <a:r>
              <a:rPr kumimoji="0" lang="pt-PT" sz="11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DE </a:t>
            </a:r>
            <a:r>
              <a:rPr lang="pt-PT" sz="1100" dirty="0" smtClean="0">
                <a:solidFill>
                  <a:schemeClr val="bg1"/>
                </a:solidFill>
                <a:latin typeface="Bookman Old Style" pitchFamily="18" charset="0"/>
                <a:ea typeface="Times New Roman" pitchFamily="18" charset="0"/>
                <a:cs typeface="Arial" pitchFamily="34" charset="0"/>
              </a:rPr>
              <a:t>SECÇÃO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        </a:t>
            </a:r>
            <a:r>
              <a:rPr lang="pt-PT" sz="1100" dirty="0" smtClean="0">
                <a:solidFill>
                  <a:schemeClr val="bg1"/>
                </a:solidFill>
                <a:latin typeface="Bookman Old Style" pitchFamily="18" charset="0"/>
                <a:ea typeface="Times New Roman" pitchFamily="18" charset="0"/>
                <a:cs typeface="Arial" pitchFamily="34" charset="0"/>
              </a:rPr>
              <a:t>PATENTE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PLANO DE LIÇÃO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Disciplina:________________________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Destinatário: __________________ Data ____/ ___/____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Tema:__________________________________________________________________Aula nº ______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Questões de Estudo: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_________________________________________________________________________________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_________________________________________________________________________________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_________________________________________________________________________________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_________________________________________________________________________________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_________________________________________________________________________________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Tempo:__________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Local de 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Instrução:_________________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Tipo de </a:t>
            </a:r>
            <a:r>
              <a:rPr kumimoji="0" lang="pt-PT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aula:____________________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                                 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Objectivos: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                                 __________________________________________________________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                                 _________________________________________________________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                                  _________________________________________________________   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Meios de Ensino:______________________________________________________________________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_______________________________________________________________________________________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Bibliografia:___________________________________________________________________________</a:t>
            </a:r>
            <a:endParaRPr kumimoji="0" lang="pt-PT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4943475" algn="l"/>
              </a:tabLst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artDeco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t-PT" b="1" i="1" dirty="0" smtClean="0"/>
              <a:t>“PIR-CORAGEM DETERMINAÇÃO E BRAVURA”..!</a:t>
            </a:r>
            <a:endParaRPr lang="pt-PT" b="1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 smtClean="0"/>
          </a:p>
          <a:p>
            <a:endParaRPr lang="pt-PT" dirty="0" smtClean="0"/>
          </a:p>
          <a:p>
            <a:r>
              <a:rPr lang="pt-PT" sz="4400" dirty="0" smtClean="0"/>
              <a:t>OBRIGADO &amp; MUITO SUCESSO</a:t>
            </a:r>
            <a:endParaRPr lang="pt-PT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251520" y="28242"/>
            <a:ext cx="8568952" cy="1816581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sz="2400" b="1" dirty="0" smtClean="0"/>
              <a:t>DESAFÍOS DA FORMAÇÃO PROFISSIONAL TÉCNICO-POLICIAL NO CONTEXTO ACTUAL DA PNA, SOB O LEMA: “PNA” Treinamento e Formação Permanente, Garantia da Prevenção e Enfrentamento Policial</a:t>
            </a:r>
            <a:endParaRPr lang="pt-PT" sz="2400" b="1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12099"/>
              </p:ext>
            </p:extLst>
          </p:nvPr>
        </p:nvGraphicFramePr>
        <p:xfrm>
          <a:off x="251520" y="1844823"/>
          <a:ext cx="856895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8952"/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2300" i="1" u="sng" dirty="0" smtClean="0">
                          <a:effectLst/>
                        </a:rPr>
                        <a:t>Doutrina formativa</a:t>
                      </a:r>
                    </a:p>
                    <a:p>
                      <a:pPr algn="ctr"/>
                      <a:r>
                        <a:rPr lang="pt-PT" sz="2300" u="sng" baseline="0" dirty="0" smtClean="0">
                          <a:solidFill>
                            <a:schemeClr val="tx1"/>
                          </a:solidFill>
                          <a:effectLst/>
                        </a:rPr>
                        <a:t>REFERÊNCIAS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2300" dirty="0" smtClean="0"/>
                        <a:t>Lei 32/20 – 12 de Agosto.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2300" dirty="0" smtClean="0"/>
                        <a:t>Instrutivo</a:t>
                      </a:r>
                      <a:r>
                        <a:rPr lang="pt-PT" sz="2300" baseline="0" dirty="0" smtClean="0"/>
                        <a:t> nº 006/GAB.CGPNA/2022, sobre a formação do corpo de formadores policias.</a:t>
                      </a:r>
                      <a:endParaRPr lang="pt-PT" sz="2300" dirty="0" smtClean="0"/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2300" dirty="0" smtClean="0"/>
                        <a:t>Instrutivo nº 004/GAB.CGPNA/2022, sobre a avaliação da qualidade das acções formativas policiais.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pt-PT" sz="2300" baseline="0" dirty="0" smtClean="0"/>
                        <a:t>Directiva nº 001/GAB.CGPNA/2020, de 6 de Agosto sobre a formação do pessoal da PNA;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pt-PT" sz="2300" baseline="0" dirty="0" smtClean="0"/>
                        <a:t>Instrutivo nº 009/CGPNA/2020, sobre a uniformização dos programas das disciplinas dos cursos da PNA;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pt-PT" sz="2300" baseline="0" dirty="0" smtClean="0"/>
                        <a:t>Instrutivo nº 010/CGPNA/2020, sobre a elaboração de manuais para o apoio às ccções formativas técnico-policiais da PNA.</a:t>
                      </a: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endParaRPr lang="pt-PT" sz="2000" baseline="0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3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5786" y="142852"/>
            <a:ext cx="7772400" cy="1308684"/>
          </a:xfrm>
          <a:scene3d>
            <a:camera prst="perspectiveRelaxed"/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pt-PT" sz="8000" b="1" i="1" dirty="0" smtClean="0">
                <a:solidFill>
                  <a:srgbClr val="00B050"/>
                </a:solidFill>
              </a:rPr>
              <a:t>OBJECTIVO</a:t>
            </a:r>
            <a:endParaRPr lang="pt-PT" b="1" i="1" dirty="0">
              <a:solidFill>
                <a:srgbClr val="00B05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0034" y="1428736"/>
            <a:ext cx="8501122" cy="4000528"/>
          </a:xfrm>
          <a:solidFill>
            <a:schemeClr val="tx1"/>
          </a:solidFill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algn="just"/>
            <a:r>
              <a:rPr lang="es-ES" sz="2400" b="1" dirty="0" smtClean="0">
                <a:solidFill>
                  <a:schemeClr val="bg1"/>
                </a:solidFill>
              </a:rPr>
              <a:t>1.-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</a:rPr>
              <a:t>Aperfeiçoar</a:t>
            </a:r>
            <a:r>
              <a:rPr lang="es-ES" sz="2400" dirty="0" smtClean="0">
                <a:solidFill>
                  <a:schemeClr val="bg1"/>
                </a:solidFill>
              </a:rPr>
              <a:t> o </a:t>
            </a:r>
            <a:r>
              <a:rPr lang="es-ES" sz="2400" dirty="0" err="1" smtClean="0">
                <a:solidFill>
                  <a:schemeClr val="bg1"/>
                </a:solidFill>
              </a:rPr>
              <a:t>processo</a:t>
            </a:r>
            <a:r>
              <a:rPr lang="es-ES" sz="2400" dirty="0" smtClean="0">
                <a:solidFill>
                  <a:schemeClr val="bg1"/>
                </a:solidFill>
              </a:rPr>
              <a:t> de </a:t>
            </a:r>
            <a:r>
              <a:rPr lang="es-ES" sz="2400" dirty="0" err="1" smtClean="0">
                <a:solidFill>
                  <a:schemeClr val="bg1"/>
                </a:solidFill>
              </a:rPr>
              <a:t>planificação</a:t>
            </a:r>
            <a:r>
              <a:rPr lang="es-ES" sz="2400" dirty="0" smtClean="0">
                <a:solidFill>
                  <a:schemeClr val="bg1"/>
                </a:solidFill>
              </a:rPr>
              <a:t> dos núcleos, </a:t>
            </a:r>
            <a:r>
              <a:rPr lang="es-ES" sz="2400" dirty="0" err="1" smtClean="0">
                <a:solidFill>
                  <a:schemeClr val="bg1"/>
                </a:solidFill>
              </a:rPr>
              <a:t>assumir</a:t>
            </a:r>
            <a:r>
              <a:rPr lang="es-ES" sz="2400" dirty="0" smtClean="0">
                <a:solidFill>
                  <a:schemeClr val="bg1"/>
                </a:solidFill>
              </a:rPr>
              <a:t> o </a:t>
            </a:r>
            <a:r>
              <a:rPr lang="es-ES" sz="2400" dirty="0" err="1" smtClean="0">
                <a:solidFill>
                  <a:schemeClr val="bg1"/>
                </a:solidFill>
              </a:rPr>
              <a:t>seu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</a:rPr>
              <a:t>emprego</a:t>
            </a:r>
            <a:r>
              <a:rPr lang="es-ES" sz="2400" dirty="0" smtClean="0">
                <a:solidFill>
                  <a:schemeClr val="bg1"/>
                </a:solidFill>
              </a:rPr>
              <a:t> como </a:t>
            </a:r>
            <a:r>
              <a:rPr lang="es-ES" sz="2400" dirty="0" err="1" smtClean="0">
                <a:solidFill>
                  <a:schemeClr val="bg1"/>
                </a:solidFill>
              </a:rPr>
              <a:t>um</a:t>
            </a:r>
            <a:r>
              <a:rPr lang="es-ES" sz="2400" dirty="0" smtClean="0">
                <a:solidFill>
                  <a:schemeClr val="bg1"/>
                </a:solidFill>
              </a:rPr>
              <a:t> instrumento </a:t>
            </a:r>
            <a:r>
              <a:rPr lang="es-ES" sz="2400" dirty="0" err="1" smtClean="0">
                <a:solidFill>
                  <a:schemeClr val="bg1"/>
                </a:solidFill>
              </a:rPr>
              <a:t>prático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</a:rPr>
              <a:t>na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</a:rPr>
              <a:t>organização</a:t>
            </a:r>
            <a:r>
              <a:rPr lang="es-ES" sz="2400" dirty="0" smtClean="0">
                <a:solidFill>
                  <a:schemeClr val="bg1"/>
                </a:solidFill>
              </a:rPr>
              <a:t> do </a:t>
            </a:r>
            <a:r>
              <a:rPr lang="es-ES" sz="2400" dirty="0" err="1" smtClean="0">
                <a:solidFill>
                  <a:schemeClr val="bg1"/>
                </a:solidFill>
              </a:rPr>
              <a:t>trabalho</a:t>
            </a:r>
            <a:r>
              <a:rPr lang="es-ES" sz="2400" dirty="0" smtClean="0">
                <a:solidFill>
                  <a:schemeClr val="bg1"/>
                </a:solidFill>
              </a:rPr>
              <a:t> metodológico, que permite determinar </a:t>
            </a:r>
            <a:r>
              <a:rPr lang="es-ES" sz="2400" dirty="0" err="1" smtClean="0">
                <a:solidFill>
                  <a:schemeClr val="bg1"/>
                </a:solidFill>
              </a:rPr>
              <a:t>objectivos</a:t>
            </a:r>
            <a:r>
              <a:rPr lang="es-ES" sz="2400" dirty="0" smtClean="0">
                <a:solidFill>
                  <a:schemeClr val="bg1"/>
                </a:solidFill>
              </a:rPr>
              <a:t> precisos e </a:t>
            </a:r>
            <a:r>
              <a:rPr lang="es-ES" sz="2400" dirty="0" err="1" smtClean="0">
                <a:solidFill>
                  <a:schemeClr val="bg1"/>
                </a:solidFill>
              </a:rPr>
              <a:t>viáveis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</a:rPr>
              <a:t>nas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</a:rPr>
              <a:t>acções</a:t>
            </a:r>
            <a:r>
              <a:rPr lang="es-ES" sz="2400" dirty="0" smtClean="0">
                <a:solidFill>
                  <a:schemeClr val="bg1"/>
                </a:solidFill>
              </a:rPr>
              <a:t> de auto </a:t>
            </a:r>
            <a:r>
              <a:rPr lang="es-ES" sz="2400" dirty="0" err="1" smtClean="0">
                <a:solidFill>
                  <a:schemeClr val="bg1"/>
                </a:solidFill>
              </a:rPr>
              <a:t>preparação</a:t>
            </a:r>
            <a:r>
              <a:rPr lang="es-ES" sz="2400" dirty="0" smtClean="0">
                <a:solidFill>
                  <a:schemeClr val="bg1"/>
                </a:solidFill>
              </a:rPr>
              <a:t> da materia, </a:t>
            </a:r>
            <a:r>
              <a:rPr lang="es-ES" sz="2400" dirty="0" err="1" smtClean="0">
                <a:solidFill>
                  <a:schemeClr val="bg1"/>
                </a:solidFill>
              </a:rPr>
              <a:t>reunião</a:t>
            </a:r>
            <a:r>
              <a:rPr lang="es-ES" sz="2400" dirty="0" smtClean="0">
                <a:solidFill>
                  <a:schemeClr val="bg1"/>
                </a:solidFill>
              </a:rPr>
              <a:t> metodológica, aula </a:t>
            </a:r>
            <a:r>
              <a:rPr lang="es-ES" sz="2400" dirty="0" err="1" smtClean="0">
                <a:solidFill>
                  <a:schemeClr val="bg1"/>
                </a:solidFill>
              </a:rPr>
              <a:t>aberta</a:t>
            </a:r>
            <a:r>
              <a:rPr lang="es-ES" sz="2400" dirty="0" smtClean="0">
                <a:solidFill>
                  <a:schemeClr val="bg1"/>
                </a:solidFill>
              </a:rPr>
              <a:t>, aula de </a:t>
            </a:r>
            <a:r>
              <a:rPr lang="es-ES" sz="2400" dirty="0" err="1" smtClean="0">
                <a:solidFill>
                  <a:schemeClr val="bg1"/>
                </a:solidFill>
              </a:rPr>
              <a:t>comprovação</a:t>
            </a:r>
            <a:r>
              <a:rPr lang="es-ES" sz="2400" dirty="0" smtClean="0">
                <a:solidFill>
                  <a:schemeClr val="bg1"/>
                </a:solidFill>
              </a:rPr>
              <a:t>, visita a aula e controlo da aula;</a:t>
            </a:r>
            <a:endParaRPr lang="pt-PT" sz="2400" dirty="0" smtClean="0">
              <a:solidFill>
                <a:schemeClr val="bg1"/>
              </a:solidFill>
            </a:endParaRPr>
          </a:p>
          <a:p>
            <a:pPr algn="just"/>
            <a:r>
              <a:rPr lang="pt-PT" sz="2400" dirty="0" smtClean="0">
                <a:solidFill>
                  <a:schemeClr val="bg1"/>
                </a:solidFill>
              </a:rPr>
              <a:t> </a:t>
            </a:r>
            <a:r>
              <a:rPr lang="es-ES" sz="2400" b="1" dirty="0" smtClean="0">
                <a:solidFill>
                  <a:schemeClr val="bg1"/>
                </a:solidFill>
              </a:rPr>
              <a:t>2.-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b="1" dirty="0" smtClean="0">
                <a:solidFill>
                  <a:schemeClr val="bg1"/>
                </a:solidFill>
              </a:rPr>
              <a:t>Capacitar os </a:t>
            </a:r>
            <a:r>
              <a:rPr lang="es-ES" sz="2400" b="1" dirty="0" err="1" smtClean="0">
                <a:solidFill>
                  <a:schemeClr val="bg1"/>
                </a:solidFill>
              </a:rPr>
              <a:t>Instrutores</a:t>
            </a:r>
            <a:r>
              <a:rPr lang="es-ES" sz="2400" b="1" dirty="0" smtClean="0">
                <a:solidFill>
                  <a:schemeClr val="bg1"/>
                </a:solidFill>
              </a:rPr>
              <a:t> </a:t>
            </a:r>
            <a:r>
              <a:rPr lang="es-ES" sz="2400" b="1" dirty="0" err="1" smtClean="0">
                <a:solidFill>
                  <a:schemeClr val="bg1"/>
                </a:solidFill>
              </a:rPr>
              <a:t>na</a:t>
            </a:r>
            <a:r>
              <a:rPr lang="es-ES" sz="2400" b="1" dirty="0" smtClean="0">
                <a:solidFill>
                  <a:schemeClr val="bg1"/>
                </a:solidFill>
              </a:rPr>
              <a:t> metodología do </a:t>
            </a:r>
            <a:r>
              <a:rPr lang="es-ES" sz="2400" b="1" dirty="0" err="1" smtClean="0">
                <a:solidFill>
                  <a:schemeClr val="bg1"/>
                </a:solidFill>
              </a:rPr>
              <a:t>ensino</a:t>
            </a:r>
            <a:r>
              <a:rPr lang="es-ES" sz="2400" b="1" dirty="0" smtClean="0">
                <a:solidFill>
                  <a:schemeClr val="bg1"/>
                </a:solidFill>
              </a:rPr>
              <a:t> </a:t>
            </a:r>
            <a:r>
              <a:rPr lang="es-ES_tradnl" sz="2400" b="1" dirty="0" smtClean="0">
                <a:solidFill>
                  <a:schemeClr val="bg1"/>
                </a:solidFill>
              </a:rPr>
              <a:t>que </a:t>
            </a:r>
            <a:r>
              <a:rPr lang="es-ES_tradnl" sz="2400" b="1" dirty="0" err="1" smtClean="0">
                <a:solidFill>
                  <a:schemeClr val="bg1"/>
                </a:solidFill>
              </a:rPr>
              <a:t>respondam</a:t>
            </a:r>
            <a:r>
              <a:rPr lang="es-ES_tradnl" sz="2400" b="1" dirty="0" smtClean="0">
                <a:solidFill>
                  <a:schemeClr val="bg1"/>
                </a:solidFill>
              </a:rPr>
              <a:t> </a:t>
            </a:r>
            <a:r>
              <a:rPr lang="es-ES_tradnl" sz="2400" b="1" dirty="0" err="1" smtClean="0">
                <a:solidFill>
                  <a:schemeClr val="bg1"/>
                </a:solidFill>
              </a:rPr>
              <a:t>com</a:t>
            </a:r>
            <a:r>
              <a:rPr lang="es-ES_tradnl" sz="2400" b="1" dirty="0" smtClean="0">
                <a:solidFill>
                  <a:schemeClr val="bg1"/>
                </a:solidFill>
              </a:rPr>
              <a:t> a eficiencia e  </a:t>
            </a:r>
            <a:r>
              <a:rPr lang="es-ES_tradnl" sz="2400" b="1" dirty="0" err="1" smtClean="0">
                <a:solidFill>
                  <a:schemeClr val="bg1"/>
                </a:solidFill>
              </a:rPr>
              <a:t>eficácia</a:t>
            </a:r>
            <a:r>
              <a:rPr lang="es-ES_tradnl" sz="2400" b="1" dirty="0" smtClean="0">
                <a:solidFill>
                  <a:schemeClr val="bg1"/>
                </a:solidFill>
              </a:rPr>
              <a:t> </a:t>
            </a:r>
            <a:r>
              <a:rPr lang="es-ES_tradnl" sz="2400" b="1" dirty="0" err="1" smtClean="0">
                <a:solidFill>
                  <a:schemeClr val="bg1"/>
                </a:solidFill>
              </a:rPr>
              <a:t>às</a:t>
            </a:r>
            <a:r>
              <a:rPr lang="es-ES_tradnl" sz="2400" b="1" dirty="0" smtClean="0">
                <a:solidFill>
                  <a:schemeClr val="bg1"/>
                </a:solidFill>
              </a:rPr>
              <a:t> </a:t>
            </a:r>
            <a:r>
              <a:rPr lang="es-ES_tradnl" sz="2400" b="1" dirty="0" err="1" smtClean="0">
                <a:solidFill>
                  <a:schemeClr val="bg1"/>
                </a:solidFill>
              </a:rPr>
              <a:t>necessidades</a:t>
            </a:r>
            <a:r>
              <a:rPr lang="es-ES_tradnl" sz="2400" b="1" dirty="0" smtClean="0">
                <a:solidFill>
                  <a:schemeClr val="bg1"/>
                </a:solidFill>
              </a:rPr>
              <a:t> de </a:t>
            </a:r>
            <a:r>
              <a:rPr lang="es-ES_tradnl" sz="2400" b="1" dirty="0" err="1" smtClean="0">
                <a:solidFill>
                  <a:schemeClr val="bg1"/>
                </a:solidFill>
              </a:rPr>
              <a:t>preparação</a:t>
            </a:r>
            <a:r>
              <a:rPr lang="es-ES_tradnl" sz="2400" b="1" dirty="0" smtClean="0">
                <a:solidFill>
                  <a:schemeClr val="bg1"/>
                </a:solidFill>
              </a:rPr>
              <a:t> de </a:t>
            </a:r>
            <a:r>
              <a:rPr lang="es-ES_tradnl" sz="2400" b="1" dirty="0" err="1" smtClean="0">
                <a:solidFill>
                  <a:schemeClr val="bg1"/>
                </a:solidFill>
              </a:rPr>
              <a:t>forças</a:t>
            </a:r>
            <a:r>
              <a:rPr lang="es-ES_tradnl" sz="2400" b="1" dirty="0" smtClean="0">
                <a:solidFill>
                  <a:schemeClr val="bg1"/>
                </a:solidFill>
              </a:rPr>
              <a:t> </a:t>
            </a:r>
            <a:r>
              <a:rPr lang="es-ES_tradnl" sz="2400" b="1" dirty="0" err="1" smtClean="0">
                <a:solidFill>
                  <a:schemeClr val="bg1"/>
                </a:solidFill>
              </a:rPr>
              <a:t>nas</a:t>
            </a:r>
            <a:r>
              <a:rPr lang="es-ES_tradnl" sz="2400" b="1" dirty="0" smtClean="0">
                <a:solidFill>
                  <a:schemeClr val="bg1"/>
                </a:solidFill>
              </a:rPr>
              <a:t> distintas especialidades.</a:t>
            </a:r>
            <a:endParaRPr lang="pt-PT" sz="2400" b="1" dirty="0" smtClean="0">
              <a:solidFill>
                <a:schemeClr val="bg1"/>
              </a:solidFill>
            </a:endParaRPr>
          </a:p>
          <a:p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131288689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/>
          <p:nvPr/>
        </p:nvSpPr>
        <p:spPr>
          <a:xfrm>
            <a:off x="357158" y="1071546"/>
            <a:ext cx="8248430" cy="473975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Below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PT" sz="4000" b="1" dirty="0" smtClean="0">
                <a:solidFill>
                  <a:schemeClr val="bg1"/>
                </a:solidFill>
              </a:rPr>
              <a:t>Estrutura da conferência</a:t>
            </a:r>
            <a:endParaRPr lang="pt-PT" sz="2000" b="1" dirty="0" smtClean="0">
              <a:solidFill>
                <a:schemeClr val="bg1"/>
              </a:solidFill>
            </a:endParaRPr>
          </a:p>
          <a:p>
            <a:pPr algn="ctr"/>
            <a:endParaRPr lang="pt-PT" sz="2800" b="1" dirty="0" smtClean="0">
              <a:solidFill>
                <a:schemeClr val="bg1"/>
              </a:solidFill>
            </a:endParaRPr>
          </a:p>
          <a:p>
            <a:pPr lvl="0"/>
            <a:r>
              <a:rPr lang="es-ES_tradnl" sz="2400" dirty="0" err="1" smtClean="0">
                <a:solidFill>
                  <a:schemeClr val="bg1"/>
                </a:solidFill>
              </a:rPr>
              <a:t>Análise</a:t>
            </a:r>
            <a:r>
              <a:rPr lang="es-ES_tradnl" sz="2400" dirty="0" smtClean="0">
                <a:solidFill>
                  <a:schemeClr val="bg1"/>
                </a:solidFill>
              </a:rPr>
              <a:t> </a:t>
            </a:r>
            <a:r>
              <a:rPr lang="es-ES_tradnl" sz="2400" dirty="0">
                <a:solidFill>
                  <a:schemeClr val="bg1"/>
                </a:solidFill>
              </a:rPr>
              <a:t>dos documentos </a:t>
            </a:r>
            <a:r>
              <a:rPr lang="es-ES_tradnl" sz="2400" dirty="0" err="1">
                <a:solidFill>
                  <a:schemeClr val="bg1"/>
                </a:solidFill>
              </a:rPr>
              <a:t>reitores</a:t>
            </a:r>
            <a:r>
              <a:rPr lang="es-ES_tradnl" sz="2400" dirty="0">
                <a:solidFill>
                  <a:schemeClr val="bg1"/>
                </a:solidFill>
              </a:rPr>
              <a:t> que se </a:t>
            </a:r>
            <a:r>
              <a:rPr lang="es-ES_tradnl" sz="2400" dirty="0" err="1">
                <a:solidFill>
                  <a:schemeClr val="bg1"/>
                </a:solidFill>
              </a:rPr>
              <a:t>empregam</a:t>
            </a:r>
            <a:r>
              <a:rPr lang="es-ES_tradnl" sz="2400" dirty="0">
                <a:solidFill>
                  <a:schemeClr val="bg1"/>
                </a:solidFill>
              </a:rPr>
              <a:t> </a:t>
            </a:r>
            <a:endParaRPr lang="pt-PT" sz="2400" dirty="0">
              <a:solidFill>
                <a:schemeClr val="bg1"/>
              </a:solidFill>
            </a:endParaRPr>
          </a:p>
          <a:p>
            <a:r>
              <a:rPr lang="es-ES_tradnl" sz="2400" dirty="0" err="1">
                <a:solidFill>
                  <a:schemeClr val="bg1"/>
                </a:solidFill>
              </a:rPr>
              <a:t>na</a:t>
            </a:r>
            <a:r>
              <a:rPr lang="es-ES_tradnl" sz="2400" dirty="0">
                <a:solidFill>
                  <a:schemeClr val="bg1"/>
                </a:solidFill>
              </a:rPr>
              <a:t> </a:t>
            </a:r>
            <a:r>
              <a:rPr lang="es-ES_tradnl" sz="2400" dirty="0" err="1">
                <a:solidFill>
                  <a:schemeClr val="bg1"/>
                </a:solidFill>
              </a:rPr>
              <a:t>preparação</a:t>
            </a:r>
            <a:r>
              <a:rPr lang="es-ES_tradnl" sz="2400" dirty="0">
                <a:solidFill>
                  <a:schemeClr val="bg1"/>
                </a:solidFill>
              </a:rPr>
              <a:t>, </a:t>
            </a:r>
            <a:r>
              <a:rPr lang="es-ES_tradnl" sz="2400" dirty="0" err="1">
                <a:solidFill>
                  <a:schemeClr val="bg1"/>
                </a:solidFill>
              </a:rPr>
              <a:t>organização</a:t>
            </a:r>
            <a:r>
              <a:rPr lang="es-ES_tradnl" sz="2400" dirty="0">
                <a:solidFill>
                  <a:schemeClr val="bg1"/>
                </a:solidFill>
              </a:rPr>
              <a:t> e </a:t>
            </a:r>
            <a:r>
              <a:rPr lang="es-ES_tradnl" sz="2400" dirty="0" err="1">
                <a:solidFill>
                  <a:schemeClr val="bg1"/>
                </a:solidFill>
              </a:rPr>
              <a:t>apresentação</a:t>
            </a:r>
            <a:r>
              <a:rPr lang="es-ES_tradnl" sz="2400" dirty="0">
                <a:solidFill>
                  <a:schemeClr val="bg1"/>
                </a:solidFill>
              </a:rPr>
              <a:t> de </a:t>
            </a:r>
            <a:r>
              <a:rPr lang="es-ES_tradnl" sz="2400" dirty="0" err="1">
                <a:solidFill>
                  <a:schemeClr val="bg1"/>
                </a:solidFill>
              </a:rPr>
              <a:t>uma</a:t>
            </a:r>
            <a:r>
              <a:rPr lang="es-ES_tradnl" sz="2400" dirty="0">
                <a:solidFill>
                  <a:schemeClr val="bg1"/>
                </a:solidFill>
              </a:rPr>
              <a:t> aula;</a:t>
            </a:r>
            <a:endParaRPr lang="pt-PT" sz="2400" dirty="0">
              <a:solidFill>
                <a:schemeClr val="bg1"/>
              </a:solidFill>
            </a:endParaRPr>
          </a:p>
          <a:p>
            <a:pPr lvl="0"/>
            <a:r>
              <a:rPr lang="es-ES_tradnl" sz="2400" b="1" i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s-ES_tradnl" sz="2400" b="1" i="1" dirty="0" smtClean="0">
                <a:solidFill>
                  <a:schemeClr val="accent5">
                    <a:lumMod val="75000"/>
                  </a:schemeClr>
                </a:solidFill>
              </a:rPr>
              <a:t>.- </a:t>
            </a:r>
            <a:r>
              <a:rPr lang="es-ES_tradnl" sz="2400" i="1" dirty="0" smtClean="0">
                <a:solidFill>
                  <a:schemeClr val="accent5">
                    <a:lumMod val="75000"/>
                  </a:schemeClr>
                </a:solidFill>
              </a:rPr>
              <a:t>Plano </a:t>
            </a:r>
            <a:r>
              <a:rPr lang="es-ES_tradnl" sz="2400" i="1" dirty="0">
                <a:solidFill>
                  <a:schemeClr val="accent5">
                    <a:lumMod val="75000"/>
                  </a:schemeClr>
                </a:solidFill>
              </a:rPr>
              <a:t>curricular (Programa </a:t>
            </a:r>
            <a:r>
              <a:rPr lang="es-ES_tradnl" sz="2400" i="1" dirty="0" smtClean="0">
                <a:solidFill>
                  <a:schemeClr val="accent5">
                    <a:lumMod val="75000"/>
                  </a:schemeClr>
                </a:solidFill>
              </a:rPr>
              <a:t>docente)</a:t>
            </a:r>
          </a:p>
          <a:p>
            <a:pPr lvl="0"/>
            <a:r>
              <a:rPr lang="es-ES_tradnl" sz="2400" b="1" i="1" dirty="0" smtClean="0">
                <a:solidFill>
                  <a:schemeClr val="accent5">
                    <a:lumMod val="75000"/>
                  </a:schemeClr>
                </a:solidFill>
              </a:rPr>
              <a:t>2.- </a:t>
            </a:r>
            <a:r>
              <a:rPr lang="es-ES_tradnl" sz="2400" i="1" dirty="0" smtClean="0">
                <a:solidFill>
                  <a:schemeClr val="accent5">
                    <a:lumMod val="75000"/>
                  </a:schemeClr>
                </a:solidFill>
              </a:rPr>
              <a:t>Corrente de </a:t>
            </a:r>
            <a:r>
              <a:rPr lang="es-ES_tradnl" sz="2400" i="1" dirty="0" err="1" smtClean="0">
                <a:solidFill>
                  <a:schemeClr val="accent5">
                    <a:lumMod val="75000"/>
                  </a:schemeClr>
                </a:solidFill>
              </a:rPr>
              <a:t>ensino</a:t>
            </a:r>
            <a:endParaRPr lang="es-ES_tradnl" sz="2400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0"/>
            <a:r>
              <a:rPr lang="es-ES_tradnl" sz="2400" b="1" i="1" dirty="0" smtClean="0">
                <a:solidFill>
                  <a:schemeClr val="accent5">
                    <a:lumMod val="75000"/>
                  </a:schemeClr>
                </a:solidFill>
              </a:rPr>
              <a:t>3.- </a:t>
            </a:r>
            <a:r>
              <a:rPr lang="es-ES_tradnl" sz="2400" i="1" dirty="0" smtClean="0">
                <a:solidFill>
                  <a:schemeClr val="accent5">
                    <a:lumMod val="75000"/>
                  </a:schemeClr>
                </a:solidFill>
              </a:rPr>
              <a:t>Caraterização das </a:t>
            </a:r>
            <a:r>
              <a:rPr lang="es-ES_tradnl" sz="2400" i="1" dirty="0" err="1" smtClean="0">
                <a:solidFill>
                  <a:schemeClr val="accent5">
                    <a:lumMod val="75000"/>
                  </a:schemeClr>
                </a:solidFill>
              </a:rPr>
              <a:t>acções</a:t>
            </a:r>
            <a:r>
              <a:rPr lang="es-ES_tradnl" sz="2400" i="1" dirty="0" smtClean="0">
                <a:solidFill>
                  <a:schemeClr val="accent5">
                    <a:lumMod val="75000"/>
                  </a:schemeClr>
                </a:solidFill>
              </a:rPr>
              <a:t> formativas</a:t>
            </a:r>
            <a:endParaRPr lang="pt-PT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0"/>
            <a:r>
              <a:rPr lang="es-ES_tradnl" sz="2400" b="1" i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s-ES_tradnl" sz="2400" b="1" i="1" dirty="0" smtClean="0">
                <a:solidFill>
                  <a:schemeClr val="accent5">
                    <a:lumMod val="75000"/>
                  </a:schemeClr>
                </a:solidFill>
              </a:rPr>
              <a:t>.- </a:t>
            </a:r>
            <a:r>
              <a:rPr lang="es-ES_tradnl" sz="2400" i="1" dirty="0" smtClean="0">
                <a:solidFill>
                  <a:schemeClr val="accent5">
                    <a:lumMod val="75000"/>
                  </a:schemeClr>
                </a:solidFill>
              </a:rPr>
              <a:t>Plano temático</a:t>
            </a:r>
          </a:p>
          <a:p>
            <a:pPr lvl="0"/>
            <a:r>
              <a:rPr lang="es-ES_tradnl" sz="2400" b="1" i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s-ES_tradnl" sz="2400" b="1" i="1" dirty="0" smtClean="0">
                <a:solidFill>
                  <a:schemeClr val="accent5">
                    <a:lumMod val="75000"/>
                  </a:schemeClr>
                </a:solidFill>
              </a:rPr>
              <a:t>.- </a:t>
            </a:r>
            <a:r>
              <a:rPr lang="es-ES_tradnl" sz="2400" i="1" dirty="0" smtClean="0">
                <a:solidFill>
                  <a:schemeClr val="accent5">
                    <a:lumMod val="75000"/>
                  </a:schemeClr>
                </a:solidFill>
              </a:rPr>
              <a:t>Método de ensino</a:t>
            </a:r>
            <a:endParaRPr lang="pt-PT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0"/>
            <a:r>
              <a:rPr lang="es-ES_tradnl" sz="2400" b="1" i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es-ES_tradnl" sz="2400" b="1" i="1" dirty="0" smtClean="0">
                <a:solidFill>
                  <a:schemeClr val="accent5">
                    <a:lumMod val="75000"/>
                  </a:schemeClr>
                </a:solidFill>
              </a:rPr>
              <a:t>.- </a:t>
            </a:r>
            <a:r>
              <a:rPr lang="es-ES_tradnl" sz="2400" i="1" dirty="0" smtClean="0">
                <a:solidFill>
                  <a:schemeClr val="accent5">
                    <a:lumMod val="75000"/>
                  </a:schemeClr>
                </a:solidFill>
              </a:rPr>
              <a:t>Plano </a:t>
            </a:r>
            <a:r>
              <a:rPr lang="es-ES_tradnl" sz="2400" i="1" dirty="0">
                <a:solidFill>
                  <a:schemeClr val="accent5">
                    <a:lumMod val="75000"/>
                  </a:schemeClr>
                </a:solidFill>
              </a:rPr>
              <a:t>de aula</a:t>
            </a:r>
            <a:endParaRPr lang="pt-PT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8031855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62000" y="1676400"/>
            <a:ext cx="79248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</a:pPr>
            <a:r>
              <a:rPr lang="es-ES_tradnl" sz="2400" b="1" dirty="0"/>
              <a:t>Documento que establece a </a:t>
            </a:r>
            <a:r>
              <a:rPr lang="es-ES_tradnl" sz="2400" b="1" dirty="0" err="1"/>
              <a:t>programação</a:t>
            </a:r>
            <a:r>
              <a:rPr lang="es-ES_tradnl" sz="2400" b="1" dirty="0"/>
              <a:t> preliminar de </a:t>
            </a:r>
            <a:r>
              <a:rPr lang="es-ES_tradnl" sz="2400" b="1" dirty="0" err="1"/>
              <a:t>objectivos</a:t>
            </a:r>
            <a:r>
              <a:rPr lang="es-ES_tradnl" sz="2400" b="1" dirty="0"/>
              <a:t>, </a:t>
            </a:r>
            <a:r>
              <a:rPr lang="es-ES_tradnl" sz="2400" b="1" dirty="0" err="1"/>
              <a:t>conteúdos</a:t>
            </a:r>
            <a:r>
              <a:rPr lang="es-ES_tradnl" sz="2400" b="1" dirty="0"/>
              <a:t>, actividades, </a:t>
            </a:r>
            <a:r>
              <a:rPr lang="es-ES_tradnl" sz="2400" b="1" dirty="0" err="1"/>
              <a:t>acreditação</a:t>
            </a:r>
            <a:r>
              <a:rPr lang="es-ES_tradnl" sz="2400" b="1" dirty="0"/>
              <a:t> </a:t>
            </a:r>
            <a:r>
              <a:rPr lang="es-ES_tradnl" sz="2400" b="1" dirty="0" err="1"/>
              <a:t>numa</a:t>
            </a:r>
            <a:r>
              <a:rPr lang="es-ES_tradnl" sz="2400" b="1" dirty="0"/>
              <a:t> área do saber determinada dentro de </a:t>
            </a:r>
            <a:r>
              <a:rPr lang="es-ES_tradnl" sz="2400" b="1" dirty="0" err="1"/>
              <a:t>um</a:t>
            </a:r>
            <a:r>
              <a:rPr lang="es-ES_tradnl" sz="2400" b="1" dirty="0"/>
              <a:t> plano de </a:t>
            </a:r>
            <a:r>
              <a:rPr lang="es-ES_tradnl" sz="2400" b="1" dirty="0" err="1"/>
              <a:t>estudo</a:t>
            </a:r>
            <a:r>
              <a:rPr lang="es-ES_tradnl" sz="2400" b="1" dirty="0"/>
              <a:t>. 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181225" y="587375"/>
            <a:ext cx="526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s-ES" sz="3600" b="1" i="1" dirty="0">
                <a:solidFill>
                  <a:schemeClr val="tx2"/>
                </a:solidFill>
              </a:rPr>
              <a:t>PROGRAMA DOCENTE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57158" y="1643050"/>
            <a:ext cx="800105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Typewriter" pitchFamily="49" charset="0"/>
                <a:ea typeface="Calibri" pitchFamily="34" charset="0"/>
                <a:cs typeface="Times New Roman" pitchFamily="18" charset="0"/>
              </a:rPr>
              <a:t>Programa curricular definimos como conjuntos de pressupostos de praticas, das metas que se desejam alcan</a:t>
            </a:r>
            <a:r>
              <a: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ç</a:t>
            </a:r>
            <a:r>
              <a: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Typewriter" pitchFamily="49" charset="0"/>
                <a:ea typeface="Calibri" pitchFamily="34" charset="0"/>
                <a:cs typeface="Times New Roman" pitchFamily="18" charset="0"/>
              </a:rPr>
              <a:t>ar e dos passos que se dão para os alcan</a:t>
            </a:r>
            <a:r>
              <a: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ç</a:t>
            </a:r>
            <a:r>
              <a: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Typewriter" pitchFamily="49" charset="0"/>
                <a:ea typeface="Calibri" pitchFamily="34" charset="0"/>
                <a:cs typeface="Times New Roman" pitchFamily="18" charset="0"/>
              </a:rPr>
              <a:t>ar.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Typewriter" pitchFamily="49" charset="0"/>
                <a:ea typeface="Calibri" pitchFamily="34" charset="0"/>
                <a:cs typeface="Times New Roman" pitchFamily="18" charset="0"/>
              </a:rPr>
              <a:t> a interac</a:t>
            </a:r>
            <a:r>
              <a: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ç</a:t>
            </a:r>
            <a:r>
              <a: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Typewriter" pitchFamily="49" charset="0"/>
                <a:ea typeface="Calibri" pitchFamily="34" charset="0"/>
                <a:cs typeface="Times New Roman" pitchFamily="18" charset="0"/>
              </a:rPr>
              <a:t>ão planejada dos alunos com o conte</a:t>
            </a:r>
            <a:r>
              <a: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Typewriter" pitchFamily="49" charset="0"/>
                <a:ea typeface="Calibri" pitchFamily="34" charset="0"/>
                <a:cs typeface="Times New Roman" pitchFamily="18" charset="0"/>
              </a:rPr>
              <a:t>do instrucional, mat</a:t>
            </a:r>
            <a:r>
              <a: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Typewriter" pitchFamily="49" charset="0"/>
                <a:ea typeface="Calibri" pitchFamily="34" charset="0"/>
                <a:cs typeface="Times New Roman" pitchFamily="18" charset="0"/>
              </a:rPr>
              <a:t>rias, recursos e processos para avaliar a consecu</a:t>
            </a:r>
            <a:r>
              <a: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ç</a:t>
            </a:r>
            <a:r>
              <a: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Typewriter" pitchFamily="49" charset="0"/>
                <a:ea typeface="Calibri" pitchFamily="34" charset="0"/>
                <a:cs typeface="Times New Roman" pitchFamily="18" charset="0"/>
              </a:rPr>
              <a:t>ão dos objectivos educacionais.</a:t>
            </a:r>
            <a:endParaRPr kumimoji="0" lang="pt-P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071538" y="357166"/>
            <a:ext cx="5643602" cy="857232"/>
          </a:xfrm>
          <a:prstGeom prst="rect">
            <a:avLst/>
          </a:prstGeom>
          <a:scene3d>
            <a:camera prst="perspectiveContrastingLeftFacing"/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4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DEFINIÇÃO</a:t>
            </a:r>
            <a:endParaRPr kumimoji="0" lang="pt-PT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lt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71472" y="357166"/>
            <a:ext cx="792961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Typewriter" pitchFamily="49" charset="0"/>
                <a:ea typeface="Arial Unicode MS" pitchFamily="34" charset="-128"/>
                <a:cs typeface="Arial" pitchFamily="34" charset="0"/>
              </a:rPr>
              <a:t>Programa     </a:t>
            </a:r>
            <a:r>
              <a:rPr kumimoji="0" lang="pt-PT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Typewriter" pitchFamily="49" charset="0"/>
                <a:ea typeface="Arial Unicode MS" pitchFamily="34" charset="-128"/>
                <a:cs typeface="Arial" pitchFamily="34" charset="0"/>
              </a:rPr>
              <a:t> </a:t>
            </a:r>
            <a:r>
              <a: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Typewriter" pitchFamily="49" charset="0"/>
                <a:ea typeface="Arial Unicode MS" pitchFamily="34" charset="-128"/>
                <a:cs typeface="Arial" pitchFamily="34" charset="0"/>
              </a:rPr>
              <a:t>CGPN       </a:t>
            </a:r>
            <a:r>
              <a:rPr kumimoji="0" lang="pt-PT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Typewriter" pitchFamily="49" charset="0"/>
                <a:ea typeface="Arial Unicode MS" pitchFamily="34" charset="-128"/>
                <a:cs typeface="Arial" pitchFamily="34" charset="0"/>
              </a:rPr>
              <a:t>directiva</a:t>
            </a:r>
            <a:endParaRPr kumimoji="0" lang="pt-P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 rot="10800000" flipV="1">
            <a:off x="500034" y="2489011"/>
            <a:ext cx="79296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Typewriter" pitchFamily="49" charset="0"/>
                <a:ea typeface="Arial Unicode MS" pitchFamily="34" charset="-128"/>
                <a:cs typeface="Arial" pitchFamily="34" charset="0"/>
              </a:rPr>
              <a:t>Programa         PIR         elaborar programa magno 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  <a:ea typeface="Arial Unicode MS" pitchFamily="34" charset="-128"/>
                <a:cs typeface="Arial" pitchFamily="34" charset="0"/>
              </a:rPr>
              <a:t>“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Typewriter" pitchFamily="49" charset="0"/>
                <a:ea typeface="Arial Unicode MS" pitchFamily="34" charset="-128"/>
                <a:cs typeface="Arial" pitchFamily="34" charset="0"/>
              </a:rPr>
              <a:t>mãe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  <a:ea typeface="Arial Unicode MS" pitchFamily="34" charset="-128"/>
                <a:cs typeface="Arial" pitchFamily="34" charset="0"/>
              </a:rPr>
              <a:t>”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Typewriter" pitchFamily="49" charset="0"/>
                <a:ea typeface="Arial Unicode MS" pitchFamily="34" charset="-128"/>
                <a:cs typeface="Arial" pitchFamily="34" charset="0"/>
              </a:rPr>
              <a:t> anual para as unidades de reserva e territoriais.</a:t>
            </a:r>
            <a:endParaRPr kumimoji="0" lang="pt-P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 rot="10800000" flipV="1">
            <a:off x="714348" y="3929066"/>
            <a:ext cx="742955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Sans Typewriter" pitchFamily="49" charset="0"/>
              <a:ea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Typewriter" pitchFamily="49" charset="0"/>
                <a:ea typeface="Arial Unicode MS" pitchFamily="34" charset="-128"/>
                <a:cs typeface="Arial" pitchFamily="34" charset="0"/>
              </a:rPr>
              <a:t>Programa         CTE, Unidades de reserva e territoriais.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pt-PT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eta para a direita 10"/>
          <p:cNvSpPr/>
          <p:nvPr/>
        </p:nvSpPr>
        <p:spPr>
          <a:xfrm>
            <a:off x="2357422" y="571480"/>
            <a:ext cx="121444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 para a direita 11"/>
          <p:cNvSpPr/>
          <p:nvPr/>
        </p:nvSpPr>
        <p:spPr>
          <a:xfrm>
            <a:off x="4643438" y="571480"/>
            <a:ext cx="121444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eta para a direita 12"/>
          <p:cNvSpPr/>
          <p:nvPr/>
        </p:nvSpPr>
        <p:spPr>
          <a:xfrm>
            <a:off x="1857356" y="2643182"/>
            <a:ext cx="928694" cy="117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3571868" y="2643182"/>
            <a:ext cx="100013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 para a direita 14"/>
          <p:cNvSpPr/>
          <p:nvPr/>
        </p:nvSpPr>
        <p:spPr>
          <a:xfrm>
            <a:off x="2857488" y="4286256"/>
            <a:ext cx="200026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ChangeArrowheads="1"/>
          </p:cNvSpPr>
          <p:nvPr/>
        </p:nvSpPr>
        <p:spPr bwMode="auto">
          <a:xfrm>
            <a:off x="1905000" y="609600"/>
            <a:ext cx="5486400" cy="990600"/>
          </a:xfrm>
          <a:prstGeom prst="roundRect">
            <a:avLst>
              <a:gd name="adj" fmla="val 16667"/>
            </a:avLst>
          </a:prstGeom>
          <a:solidFill>
            <a:srgbClr val="000099"/>
          </a:solidFill>
          <a:ln w="3810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3600" b="1" dirty="0">
                <a:solidFill>
                  <a:schemeClr val="tx2"/>
                </a:solidFill>
              </a:rPr>
              <a:t>PROGRAMA DOCENTE</a:t>
            </a: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381000" y="2438400"/>
            <a:ext cx="2133600" cy="685800"/>
          </a:xfrm>
          <a:prstGeom prst="roundRect">
            <a:avLst>
              <a:gd name="adj" fmla="val 16667"/>
            </a:avLst>
          </a:prstGeom>
          <a:solidFill>
            <a:srgbClr val="000099"/>
          </a:solidFill>
          <a:ln w="3810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800" b="1" dirty="0"/>
              <a:t>OBJECTIVOS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1676400" y="1676400"/>
            <a:ext cx="914400" cy="7620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3276600" y="2438400"/>
            <a:ext cx="2438400" cy="838200"/>
          </a:xfrm>
          <a:prstGeom prst="roundRect">
            <a:avLst>
              <a:gd name="adj" fmla="val 16667"/>
            </a:avLst>
          </a:prstGeom>
          <a:solidFill>
            <a:srgbClr val="000099"/>
          </a:solidFill>
          <a:ln w="3810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800" b="1" dirty="0"/>
              <a:t>CONTEÚDOS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495800" y="1524000"/>
            <a:ext cx="0" cy="9144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6705600" y="2514600"/>
            <a:ext cx="2057400" cy="685800"/>
          </a:xfrm>
          <a:prstGeom prst="roundRect">
            <a:avLst>
              <a:gd name="adj" fmla="val 16667"/>
            </a:avLst>
          </a:prstGeom>
          <a:solidFill>
            <a:srgbClr val="000099"/>
          </a:solidFill>
          <a:ln w="3810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800" b="1" dirty="0"/>
              <a:t>PROCESSO</a:t>
            </a:r>
            <a:endParaRPr lang="es-ES_tradnl" sz="2400" dirty="0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7010400" y="1600200"/>
            <a:ext cx="762000" cy="9144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228600" y="3962400"/>
            <a:ext cx="2286000" cy="990600"/>
          </a:xfrm>
          <a:prstGeom prst="wedgeRoundRectCallout">
            <a:avLst>
              <a:gd name="adj1" fmla="val 31042"/>
              <a:gd name="adj2" fmla="val -130931"/>
              <a:gd name="adj3" fmla="val 16667"/>
            </a:avLst>
          </a:prstGeom>
          <a:solidFill>
            <a:srgbClr val="000099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MX" sz="2400" b="1" dirty="0">
                <a:solidFill>
                  <a:srgbClr val="FFCC00"/>
                </a:solidFill>
              </a:rPr>
              <a:t>PARA QUÊ</a:t>
            </a:r>
          </a:p>
          <a:p>
            <a:pPr algn="ctr"/>
            <a:r>
              <a:rPr lang="es-MX" sz="2400" b="1" dirty="0">
                <a:solidFill>
                  <a:srgbClr val="FFCC00"/>
                </a:solidFill>
              </a:rPr>
              <a:t>ENSINAR</a:t>
            </a:r>
            <a:endParaRPr lang="es-ES" sz="2400" b="1" dirty="0">
              <a:solidFill>
                <a:srgbClr val="FFCC00"/>
              </a:solidFill>
            </a:endParaRP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3429000" y="3962400"/>
            <a:ext cx="2438400" cy="914400"/>
          </a:xfrm>
          <a:prstGeom prst="wedgeRoundRectCallout">
            <a:avLst>
              <a:gd name="adj1" fmla="val -1171"/>
              <a:gd name="adj2" fmla="val -123958"/>
              <a:gd name="adj3" fmla="val 16667"/>
            </a:avLst>
          </a:prstGeom>
          <a:solidFill>
            <a:srgbClr val="000099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MX" sz="2400" b="1" dirty="0">
                <a:solidFill>
                  <a:srgbClr val="FFCC00"/>
                </a:solidFill>
              </a:rPr>
              <a:t>QUE</a:t>
            </a:r>
          </a:p>
          <a:p>
            <a:pPr algn="ctr"/>
            <a:r>
              <a:rPr lang="es-MX" sz="2400" b="1" dirty="0">
                <a:solidFill>
                  <a:srgbClr val="FFCC00"/>
                </a:solidFill>
              </a:rPr>
              <a:t>ENSINAR</a:t>
            </a:r>
            <a:endParaRPr lang="es-ES" sz="2400" b="1" dirty="0">
              <a:solidFill>
                <a:srgbClr val="FFCC00"/>
              </a:solidFill>
            </a:endParaRPr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6781800" y="3962400"/>
            <a:ext cx="2133600" cy="838200"/>
          </a:xfrm>
          <a:prstGeom prst="wedgeRoundRectCallout">
            <a:avLst>
              <a:gd name="adj1" fmla="val -11977"/>
              <a:gd name="adj2" fmla="val -142236"/>
              <a:gd name="adj3" fmla="val 16667"/>
            </a:avLst>
          </a:prstGeom>
          <a:solidFill>
            <a:srgbClr val="000099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MX" sz="2400" b="1" dirty="0">
                <a:solidFill>
                  <a:srgbClr val="FFCC00"/>
                </a:solidFill>
              </a:rPr>
              <a:t>COMO</a:t>
            </a:r>
          </a:p>
          <a:p>
            <a:pPr algn="ctr"/>
            <a:r>
              <a:rPr lang="es-MX" sz="2400" b="1" dirty="0">
                <a:solidFill>
                  <a:srgbClr val="FFCC00"/>
                </a:solidFill>
              </a:rPr>
              <a:t>ENSINAR</a:t>
            </a:r>
            <a:endParaRPr lang="es-ES" sz="2400" b="1" dirty="0">
              <a:solidFill>
                <a:srgbClr val="FFCC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 autoUpdateAnimBg="0"/>
      <p:bldP spid="12291" grpId="0" animBg="1" autoUpdateAnimBg="0"/>
      <p:bldP spid="12292" grpId="0" animBg="1"/>
      <p:bldP spid="12293" grpId="0" animBg="1" autoUpdateAnimBg="0"/>
      <p:bldP spid="12294" grpId="0" animBg="1"/>
      <p:bldP spid="12295" grpId="0" animBg="1" autoUpdateAnimBg="0"/>
      <p:bldP spid="12296" grpId="0" animBg="1"/>
      <p:bldP spid="12297" grpId="0" animBg="1" autoUpdateAnimBg="0"/>
      <p:bldP spid="12298" grpId="0" animBg="1" autoUpdateAnimBg="0"/>
      <p:bldP spid="1229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71430"/>
              </p:ext>
            </p:extLst>
          </p:nvPr>
        </p:nvGraphicFramePr>
        <p:xfrm>
          <a:off x="255464" y="404664"/>
          <a:ext cx="8568952" cy="633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8952"/>
              </a:tblGrid>
              <a:tr h="6336704">
                <a:tc>
                  <a:txBody>
                    <a:bodyPr/>
                    <a:lstStyle/>
                    <a:p>
                      <a:pPr algn="just"/>
                      <a:r>
                        <a:rPr lang="pt-PT" sz="3600" dirty="0" smtClean="0"/>
                        <a:t>A</a:t>
                      </a:r>
                      <a:r>
                        <a:rPr lang="pt-PT" sz="3600" baseline="0" dirty="0" smtClean="0"/>
                        <a:t> formação veio para padronizar, para caminharmos ao um só caminho.</a:t>
                      </a:r>
                    </a:p>
                    <a:p>
                      <a:pPr algn="ctr"/>
                      <a:r>
                        <a:rPr lang="pt-PT" sz="3200" u="sng" dirty="0" smtClean="0">
                          <a:solidFill>
                            <a:schemeClr val="tx1"/>
                          </a:solidFill>
                        </a:rPr>
                        <a:t>CORRENTE DE</a:t>
                      </a:r>
                      <a:r>
                        <a:rPr lang="pt-PT" sz="3200" u="sng" baseline="0" dirty="0" smtClean="0">
                          <a:solidFill>
                            <a:schemeClr val="tx1"/>
                          </a:solidFill>
                        </a:rPr>
                        <a:t> ENSINO</a:t>
                      </a:r>
                    </a:p>
                    <a:p>
                      <a:pPr algn="ctr"/>
                      <a:endParaRPr lang="pt-PT" sz="3200" u="sng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pt-PT" sz="3200" baseline="0" dirty="0" smtClean="0"/>
                        <a:t>PEDAGOGIA;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pt-PT" sz="3200" baseline="0" dirty="0" smtClean="0"/>
                        <a:t>HEUTAGOGIA;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pt-PT" sz="3200" baseline="0" dirty="0" smtClean="0"/>
                        <a:t>ANDRAGOGIA;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pt-PT" sz="3200" baseline="0" dirty="0" smtClean="0"/>
                        <a:t>HEBEGOGIA;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pt-PT" sz="3200" baseline="0" dirty="0" smtClean="0"/>
                        <a:t>TÉCNOGOGIA;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pt-PT" sz="3200" baseline="0" dirty="0" smtClean="0"/>
                        <a:t>ANTROPOGOGIA.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3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ia">
  <a:themeElements>
    <a:clrScheme name="Energia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nergi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4032</TotalTime>
  <Words>1080</Words>
  <Application>Microsoft Office PowerPoint</Application>
  <PresentationFormat>Apresentação na tela (4:3)</PresentationFormat>
  <Paragraphs>154</Paragraphs>
  <Slides>19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30" baseType="lpstr">
      <vt:lpstr>Arial Unicode MS</vt:lpstr>
      <vt:lpstr>Arial</vt:lpstr>
      <vt:lpstr>Bookman Old Style</vt:lpstr>
      <vt:lpstr>Calibri</vt:lpstr>
      <vt:lpstr>Century Gothic</vt:lpstr>
      <vt:lpstr>Lucida Sans Typewriter</vt:lpstr>
      <vt:lpstr>Times New Roman</vt:lpstr>
      <vt:lpstr>Verdana</vt:lpstr>
      <vt:lpstr>Wingdings</vt:lpstr>
      <vt:lpstr>Wingdings 2</vt:lpstr>
      <vt:lpstr>Energia</vt:lpstr>
      <vt:lpstr>ENCONTRO METODOLÓGICO PARA CHEFES E ESPECIALISTAS DE OPERAÇÕES DA PIR, SOB O LEMA: “DOP” Firme na Planificação, Formação e Preparação Continua das Forças.</vt:lpstr>
      <vt:lpstr>Apresentação do PowerPoint</vt:lpstr>
      <vt:lpstr>OBJECTIVO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CARACTERIZAÇÃO DAS ACÇÕES FORMATIVAS</vt:lpstr>
      <vt:lpstr>ETAPAS DAS ACÇÕES FORMATIVAS E AVALIAÇÃO</vt:lpstr>
      <vt:lpstr> PLANO TEMATICO</vt:lpstr>
      <vt:lpstr>Apresentação do PowerPoint</vt:lpstr>
      <vt:lpstr>Apresentação do PowerPoint</vt:lpstr>
      <vt:lpstr>Apresentação do PowerPoint</vt:lpstr>
      <vt:lpstr>Apresentação do PowerPoint</vt:lpstr>
      <vt:lpstr>“PIR-CORAGEM DETERMINAÇÃO E BRAVURA”..!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METODOLÓGICO DOS INSTRUTORES/PIR/2018</dc:title>
  <dc:creator>HP2018</dc:creator>
  <cp:lastModifiedBy>CMDTE. LEONEL</cp:lastModifiedBy>
  <cp:revision>99</cp:revision>
  <dcterms:created xsi:type="dcterms:W3CDTF">1980-01-04T03:37:50Z</dcterms:created>
  <dcterms:modified xsi:type="dcterms:W3CDTF">2023-08-30T15:55:37Z</dcterms:modified>
</cp:coreProperties>
</file>