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8" r:id="rId5"/>
    <p:sldId id="265" r:id="rId6"/>
    <p:sldId id="266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97E"/>
    <a:srgbClr val="23448C"/>
    <a:srgbClr val="3C6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611BC-B6C0-B707-55D4-03056D1E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E0C3E-6506-9140-91EA-19C260EF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93C1E-9285-1FCD-13AC-A7856BE0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65E072-9A10-4189-3EBA-E7FC93CA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81B34-D180-8A50-F217-072F349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18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39999-5460-0601-3EF3-D79A58BE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3E4EE8-1CB2-11E0-FE26-579DB8273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A3C1C-0F88-1B2D-2638-E57B2152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3E76E-6941-A90F-0E1D-80A99928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F6A259-3619-4305-84A8-481B4A5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5E56D3-EF2F-F4C5-8048-A5970E19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46019-F21F-154C-D00C-072F1BFFF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41F4A6-6689-335F-AC18-D13528EE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62DB2-71F7-3D5E-7051-A9380EAE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D5159-E3E5-3321-6E7C-587598C9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6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243C-99D1-E16E-8C03-F4FB77E7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CB78F-189C-5BEB-B388-88E0096C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ECF4E5-2FDB-150D-0B83-FF7CA8B6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F122C-ADA8-B911-0405-1BC12282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E28A5F-8AF6-F57F-85B2-7CC6CF9C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40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9AF9E-35AC-D168-1B57-D265CA05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50BD6F-9E1B-F433-51F7-10FC9C3F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31CF45-55AA-8FEE-1470-124D5C8A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2531A3-5D44-6D26-5A2D-367E38A8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D2AD5-0609-BEBF-1F29-7E668EC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A245-CF63-B2EF-36B9-B22B5271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6571C-D063-6169-A27C-A2536A847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DC80A-FA6E-3724-18C0-32884049E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4DF1C0-AD09-55B2-5764-01502B2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E6AD8-402B-E7BE-4797-AFACFDCF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2B9410-EFCF-DEE7-7216-801AB9E1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45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B5FE8-875D-A19F-6167-480C8898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1FFC90-6442-D64B-03D2-98CD5B354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879B37-4406-941F-C1B7-315BFEB5E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685A81-647D-5889-8A5D-8996D243C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7F0519-C9AA-928D-225B-0A50603E6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E45D22-2079-0965-D8DC-AEA3A6F4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506523-A672-C4F1-2CF6-E65DDD49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AA4F6D-E5B7-1CCC-03C9-20F15057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8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7E698-C5EE-9E20-DBCC-5128FCF0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092B28-F38E-7E0C-C18F-BC73FA1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D262EC-7194-3412-E462-09A548BB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372FC8-FDC5-1F00-C9D7-51EAF560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5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A30C10-93A2-E976-79F4-CB6786C0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9AA7A9-4B8C-96F5-1861-0DF98721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27FA50-68B7-5718-64B2-7FD770C6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7EBF-E51E-8058-A60F-71F5766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6E381-5FE7-C9E3-D6CD-AF928C26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84B32-BF98-8299-24A3-9D7646FE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3542BE-F933-2CD8-D303-27AFBBF1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0E80D-629C-BD51-37B3-9763B19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64DA51-C523-EE43-2983-913AF89A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B6C3E-CEED-41B8-1DA9-495F33BC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715CF7-2850-AD7F-131E-E79A2D337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DB768-72EF-DAB8-CD7D-CBF01DD4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EE35DB-E467-B899-6C3C-C87E2DB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7E3B02-A5E4-2419-E855-EF00FDFC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99D641-7C32-E083-F3EF-6E9AD15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2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F31578-2F78-1F9F-AAB2-825ACF83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4FA3EF-65DE-050D-1CEA-9D63ED23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6105E-470F-05B1-1A77-D3DB70A9F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3B31-4F2D-4D53-9672-A8EEAFA889F9}" type="datetimeFigureOut">
              <a:rPr lang="pt-BR" smtClean="0"/>
              <a:t>18/07/2022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A6E1B-C94A-9709-C7C1-DD4BD0A6F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4AC9F-025B-0FC2-19BB-DAD70154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0EBBD-E54B-4813-B350-E6240749BC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1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DB7EC0C-E50E-A34B-EEFE-F9500B7D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44" y="564290"/>
            <a:ext cx="4768755" cy="261089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E6E763B1-6C43-ECA8-2335-D4F14E481203}"/>
              </a:ext>
            </a:extLst>
          </p:cNvPr>
          <p:cNvSpPr txBox="1"/>
          <p:nvPr/>
        </p:nvSpPr>
        <p:spPr>
          <a:xfrm>
            <a:off x="2409968" y="3429000"/>
            <a:ext cx="7372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rgbClr val="23448C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CASE MODELAGEM DE CHURN</a:t>
            </a:r>
          </a:p>
        </p:txBody>
      </p:sp>
    </p:spTree>
    <p:extLst>
      <p:ext uri="{BB962C8B-B14F-4D97-AF65-F5344CB8AC3E}">
        <p14:creationId xmlns:p14="http://schemas.microsoft.com/office/powerpoint/2010/main" val="413436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13F899-F840-E937-DAD1-8B4340F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4ECBEC-3F72-6C8F-9DAF-958DE430A583}"/>
              </a:ext>
            </a:extLst>
          </p:cNvPr>
          <p:cNvSpPr txBox="1"/>
          <p:nvPr/>
        </p:nvSpPr>
        <p:spPr>
          <a:xfrm>
            <a:off x="116006" y="206276"/>
            <a:ext cx="225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7724FA-ABFF-7EC9-6C8A-3FFD1C27D51F}"/>
              </a:ext>
            </a:extLst>
          </p:cNvPr>
          <p:cNvSpPr txBox="1"/>
          <p:nvPr/>
        </p:nvSpPr>
        <p:spPr>
          <a:xfrm>
            <a:off x="116006" y="1510059"/>
            <a:ext cx="119599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CUSTOMER_ID: </a:t>
            </a:r>
            <a:r>
              <a:rPr lang="pt-BR" dirty="0">
                <a:solidFill>
                  <a:srgbClr val="23448C"/>
                </a:solidFill>
              </a:rPr>
              <a:t>Identificador do cliente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SERVICO_TELEFONE: </a:t>
            </a:r>
            <a:r>
              <a:rPr lang="pt-BR" dirty="0">
                <a:solidFill>
                  <a:srgbClr val="23448C"/>
                </a:solidFill>
              </a:rPr>
              <a:t>Possui serviço de telefone diferenciado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CNAE: </a:t>
            </a:r>
            <a:r>
              <a:rPr lang="pt-BR" dirty="0">
                <a:solidFill>
                  <a:srgbClr val="23448C"/>
                </a:solidFill>
              </a:rPr>
              <a:t>Código da atividade econômica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PORTE: </a:t>
            </a:r>
            <a:r>
              <a:rPr lang="pt-BR" dirty="0">
                <a:solidFill>
                  <a:srgbClr val="23448C"/>
                </a:solidFill>
              </a:rPr>
              <a:t>Porte cliente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ESTADO: </a:t>
            </a:r>
            <a:r>
              <a:rPr lang="pt-BR" dirty="0">
                <a:solidFill>
                  <a:srgbClr val="23448C"/>
                </a:solidFill>
              </a:rPr>
              <a:t>Estado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SERVICO_INTERNET: </a:t>
            </a:r>
            <a:r>
              <a:rPr lang="pt-BR" dirty="0">
                <a:solidFill>
                  <a:srgbClr val="23448C"/>
                </a:solidFill>
              </a:rPr>
              <a:t>Possui serviço de internet diferenciada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SERVICO_STREAMING: </a:t>
            </a:r>
            <a:r>
              <a:rPr lang="pt-BR" dirty="0">
                <a:solidFill>
                  <a:srgbClr val="23448C"/>
                </a:solidFill>
              </a:rPr>
              <a:t>Possui serviço de streaming diferenciado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TENURE: </a:t>
            </a:r>
            <a:r>
              <a:rPr lang="pt-BR" dirty="0">
                <a:solidFill>
                  <a:srgbClr val="23448C"/>
                </a:solidFill>
              </a:rPr>
              <a:t>Tempo de relacionamento com cliente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QTD_CONTRATO: </a:t>
            </a:r>
            <a:r>
              <a:rPr lang="pt-BR" dirty="0">
                <a:solidFill>
                  <a:srgbClr val="23448C"/>
                </a:solidFill>
              </a:rPr>
              <a:t>Quantidade de contratos no período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TEMPO_MESES_CONTRATO: </a:t>
            </a:r>
            <a:r>
              <a:rPr lang="pt-BR" dirty="0">
                <a:solidFill>
                  <a:srgbClr val="23448C"/>
                </a:solidFill>
              </a:rPr>
              <a:t>Tempo desde primeiro contrato firmado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VALOR_MEDIO_PLANO: </a:t>
            </a:r>
            <a:r>
              <a:rPr lang="pt-BR" dirty="0">
                <a:solidFill>
                  <a:srgbClr val="23448C"/>
                </a:solidFill>
              </a:rPr>
              <a:t>Valor médio planos adquiridos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QTD_RECARGAS: </a:t>
            </a:r>
            <a:r>
              <a:rPr lang="pt-BR" dirty="0">
                <a:solidFill>
                  <a:srgbClr val="23448C"/>
                </a:solidFill>
              </a:rPr>
              <a:t>Quantidade de recargas no mês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VLR_RECARGAS: </a:t>
            </a:r>
            <a:r>
              <a:rPr lang="pt-BR" dirty="0">
                <a:solidFill>
                  <a:srgbClr val="23448C"/>
                </a:solidFill>
              </a:rPr>
              <a:t>Valor das recargas no mês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QTD_SUPORTE_MOTIVO_N: </a:t>
            </a:r>
            <a:r>
              <a:rPr lang="pt-BR" dirty="0">
                <a:solidFill>
                  <a:srgbClr val="23448C"/>
                </a:solidFill>
              </a:rPr>
              <a:t>Quantidade de interações do cliente com o suporte técnico em 1 /3 / 6 / 12 / 18 / 24 meses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TARGET: </a:t>
            </a:r>
            <a:r>
              <a:rPr lang="pt-BR" dirty="0">
                <a:solidFill>
                  <a:srgbClr val="23448C"/>
                </a:solidFill>
              </a:rPr>
              <a:t>Indicador de Churn (0) não / (1) sim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1692415-51F9-2FD3-F7EA-3BFA660E0758}"/>
              </a:ext>
            </a:extLst>
          </p:cNvPr>
          <p:cNvCxnSpPr/>
          <p:nvPr/>
        </p:nvCxnSpPr>
        <p:spPr>
          <a:xfrm>
            <a:off x="1351125" y="174741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1C84-E1D4-0F8F-EA63-76EB0E6487D9}"/>
              </a:ext>
            </a:extLst>
          </p:cNvPr>
          <p:cNvSpPr txBox="1"/>
          <p:nvPr/>
        </p:nvSpPr>
        <p:spPr>
          <a:xfrm>
            <a:off x="1610435" y="196109"/>
            <a:ext cx="776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Realizar uma modelagem preditiva de Churn utilizando as variáveis abaixo, com o objetivo de identificar insights para retenção de clientes.</a:t>
            </a:r>
          </a:p>
        </p:txBody>
      </p:sp>
    </p:spTree>
    <p:extLst>
      <p:ext uri="{BB962C8B-B14F-4D97-AF65-F5344CB8AC3E}">
        <p14:creationId xmlns:p14="http://schemas.microsoft.com/office/powerpoint/2010/main" val="282832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7321176"/>
                  </p:ext>
                </p:extLst>
              </p:nvPr>
            </p:nvGraphicFramePr>
            <p:xfrm>
              <a:off x="116006" y="1511456"/>
              <a:ext cx="10542895" cy="5346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06" y="1511456"/>
                <a:ext cx="10542895" cy="53465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060728AB-49C1-8600-BB73-DFFD70401A2A}"/>
              </a:ext>
            </a:extLst>
          </p:cNvPr>
          <p:cNvSpPr txBox="1"/>
          <p:nvPr/>
        </p:nvSpPr>
        <p:spPr>
          <a:xfrm>
            <a:off x="116005" y="206276"/>
            <a:ext cx="201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Data Viz.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A723434-862D-0625-D6FF-52745E4B29C2}"/>
              </a:ext>
            </a:extLst>
          </p:cNvPr>
          <p:cNvCxnSpPr/>
          <p:nvPr/>
        </p:nvCxnSpPr>
        <p:spPr>
          <a:xfrm>
            <a:off x="2033513" y="174741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EF8AAEF4-ED13-0EE1-75E5-A661D117C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3208DE8-130E-40C6-2756-B9ECF901FD85}"/>
              </a:ext>
            </a:extLst>
          </p:cNvPr>
          <p:cNvSpPr txBox="1"/>
          <p:nvPr/>
        </p:nvSpPr>
        <p:spPr>
          <a:xfrm>
            <a:off x="2392910" y="222855"/>
            <a:ext cx="8443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83% 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dos clientes são da Região Sudeste, com forte predominância do estado de SP com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46%</a:t>
            </a:r>
            <a:r>
              <a:rPr lang="pt-BR" sz="24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  <a:endParaRPr lang="pt-BR" sz="2400" b="1" dirty="0">
              <a:solidFill>
                <a:schemeClr val="bg2">
                  <a:lumMod val="50000"/>
                </a:schemeClr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2BD6D3-4AD0-4F3D-928E-175589339C03}"/>
              </a:ext>
            </a:extLst>
          </p:cNvPr>
          <p:cNvSpPr txBox="1"/>
          <p:nvPr/>
        </p:nvSpPr>
        <p:spPr>
          <a:xfrm>
            <a:off x="4346812" y="2290662"/>
            <a:ext cx="61278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56%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dos clientes são de Grande Porte, indicando uma forte dependência da empresa em relação a esse tipo de cliente.</a:t>
            </a:r>
          </a:p>
        </p:txBody>
      </p:sp>
    </p:spTree>
    <p:extLst>
      <p:ext uri="{BB962C8B-B14F-4D97-AF65-F5344CB8AC3E}">
        <p14:creationId xmlns:p14="http://schemas.microsoft.com/office/powerpoint/2010/main" val="330541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655123"/>
                  </p:ext>
                </p:extLst>
              </p:nvPr>
            </p:nvGraphicFramePr>
            <p:xfrm>
              <a:off x="0" y="1364471"/>
              <a:ext cx="10749976" cy="50834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64471"/>
                <a:ext cx="10749976" cy="50834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117C984D-2ABF-2C8A-8D0F-091E7A5E704A}"/>
              </a:ext>
            </a:extLst>
          </p:cNvPr>
          <p:cNvSpPr txBox="1"/>
          <p:nvPr/>
        </p:nvSpPr>
        <p:spPr>
          <a:xfrm>
            <a:off x="116005" y="206276"/>
            <a:ext cx="201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Data Viz.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777B631-3E0E-A751-D211-35C8AAC9B278}"/>
              </a:ext>
            </a:extLst>
          </p:cNvPr>
          <p:cNvCxnSpPr/>
          <p:nvPr/>
        </p:nvCxnSpPr>
        <p:spPr>
          <a:xfrm>
            <a:off x="2033513" y="174741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345433-9C78-0A4D-EBF4-D04D8EDC8F46}"/>
              </a:ext>
            </a:extLst>
          </p:cNvPr>
          <p:cNvSpPr txBox="1"/>
          <p:nvPr/>
        </p:nvSpPr>
        <p:spPr>
          <a:xfrm>
            <a:off x="2392911" y="222855"/>
            <a:ext cx="942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82% </a:t>
            </a:r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dos clientes possuem apenas 1 contrato.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O tempo de relacionamento com da empresa com o cliente varia de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3 a 121 meses.</a:t>
            </a:r>
          </a:p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A média em meses desde o primeiro contrato assinado é de </a:t>
            </a:r>
            <a:r>
              <a:rPr lang="pt-BR" sz="24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135 meses.</a:t>
            </a:r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0E484A8F-7636-5AD4-665D-F3C0CF181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13F899-F840-E937-DAD1-8B4340F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4ECBEC-3F72-6C8F-9DAF-958DE430A583}"/>
              </a:ext>
            </a:extLst>
          </p:cNvPr>
          <p:cNvSpPr txBox="1"/>
          <p:nvPr/>
        </p:nvSpPr>
        <p:spPr>
          <a:xfrm>
            <a:off x="116006" y="206276"/>
            <a:ext cx="2968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Principais Tratamentos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7724FA-ABFF-7EC9-6C8A-3FFD1C27D51F}"/>
              </a:ext>
            </a:extLst>
          </p:cNvPr>
          <p:cNvSpPr txBox="1"/>
          <p:nvPr/>
        </p:nvSpPr>
        <p:spPr>
          <a:xfrm>
            <a:off x="116006" y="1728425"/>
            <a:ext cx="119599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Identificação e Tratamento de Missing Values e Valores Duplicados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Transformação dos tipos de variáveis (str, int, float)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Agrupamento de Colunas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Exclusão de Variáveis não explicativas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Transformação de Variáveis categóricas em Dummies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Padronização de escala das variáveis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Processo de Hold/Out (separação de bases treino e teste)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solidFill>
                  <a:srgbClr val="23448C"/>
                </a:solidFill>
              </a:rPr>
              <a:t>Aplicação de Balanceamento da variável dependente (Over-</a:t>
            </a:r>
            <a:r>
              <a:rPr lang="pt-BR" dirty="0" err="1">
                <a:solidFill>
                  <a:srgbClr val="23448C"/>
                </a:solidFill>
              </a:rPr>
              <a:t>Samplig</a:t>
            </a:r>
            <a:r>
              <a:rPr lang="pt-BR" dirty="0">
                <a:solidFill>
                  <a:srgbClr val="23448C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i="1" dirty="0">
              <a:solidFill>
                <a:srgbClr val="23448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i="1" dirty="0">
              <a:solidFill>
                <a:srgbClr val="23448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i="1" dirty="0">
              <a:solidFill>
                <a:srgbClr val="23448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b="1" i="1" dirty="0">
              <a:solidFill>
                <a:srgbClr val="23448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i="1" dirty="0">
              <a:solidFill>
                <a:srgbClr val="23448C"/>
              </a:solidFill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1692415-51F9-2FD3-F7EA-3BFA660E0758}"/>
              </a:ext>
            </a:extLst>
          </p:cNvPr>
          <p:cNvCxnSpPr>
            <a:cxnSpLocks/>
          </p:cNvCxnSpPr>
          <p:nvPr/>
        </p:nvCxnSpPr>
        <p:spPr>
          <a:xfrm>
            <a:off x="3084393" y="174741"/>
            <a:ext cx="0" cy="1231864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1C84-E1D4-0F8F-EA63-76EB0E6487D9}"/>
              </a:ext>
            </a:extLst>
          </p:cNvPr>
          <p:cNvSpPr txBox="1"/>
          <p:nvPr/>
        </p:nvSpPr>
        <p:spPr>
          <a:xfrm>
            <a:off x="3261817" y="436730"/>
            <a:ext cx="776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Detalhe das principais analises e tratamentos realizadas no dataset pé aplicação dos modelos.</a:t>
            </a:r>
          </a:p>
        </p:txBody>
      </p:sp>
    </p:spTree>
    <p:extLst>
      <p:ext uri="{BB962C8B-B14F-4D97-AF65-F5344CB8AC3E}">
        <p14:creationId xmlns:p14="http://schemas.microsoft.com/office/powerpoint/2010/main" val="149044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13F899-F840-E937-DAD1-8B4340F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4ECBEC-3F72-6C8F-9DAF-958DE430A583}"/>
              </a:ext>
            </a:extLst>
          </p:cNvPr>
          <p:cNvSpPr txBox="1"/>
          <p:nvPr/>
        </p:nvSpPr>
        <p:spPr>
          <a:xfrm>
            <a:off x="116006" y="206276"/>
            <a:ext cx="225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Modelos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7724FA-ABFF-7EC9-6C8A-3FFD1C27D51F}"/>
              </a:ext>
            </a:extLst>
          </p:cNvPr>
          <p:cNvSpPr txBox="1"/>
          <p:nvPr/>
        </p:nvSpPr>
        <p:spPr>
          <a:xfrm>
            <a:off x="116006" y="1510059"/>
            <a:ext cx="11959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REGRESSÃO LOGISTICA: </a:t>
            </a:r>
          </a:p>
          <a:p>
            <a:r>
              <a:rPr lang="pt-BR" dirty="0">
                <a:solidFill>
                  <a:srgbClr val="23448C"/>
                </a:solidFill>
              </a:rPr>
              <a:t>Técnica que visa produzir, a partir de uma serie de variáveis explicativas continuas, a predição de valores binários (0, 1) que expliquem determinada ocorrência.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1692415-51F9-2FD3-F7EA-3BFA660E0758}"/>
              </a:ext>
            </a:extLst>
          </p:cNvPr>
          <p:cNvCxnSpPr/>
          <p:nvPr/>
        </p:nvCxnSpPr>
        <p:spPr>
          <a:xfrm>
            <a:off x="2108577" y="123353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1C84-E1D4-0F8F-EA63-76EB0E6487D9}"/>
              </a:ext>
            </a:extLst>
          </p:cNvPr>
          <p:cNvSpPr txBox="1"/>
          <p:nvPr/>
        </p:nvSpPr>
        <p:spPr>
          <a:xfrm>
            <a:off x="2317847" y="301298"/>
            <a:ext cx="776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Modelos utilizados para modelagem preditiva.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6AC162-C37A-71B1-5942-934133F5E2A2}"/>
              </a:ext>
            </a:extLst>
          </p:cNvPr>
          <p:cNvSpPr txBox="1"/>
          <p:nvPr/>
        </p:nvSpPr>
        <p:spPr>
          <a:xfrm>
            <a:off x="116006" y="2629176"/>
            <a:ext cx="11959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solidFill>
                  <a:srgbClr val="23448C"/>
                </a:solidFill>
              </a:rPr>
              <a:t>GRADIENTE BOOSTING: </a:t>
            </a:r>
          </a:p>
          <a:p>
            <a:r>
              <a:rPr lang="pt-BR" dirty="0">
                <a:solidFill>
                  <a:srgbClr val="23448C"/>
                </a:solidFill>
              </a:rPr>
              <a:t>Técnica de machine learning usada em técnicas de regressão e classificação, fornecendo previsões através  de arvores de decisão.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57DDB7-59B6-46FD-C15D-50F1EE7C61DF}"/>
              </a:ext>
            </a:extLst>
          </p:cNvPr>
          <p:cNvSpPr txBox="1"/>
          <p:nvPr/>
        </p:nvSpPr>
        <p:spPr>
          <a:xfrm>
            <a:off x="116006" y="3887170"/>
            <a:ext cx="10993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3448C"/>
                </a:solidFill>
              </a:rPr>
              <a:t>Aplicaremos os dois modelos para tentar prever a  ocorrência de </a:t>
            </a:r>
            <a:r>
              <a:rPr lang="pt-BR" dirty="0" err="1">
                <a:solidFill>
                  <a:srgbClr val="23448C"/>
                </a:solidFill>
              </a:rPr>
              <a:t>churn</a:t>
            </a:r>
            <a:r>
              <a:rPr lang="pt-BR" dirty="0">
                <a:solidFill>
                  <a:srgbClr val="23448C"/>
                </a:solidFill>
              </a:rPr>
              <a:t> 1 ou não </a:t>
            </a:r>
            <a:r>
              <a:rPr lang="pt-BR" dirty="0" err="1">
                <a:solidFill>
                  <a:srgbClr val="23448C"/>
                </a:solidFill>
              </a:rPr>
              <a:t>churn</a:t>
            </a:r>
            <a:r>
              <a:rPr lang="pt-BR" dirty="0">
                <a:solidFill>
                  <a:srgbClr val="23448C"/>
                </a:solidFill>
              </a:rPr>
              <a:t> 0 e avaliando aquele que tem o melhor desempenho preditivo.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13F899-F840-E937-DAD1-8B4340F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4ECBEC-3F72-6C8F-9DAF-958DE430A583}"/>
              </a:ext>
            </a:extLst>
          </p:cNvPr>
          <p:cNvSpPr txBox="1"/>
          <p:nvPr/>
        </p:nvSpPr>
        <p:spPr>
          <a:xfrm>
            <a:off x="116006" y="206276"/>
            <a:ext cx="248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1692415-51F9-2FD3-F7EA-3BFA660E0758}"/>
              </a:ext>
            </a:extLst>
          </p:cNvPr>
          <p:cNvCxnSpPr/>
          <p:nvPr/>
        </p:nvCxnSpPr>
        <p:spPr>
          <a:xfrm>
            <a:off x="2599898" y="123353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1C84-E1D4-0F8F-EA63-76EB0E6487D9}"/>
              </a:ext>
            </a:extLst>
          </p:cNvPr>
          <p:cNvSpPr txBox="1"/>
          <p:nvPr/>
        </p:nvSpPr>
        <p:spPr>
          <a:xfrm>
            <a:off x="2809168" y="301298"/>
            <a:ext cx="776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Resultados e comparação dos Modelos.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7C0DFD4D-9468-4315-BAA6-A521E8041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24" y="1779089"/>
            <a:ext cx="3870000" cy="214541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9CBF9B8-24D5-4790-B3C9-4294DD838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70" y="3951404"/>
            <a:ext cx="3567600" cy="243000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0D5F1E6-2DAA-4D94-A393-E9C17B1FF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053" y="1779089"/>
            <a:ext cx="3870000" cy="209211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1055BEF-DD46-4128-B345-CCBEA8D20126}"/>
              </a:ext>
            </a:extLst>
          </p:cNvPr>
          <p:cNvSpPr txBox="1"/>
          <p:nvPr/>
        </p:nvSpPr>
        <p:spPr>
          <a:xfrm>
            <a:off x="1357951" y="1367288"/>
            <a:ext cx="271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3448C"/>
                </a:solidFill>
              </a:rPr>
              <a:t>REGRESSÃO LOGÍSTICA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C8B30AB-80FB-489F-9E8A-7FADC13A0182}"/>
              </a:ext>
            </a:extLst>
          </p:cNvPr>
          <p:cNvSpPr txBox="1"/>
          <p:nvPr/>
        </p:nvSpPr>
        <p:spPr>
          <a:xfrm>
            <a:off x="6049297" y="1367288"/>
            <a:ext cx="2713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B0297E"/>
                </a:solidFill>
              </a:rPr>
              <a:t>GRADIENTE BOOSTING</a:t>
            </a:r>
            <a:endParaRPr lang="pt-BR" dirty="0">
              <a:solidFill>
                <a:srgbClr val="B0297E"/>
              </a:solidFill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CC04E3A-D090-436C-81E2-A12510B4B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53" y="3924505"/>
            <a:ext cx="3567600" cy="2430007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78BB5148-DA1B-41C7-8D11-76C304D1FFF9}"/>
              </a:ext>
            </a:extLst>
          </p:cNvPr>
          <p:cNvSpPr/>
          <p:nvPr/>
        </p:nvSpPr>
        <p:spPr>
          <a:xfrm>
            <a:off x="7938052" y="1934820"/>
            <a:ext cx="596349" cy="715908"/>
          </a:xfrm>
          <a:prstGeom prst="rect">
            <a:avLst/>
          </a:prstGeom>
          <a:noFill/>
          <a:ln w="28575">
            <a:solidFill>
              <a:srgbClr val="B0297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E122F67-6E84-42AD-BD54-DF4C64A0A87C}"/>
              </a:ext>
            </a:extLst>
          </p:cNvPr>
          <p:cNvSpPr/>
          <p:nvPr/>
        </p:nvSpPr>
        <p:spPr>
          <a:xfrm>
            <a:off x="6062549" y="3644350"/>
            <a:ext cx="876483" cy="228422"/>
          </a:xfrm>
          <a:prstGeom prst="rect">
            <a:avLst/>
          </a:prstGeom>
          <a:noFill/>
          <a:ln w="28575">
            <a:solidFill>
              <a:srgbClr val="B0297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2ED7A6B-8299-4234-8144-EA80FEEB3B32}"/>
              </a:ext>
            </a:extLst>
          </p:cNvPr>
          <p:cNvCxnSpPr>
            <a:cxnSpLocks/>
          </p:cNvCxnSpPr>
          <p:nvPr/>
        </p:nvCxnSpPr>
        <p:spPr>
          <a:xfrm>
            <a:off x="1446470" y="1736620"/>
            <a:ext cx="37351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A93BE133-7FCF-4812-A4E0-DBF570153C75}"/>
              </a:ext>
            </a:extLst>
          </p:cNvPr>
          <p:cNvCxnSpPr>
            <a:cxnSpLocks/>
          </p:cNvCxnSpPr>
          <p:nvPr/>
        </p:nvCxnSpPr>
        <p:spPr>
          <a:xfrm>
            <a:off x="6098052" y="1736620"/>
            <a:ext cx="3735130" cy="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áfico 38" descr="Troféu">
            <a:extLst>
              <a:ext uri="{FF2B5EF4-FFF2-40B4-BE49-F238E27FC236}">
                <a16:creationId xmlns:a16="http://schemas.microsoft.com/office/drawing/2014/main" id="{BC92FD78-E8B5-4CED-84EE-349DE90740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3176" y="8835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3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FC13F899-F840-E937-DAD1-8B4340F7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980" y="5827594"/>
            <a:ext cx="1882020" cy="10304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4ECBEC-3F72-6C8F-9DAF-958DE430A583}"/>
              </a:ext>
            </a:extLst>
          </p:cNvPr>
          <p:cNvSpPr txBox="1"/>
          <p:nvPr/>
        </p:nvSpPr>
        <p:spPr>
          <a:xfrm>
            <a:off x="116006" y="206276"/>
            <a:ext cx="35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B0297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Recomendações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1692415-51F9-2FD3-F7EA-3BFA660E0758}"/>
              </a:ext>
            </a:extLst>
          </p:cNvPr>
          <p:cNvCxnSpPr/>
          <p:nvPr/>
        </p:nvCxnSpPr>
        <p:spPr>
          <a:xfrm>
            <a:off x="3448037" y="123353"/>
            <a:ext cx="0" cy="756000"/>
          </a:xfrm>
          <a:prstGeom prst="line">
            <a:avLst/>
          </a:prstGeom>
          <a:ln w="28575">
            <a:solidFill>
              <a:srgbClr val="B02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621C84-E1D4-0F8F-EA63-76EB0E6487D9}"/>
              </a:ext>
            </a:extLst>
          </p:cNvPr>
          <p:cNvSpPr txBox="1"/>
          <p:nvPr/>
        </p:nvSpPr>
        <p:spPr>
          <a:xfrm>
            <a:off x="3683606" y="171467"/>
            <a:ext cx="7765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O modelo Gradienteboosting indicou pelo critério de importância as top 10 variáveis abaixo que mais influenciaram o Churn.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61D0BD-67DF-409A-B44E-D036BF95E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48" y="2076507"/>
            <a:ext cx="5806452" cy="31181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E33FA3-437B-4631-8132-58010856728F}"/>
              </a:ext>
            </a:extLst>
          </p:cNvPr>
          <p:cNvSpPr txBox="1"/>
          <p:nvPr/>
        </p:nvSpPr>
        <p:spPr>
          <a:xfrm>
            <a:off x="6096000" y="2206338"/>
            <a:ext cx="6096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HIGHLIGHTS:</a:t>
            </a:r>
          </a:p>
          <a:p>
            <a:pPr marL="457200" indent="-457200">
              <a:buAutoNum type="arabicPeriod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Clientes que solicitaram suporte dos motivos 11, 23, 20, 18 e 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principalmente 22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, tem maior propensão a Churn. Importante realizar alguma atividade direcionada a esses clientes para evitar o cancelamento do Plano.</a:t>
            </a:r>
          </a:p>
          <a:p>
            <a:pPr marL="457200" indent="-457200">
              <a:buAutoNum type="arabicPeriod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valor médio do plano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também pode exercer influencia para o Churn. Uma ação promocional de desconto pode ajudar a evitar a saída.</a:t>
            </a:r>
          </a:p>
          <a:p>
            <a:pPr marL="457200" indent="-457200">
              <a:buAutoNum type="arabicPeriod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Também foi indicado </a:t>
            </a:r>
            <a:r>
              <a:rPr lang="pt-BR" sz="1600" b="1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que a quantidade de recargas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  <a:ea typeface="Verdana" panose="020B0604030504040204" pitchFamily="34" charset="0"/>
                <a:cs typeface="Arial" panose="020B0604020202020204" pitchFamily="34" charset="0"/>
              </a:rPr>
              <a:t>realizada pode exercer influencia para o Churn.</a:t>
            </a:r>
          </a:p>
        </p:txBody>
      </p:sp>
    </p:spTree>
    <p:extLst>
      <p:ext uri="{BB962C8B-B14F-4D97-AF65-F5344CB8AC3E}">
        <p14:creationId xmlns:p14="http://schemas.microsoft.com/office/powerpoint/2010/main" val="192645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BDB7EC0C-E50E-A34B-EEFE-F9500B7D6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44" y="564290"/>
            <a:ext cx="4768755" cy="2610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9B25D1A-2C15-4183-93FA-24082DE24984}"/>
              </a:ext>
            </a:extLst>
          </p:cNvPr>
          <p:cNvSpPr txBox="1"/>
          <p:nvPr/>
        </p:nvSpPr>
        <p:spPr>
          <a:xfrm>
            <a:off x="2540189" y="3328875"/>
            <a:ext cx="73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23448C"/>
                </a:solidFill>
                <a:ea typeface="Verdana" panose="020B0604030504040204" pitchFamily="34" charset="0"/>
                <a:cs typeface="Arial" panose="020B0604020202020204" pitchFamily="34" charset="0"/>
              </a:rPr>
              <a:t>OBRIGADO!</a:t>
            </a:r>
            <a:endParaRPr lang="pt-BR" sz="2800" b="1" dirty="0">
              <a:solidFill>
                <a:srgbClr val="B0297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7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36bad7c6-aa22-4b89-bfa7-3852dcb5b120}">
  <we:reference id="WA200003233" version="2.0.0.3" store="pt-BR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XS4/aMBD+K5XPUcUjoeze2JBKK7UFEbqXCqHBngTvmjhyHLrpiv/esQPdB+1tt6USN8/DM9/MeL7AAxOyKhU0X2CD7JJdF0JyENq867KAFa3ySuu7DZi7YRR2ol44ADEQvBeFg7AfkZcurdRFxS4fmAWTo72RVQ3KRSTlt0XAQKkp5E7KQFUYsBJNpQtQ8ge2zmSypsZdwPC+VNqAC5lasOjCbsmdZILSfd+njMCt3GKK3LbaGZba2IMcsKo9eUjPbS6YTxjrwoIsKLDTQV/0V8MwCwdd7CEfXnzArtNnUtm9y6pJ7ktD9VCVTenaMhJbKDgK5kEbrKp9hlGeG8zhkDB5Zoy1qje/0ae6NhxnmHlTYaVtKIfIlhwqXAqwsATqWGMlr9iOGjU1mtroveKv6XzyOZktr8fe9LEu9uVGTlzr77FB6qVgl91d8KuAmFS5NjRwdVTDW8BM0vloPGEvIXWeQPpzT4206w1SWCd9wsyeYqdnMl97YCmnKyLZUmeP8p8aaI/VLaoTJnQJrKaH3j+e04I0lSxytd/ax3Wat+NbgYnXYKxjhdUt7ZxbHbqkjUBz1fjtGUtzWMZe8LI15yn//SnvFgdGpWi3T6hzzw/t2N6UEAgUWUQ0GNLXJbvoAacvDXZCGJ5Z+LVhTiezeXIm4RMD/YokzD36Mw//b4P+dzx8oARHw56JHx8N2yD9pHcHXduqBI5TKNAjKdsAEr0fMQUUwj1Rfzb+4Uji7XYoN6Bq9zj9HwDm0/hsPwE5WV0QgQwAAA==&quot;"/>
    <we:property name="creatorTenantId" value="&quot;b06a2d6e-19cf-459d-b6bb-a6ff97d8cdbc&quot;"/>
    <we:property name="datasetId" value="&quot;67a3c2a8-41be-4f2c-9d83-7f2728b3a376&quot;"/>
    <we:property name="embedUrl" value="&quot;/reportEmbed?reportId=652aae9b-e86f-4ca6-8c25-83d7903fd1d3&amp;config=eyJjbHVzdGVyVXJsIjoiaHR0cHM6Ly9XQUJJLUJSQVpJTC1TT1VUSC1yZWRpcmVjdC5hbmFseXNpcy53aW5kb3dzLm5ldCIsImVtYmVkRmVhdHVyZXMiOnsibW9kZXJuRW1iZWQiOnRydWUsImFuZ3VsYXJPbmx5UmVwb3J0RW1iZWQiOnRydWUsImNlcnRpZmllZFRlbGVtZXRyeUVtYmVkIjp0cnVlLCJ1c2FnZU1ldHJpY3NWTmV4dCI6dHJ1ZSwic2tpcFpvbmVQYXRjaCI6dHJ1ZX19&amp;disableSensitivityBanner=true&quot;"/>
    <we:property name="initialStateBookmark" value="&quot;H4sIAAAAAAAAA+1XS2/bMAz+K4POxpD30txSxwOKLnVgp70MQcBYtKNCsQxZzuoV+e+j5GR9ZMMu7ZYBuYmkRH58fbAfGRdlIaG+gQ2yEbvKuUiAK/2hzTyWN8rLMLyejqPr5c14GpBaFUaovGSjR2ZAZ2juRFmBtC5I+XXhMZByBpmVUpAleqxAXaocpPiOzWUyGV3hzmP4UEilwbqMDRi0brd0nWSK3f7YpYiQGLHFGBPTaCMslDYH2WNlc3KQXtqsMxfQV7kBkZNjq4Mu766GvbQ3aGMHk+HFJ2xbfSqk2V9Z1cFDoSkfyrIubB3GfAt5gpw50BrLch9hnGUaMzgEDF4YfSWrzS/0sap0ghGmzpQbYWqKwdNlAiUuORhYAlWsNiIp2Y4KNdOKyuhu+bfxPJwG0fJq4kyfq3yfbt+Ka/XN10i15GzU3nk/E/BJlSlNHZZHObwHzCCejychew2p9QzS72uqhVlvkNxa6Qum5hQrHYls7YDFCT3hwZYqexT/1EA7rHZRrRDSIzCKBr173KcFaUqRZ3K/tU/rNG/atwLtr0Ebywqre9o5uzr0SGmO+rJ22zMR+rCMHe91ac5d/vtd3i0OjEre7p9R554fmra9KyEQKLLw/mDYG0B60YGk1+pjqwfDMwu/NcxZGM2DMwmfGOg3JOHEoT/z8P/W6H/HwwdKsDTsmPhpaNgG6ZPeHlRlygISnEGODknROBDo7hFTQM7tiLqzdoMjiLebptyBrOxwuh8A5oLQ0IqVxD88sL8FzMFy6H4A378m2KIMAAA=&quot;"/>
    <we:property name="isFiltersActionButtonVisible" value="true"/>
    <we:property name="lastRefreshTime" value="&quot;18/07/22 10:33&quot;"/>
    <we:property name="pageDisplayName" value="&quot;Página 1&quot;"/>
    <we:property name="pageName" value="&quot;ReportSection&quot;"/>
    <we:property name="reportEmbeddedTime" value="&quot;2022-07-18T13:35:29.202Z&quot;"/>
    <we:property name="reportName" value="&quot;Dash_Case&quot;"/>
    <we:property name="reportState" value="&quot;CONNECTED&quot;"/>
    <we:property name="reportUrl" value="&quot;/groups/me/reports/652aae9b-e86f-4ca6-8c25-83d7903fd1d3/ReportSection?bookmarkGuid=f1d635d9-c15f-4b32-a644-1cc8392e194d&amp;bookmarkUsage=1&amp;ctid=b06a2d6e-19cf-459d-b6bb-a6ff97d8cdbc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f9b0505-6803-4b40-9742-e6ee6b4d9a7d}">
  <we:reference id="WA200003233" version="2.0.0.3" store="pt-BR" storeType="OMEX"/>
  <we:alternateReferences/>
  <we:properties>
    <we:property name="Microsoft.Office.CampaignId" value="&quot;none&quot;"/>
    <we:property name="backgroundColor" value="&quot;rgb(255,255,255)&quot;"/>
    <we:property name="bookmark" value="&quot;H4sIAAAAAAAAA+1X32/aMBD+VyY/o4kEQqBvNM2kqqMwYH2ZELrYl+AqxJHjsLKK/31nh6q/pnaquopJ8ELuzvZ9/s73Jb5lQlZlDttLWCM7YeeFkByE0p881mJF4zwdjy9Gw+nF8nI4ismtSiNVUbGTW2ZAZ2iuZFVDbpcg549Fi0GeTyCzVgp5hS1Woq5UAbn8hc1gChld467F8KbMlQa75MyAQbvshoaTTbm9zx3KCNzIDc6Qm8Y7xVJps7d7vNMNB21IMOChHwRJL7DgqybqYL4+3iZ1wCJVGJAFAbC+tgceQoiD3iDsDlIeJgjWn8rc7Ick2/im1LRvYmNbWr6GYgMFR8Hc5jRWzV5u2TDLNGZg9mb8KBipvF7/wT9TteY4xdSFCiPNlnKIdMmhwqUAA0sgZrdG8ortiNCJVkS3GxV9n83Ho3i6PD9zoS91sacwsOZK/Yw0EueCnXi71usb+BcYv83PltH4cj4dzsfsKar236AaamlWa6TFrfUVU3OIZE9ltnLAZpymiHgD+fP8hwbaYbU9bY0xTQKj6Kx3ntdpQZ5KFlm+b/D7jpo35ROqqE20Am2shCTX1Iy2f2ia0gL16da10JnUd13ut56Sc6zzx9d5t7iTX1rt+oGmRlT5TOmmbB8gDASN4tDvC4H9oBtyTNKgH/T84CjI74pxFM/i2VGJDwz0OyqxgSTH+OYowwcH+iUZtq4w6Xi8FwofO136bA3AB/Efqd88Hk3GS6cvjz/57mnw3nCeOWjx5sN8mBw05fbbXtDlPnS6XqfvhakYpL5N+SIb1Qro/xEd7vfQw9ZI9zb7oGpTlcBxAgU6ssoGqkQ3jg4MFALF/lm7jpd01prEV5DXNqe75TGXhLBIkpdXJti7H3Ow7Gt99xv5cZQVhw4AAA==&quot;"/>
    <we:property name="creatorTenantId" value="&quot;b06a2d6e-19cf-459d-b6bb-a6ff97d8cdbc&quot;"/>
    <we:property name="datasetId" value="&quot;67a3c2a8-41be-4f2c-9d83-7f2728b3a376&quot;"/>
    <we:property name="embedUrl" value="&quot;/reportEmbed?reportId=652aae9b-e86f-4ca6-8c25-83d7903fd1d3&amp;config=eyJjbHVzdGVyVXJsIjoiaHR0cHM6Ly9XQUJJLUJSQVpJTC1TT1VUSC1yZWRpcmVjdC5hbmFseXNpcy53aW5kb3dzLm5ldCIsImVtYmVkRmVhdHVyZXMiOnsibW9kZXJuRW1iZWQiOnRydWUsImFuZ3VsYXJPbmx5UmVwb3J0RW1iZWQiOnRydWUsImNlcnRpZmllZFRlbGVtZXRyeUVtYmVkIjp0cnVlLCJ1c2FnZU1ldHJpY3NWTmV4dCI6dHJ1ZSwic2tpcFpvbmVQYXRjaCI6dHJ1ZX19&amp;disableSensitivityBanner=true&quot;"/>
    <we:property name="initialStateBookmark" value="&quot;H4sIAAAAAAAAA+1X32/aMBD+VyY/o4kEQqBvNM2kqqMwYH2ZELrYl+AqxJHjsLKK/31nh6q/pnaquopJ8ELuzvZ9/s73Jb5lQlZlDttLWCM7YeeFkByE0p881mJF4zwdjy9Gw+nF8nI4ismtSiNVUbGTW2ZAZ2iuZFVDbpcg549Fi0GeTyCzVgp5hS1Woq5UAbn8hc1gChld467F8KbMlQa75MyAQbvshoaTTbm9zx3KCNzIDc6Qm8Y7xVJps7d7vNMNB21IMOChHwRJL7DgqybqYL4+3iZ1wCJVGJAFAbC+tgceQoiD3iDsDlIeJgjWn8rc7Ick2/im1LRvYmNbWr6GYgMFR8Hc5jRWzV5u2TDLNGZg9mb8KBipvF7/wT9TteY4xdSFCiPNlnKIdMmhwqUAA0sgZrdG8ortiNCJVkS3GxV9n83Ho3i6PD9zoS91sacwsOZK/Yw0EueCnXi71usb+BcYv83PltH4cj4dzsfsKar236AaamlWa6TFrfUVU3OIZE9ltnLAZpymiHgD+fP8hwbaYbU9bY0xTQKj6Kx3ntdpQZ5KFlm+b/D7jpo35ROqqE20Am2shCTX1Iy2f2ia0gL16da10JnUd13ut56Sc6zzx9d5t7iTX1rt+oGmRlT5TOmmbB8gDASN4tDvC4H9oBtyTNKgH/T84CjI74pxFM/i2VGJDwz0OyqxgSTH+OYowwcH+iUZtq4w6Xi8FwofO136bA3AB/Efqd88Hk3GS6cvjz/57mnw3nCeOWjx5sN8mBw05fbbXtDlPnS6XqfvhakYpL5N+SIb1Qro/xEd7vfQw9ZI9zb7oGpTlcBxAgU6ssoGqkQ3jg4MFALF/lm7jpd01prEV5DXNqe75TGXhLBIkpdXJti7H3Ow7Gt99xv5cZQVhw4AAA==&quot;"/>
    <we:property name="isFiltersActionButtonVisible" value="true"/>
    <we:property name="lastRefreshTime" value="&quot;18/07/22 11:32&quot;"/>
    <we:property name="pageDisplayName" value="&quot;Página 2&quot;"/>
    <we:property name="pageName" value="&quot;ReportSection6c34790abe5c7255b651&quot;"/>
    <we:property name="reportEmbeddedTime" value="&quot;2022-07-18T14:33:24.330Z&quot;"/>
    <we:property name="reportName" value="&quot;Dash_Case&quot;"/>
    <we:property name="reportState" value="&quot;CONNECTED&quot;"/>
    <we:property name="reportUrl" value="&quot;/groups/me/reports/652aae9b-e86f-4ca6-8c25-83d7903fd1d3/ReportSection6c34790abe5c7255b651?bookmarkGuid=f4e68414-945a-4c0a-b4ad-675f27e3670e&amp;bookmarkUsage=1&amp;ctid=b06a2d6e-19cf-459d-b6bb-a6ff97d8cdbc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542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Neto de Freitas Castro</dc:creator>
  <cp:lastModifiedBy>JOAO Neto</cp:lastModifiedBy>
  <cp:revision>9</cp:revision>
  <dcterms:created xsi:type="dcterms:W3CDTF">2022-07-18T11:37:46Z</dcterms:created>
  <dcterms:modified xsi:type="dcterms:W3CDTF">2022-07-18T15:43:47Z</dcterms:modified>
</cp:coreProperties>
</file>