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6B1"/>
    <a:srgbClr val="E0D57B"/>
    <a:srgbClr val="7CBB6F"/>
    <a:srgbClr val="B358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50" d="100"/>
          <a:sy n="50" d="100"/>
        </p:scale>
        <p:origin x="144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Design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Apresentação.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374" y="720434"/>
            <a:ext cx="9950103" cy="1507376"/>
          </a:xfrm>
        </p:spPr>
        <p:txBody>
          <a:bodyPr/>
          <a:lstStyle/>
          <a:p>
            <a:r>
              <a:rPr lang="pt-BR" dirty="0"/>
              <a:t>Olá!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455412" cy="3513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Sou o professor:</a:t>
            </a:r>
          </a:p>
          <a:p>
            <a:pPr marL="0" indent="0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/>
              <a:t>Leonardo Henrique Raiz  (Léo)</a:t>
            </a:r>
          </a:p>
          <a:p>
            <a:pPr marL="0" indent="0">
              <a:buNone/>
            </a:pPr>
            <a:endParaRPr lang="pt-BR" sz="2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589F8E0-C25D-A2DE-E1BA-7F949451745B}"/>
              </a:ext>
            </a:extLst>
          </p:cNvPr>
          <p:cNvGrpSpPr/>
          <p:nvPr/>
        </p:nvGrpSpPr>
        <p:grpSpPr>
          <a:xfrm>
            <a:off x="1120948" y="7057506"/>
            <a:ext cx="2882900" cy="1696490"/>
            <a:chOff x="465931" y="2227810"/>
            <a:chExt cx="2882900" cy="169649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647D8CB-708A-0D2E-2F31-D2B6139F295B}"/>
                </a:ext>
              </a:extLst>
            </p:cNvPr>
            <p:cNvSpPr/>
            <p:nvPr/>
          </p:nvSpPr>
          <p:spPr>
            <a:xfrm>
              <a:off x="465931" y="2227810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Mecatrônica Industrial</a:t>
              </a: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1FBABBC8-21F4-98FD-0352-C35163BA8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5962" y="2368078"/>
              <a:ext cx="2382837" cy="829293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F403E74-D787-11D3-621E-EC67BC943197}"/>
              </a:ext>
            </a:extLst>
          </p:cNvPr>
          <p:cNvGrpSpPr/>
          <p:nvPr/>
        </p:nvGrpSpPr>
        <p:grpSpPr>
          <a:xfrm>
            <a:off x="4253879" y="7057506"/>
            <a:ext cx="2882900" cy="1696490"/>
            <a:chOff x="465931" y="2227810"/>
            <a:chExt cx="2882900" cy="1696490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E1E6434E-617B-CE5E-12F4-248391C7C55B}"/>
                </a:ext>
              </a:extLst>
            </p:cNvPr>
            <p:cNvSpPr/>
            <p:nvPr/>
          </p:nvSpPr>
          <p:spPr>
            <a:xfrm>
              <a:off x="465931" y="2227810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Matemática</a:t>
              </a:r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21799B3B-3F54-F86A-4B01-174072F1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5962" y="2368078"/>
              <a:ext cx="2382837" cy="829293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14CE4C3-6AE8-5FB8-BAB2-A1D05A965143}"/>
              </a:ext>
            </a:extLst>
          </p:cNvPr>
          <p:cNvGrpSpPr/>
          <p:nvPr/>
        </p:nvGrpSpPr>
        <p:grpSpPr>
          <a:xfrm>
            <a:off x="2757630" y="8894264"/>
            <a:ext cx="2882900" cy="1696490"/>
            <a:chOff x="465931" y="4064568"/>
            <a:chExt cx="2882900" cy="169649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FE96805-BF80-81D1-63ED-08AC72D46B08}"/>
                </a:ext>
              </a:extLst>
            </p:cNvPr>
            <p:cNvSpPr/>
            <p:nvPr/>
          </p:nvSpPr>
          <p:spPr>
            <a:xfrm>
              <a:off x="465931" y="4064568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Análise e Desenvolvimento de Sistema</a:t>
              </a:r>
            </a:p>
          </p:txBody>
        </p:sp>
        <p:pic>
          <p:nvPicPr>
            <p:cNvPr id="14" name="Imagem 13" descr="Texto, Logotipo&#10;&#10;Descrição gerada automaticamente">
              <a:extLst>
                <a:ext uri="{FF2B5EF4-FFF2-40B4-BE49-F238E27FC236}">
                  <a16:creationId xmlns:a16="http://schemas.microsoft.com/office/drawing/2014/main" id="{6B9160AA-92D5-5BB1-9956-6ACBFACB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785" y="4168539"/>
              <a:ext cx="1686389" cy="672532"/>
            </a:xfrm>
            <a:prstGeom prst="rect">
              <a:avLst/>
            </a:prstGeom>
          </p:spPr>
        </p:pic>
      </p:grpSp>
      <p:pic>
        <p:nvPicPr>
          <p:cNvPr id="17" name="Imagem 16" descr="Imagem em preto e branco&#10;&#10;Descrição gerada automaticamente">
            <a:extLst>
              <a:ext uri="{FF2B5EF4-FFF2-40B4-BE49-F238E27FC236}">
                <a16:creationId xmlns:a16="http://schemas.microsoft.com/office/drawing/2014/main" id="{25BB687B-295F-993D-C884-A6AB746CB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14" y="1136067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4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561BD-E14F-56EF-537F-CA4C3E5F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E0A92-7B03-3E42-F52C-1B35DDD5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20434"/>
            <a:ext cx="9950103" cy="1507376"/>
          </a:xfrm>
        </p:spPr>
        <p:txBody>
          <a:bodyPr/>
          <a:lstStyle/>
          <a:p>
            <a:r>
              <a:rPr lang="pt-BR" dirty="0"/>
              <a:t>Minha escolaridade – Graduações  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0D6CBC7-AFC4-2C01-8130-01DEE41DB9C3}"/>
              </a:ext>
            </a:extLst>
          </p:cNvPr>
          <p:cNvGrpSpPr/>
          <p:nvPr/>
        </p:nvGrpSpPr>
        <p:grpSpPr>
          <a:xfrm>
            <a:off x="1120948" y="2693212"/>
            <a:ext cx="2882900" cy="1696490"/>
            <a:chOff x="465931" y="2227810"/>
            <a:chExt cx="2882900" cy="1696490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CEDFE3C-E952-D940-E412-DA8E1A9B66E5}"/>
                </a:ext>
              </a:extLst>
            </p:cNvPr>
            <p:cNvSpPr/>
            <p:nvPr/>
          </p:nvSpPr>
          <p:spPr>
            <a:xfrm>
              <a:off x="465931" y="2227810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Mecatrônica Industrial</a:t>
              </a: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8A257F-9E20-1D78-3B01-3618559B4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5962" y="2368078"/>
              <a:ext cx="2382837" cy="829293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17FDCCB-B97D-7BA3-AF81-CE30FD06E220}"/>
              </a:ext>
            </a:extLst>
          </p:cNvPr>
          <p:cNvGrpSpPr/>
          <p:nvPr/>
        </p:nvGrpSpPr>
        <p:grpSpPr>
          <a:xfrm>
            <a:off x="4253879" y="2693212"/>
            <a:ext cx="2882900" cy="1696490"/>
            <a:chOff x="465931" y="2227810"/>
            <a:chExt cx="2882900" cy="169649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4F72922-B9F6-81E6-F1C9-2800AC5B58F5}"/>
                </a:ext>
              </a:extLst>
            </p:cNvPr>
            <p:cNvSpPr/>
            <p:nvPr/>
          </p:nvSpPr>
          <p:spPr>
            <a:xfrm>
              <a:off x="465931" y="2227810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Matemática</a:t>
              </a:r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4C5FAE21-3A96-2D98-6BE8-22A04FE6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5962" y="2368078"/>
              <a:ext cx="2382837" cy="829293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5F6D2CE-B0A8-1385-2336-C2397E028B49}"/>
              </a:ext>
            </a:extLst>
          </p:cNvPr>
          <p:cNvGrpSpPr/>
          <p:nvPr/>
        </p:nvGrpSpPr>
        <p:grpSpPr>
          <a:xfrm>
            <a:off x="2757630" y="4529970"/>
            <a:ext cx="2882900" cy="1696490"/>
            <a:chOff x="465931" y="4064568"/>
            <a:chExt cx="2882900" cy="1696490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31B12EB-2BE4-0A55-107A-C7F4C2B7D2C9}"/>
                </a:ext>
              </a:extLst>
            </p:cNvPr>
            <p:cNvSpPr/>
            <p:nvPr/>
          </p:nvSpPr>
          <p:spPr>
            <a:xfrm>
              <a:off x="465931" y="4064568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Análise e Desenvolvimento de Sistema</a:t>
              </a:r>
            </a:p>
          </p:txBody>
        </p:sp>
        <p:pic>
          <p:nvPicPr>
            <p:cNvPr id="22" name="Imagem 21" descr="Texto, Logotipo&#10;&#10;Descrição gerada automaticamente">
              <a:extLst>
                <a:ext uri="{FF2B5EF4-FFF2-40B4-BE49-F238E27FC236}">
                  <a16:creationId xmlns:a16="http://schemas.microsoft.com/office/drawing/2014/main" id="{EB12EF39-E152-A704-200B-91C8406C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785" y="4168539"/>
              <a:ext cx="1686389" cy="672532"/>
            </a:xfrm>
            <a:prstGeom prst="rect">
              <a:avLst/>
            </a:prstGeom>
          </p:spPr>
        </p:pic>
      </p:grpSp>
      <p:pic>
        <p:nvPicPr>
          <p:cNvPr id="3" name="Imagem 2" descr="Imagem em preto e branco&#10;&#10;Descrição gerada automaticamente">
            <a:extLst>
              <a:ext uri="{FF2B5EF4-FFF2-40B4-BE49-F238E27FC236}">
                <a16:creationId xmlns:a16="http://schemas.microsoft.com/office/drawing/2014/main" id="{8627422D-6E97-1456-7082-86B331CE7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18" y="1065453"/>
            <a:ext cx="6096012" cy="6096012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88513F6-2AD6-E59F-0AE2-BC5C5545587A}"/>
              </a:ext>
            </a:extLst>
          </p:cNvPr>
          <p:cNvGrpSpPr/>
          <p:nvPr/>
        </p:nvGrpSpPr>
        <p:grpSpPr>
          <a:xfrm>
            <a:off x="1120948" y="7680375"/>
            <a:ext cx="2882900" cy="1696490"/>
            <a:chOff x="3598862" y="4064568"/>
            <a:chExt cx="2882900" cy="1696490"/>
          </a:xfrm>
          <a:solidFill>
            <a:schemeClr val="accent5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B20EA22E-A3C1-3955-9AA8-4A36D02CCC64}"/>
                </a:ext>
              </a:extLst>
            </p:cNvPr>
            <p:cNvSpPr/>
            <p:nvPr/>
          </p:nvSpPr>
          <p:spPr>
            <a:xfrm>
              <a:off x="3598862" y="4064568"/>
              <a:ext cx="2882900" cy="1696490"/>
            </a:xfrm>
            <a:prstGeom prst="roundRect">
              <a:avLst>
                <a:gd name="adj" fmla="val 69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Gestão e desenvolvimento de software para Web</a:t>
              </a:r>
            </a:p>
          </p:txBody>
        </p:sp>
        <p:pic>
          <p:nvPicPr>
            <p:cNvPr id="8" name="Imagem 7" descr="Tela de computador com luz azul&#10;&#10;Descrição gerada automaticamente com confiança baixa">
              <a:extLst>
                <a:ext uri="{FF2B5EF4-FFF2-40B4-BE49-F238E27FC236}">
                  <a16:creationId xmlns:a16="http://schemas.microsoft.com/office/drawing/2014/main" id="{51A082EF-C881-A5B1-33B7-E38D671C6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511" y="4224951"/>
              <a:ext cx="2641600" cy="616120"/>
            </a:xfrm>
            <a:prstGeom prst="rect">
              <a:avLst/>
            </a:prstGeom>
            <a:grpFill/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CE74C18-257F-6DA9-A668-80E446FF6C96}"/>
              </a:ext>
            </a:extLst>
          </p:cNvPr>
          <p:cNvGrpSpPr/>
          <p:nvPr/>
        </p:nvGrpSpPr>
        <p:grpSpPr>
          <a:xfrm>
            <a:off x="4187233" y="7456920"/>
            <a:ext cx="2882900" cy="1919945"/>
            <a:chOff x="4187233" y="2467914"/>
            <a:chExt cx="2882900" cy="191994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314F176B-B3A4-039F-AF1D-A3E25F70AC15}"/>
                </a:ext>
              </a:extLst>
            </p:cNvPr>
            <p:cNvSpPr/>
            <p:nvPr/>
          </p:nvSpPr>
          <p:spPr>
            <a:xfrm>
              <a:off x="4187233" y="2691369"/>
              <a:ext cx="2882900" cy="1696490"/>
            </a:xfrm>
            <a:prstGeom prst="roundRect">
              <a:avLst>
                <a:gd name="adj" fmla="val 693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Desenvolvimentos de games</a:t>
              </a:r>
            </a:p>
          </p:txBody>
        </p:sp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E92F75CA-E340-F197-2804-2A24E537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038" y="2467914"/>
              <a:ext cx="1895962" cy="1421971"/>
            </a:xfrm>
            <a:prstGeom prst="rect">
              <a:avLst/>
            </a:prstGeom>
          </p:spPr>
        </p:pic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E0ADCD5-8814-3336-53D3-EE4624ED4ABA}"/>
              </a:ext>
            </a:extLst>
          </p:cNvPr>
          <p:cNvSpPr/>
          <p:nvPr/>
        </p:nvSpPr>
        <p:spPr>
          <a:xfrm>
            <a:off x="2641391" y="9600320"/>
            <a:ext cx="2882900" cy="1696490"/>
          </a:xfrm>
          <a:prstGeom prst="roundRect">
            <a:avLst>
              <a:gd name="adj" fmla="val 69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Computação Aplicada</a:t>
            </a:r>
          </a:p>
        </p:txBody>
      </p:sp>
      <p:pic>
        <p:nvPicPr>
          <p:cNvPr id="19" name="Imagem 18" descr="Forma&#10;&#10;Descrição gerada automaticamente com confiança média">
            <a:extLst>
              <a:ext uri="{FF2B5EF4-FFF2-40B4-BE49-F238E27FC236}">
                <a16:creationId xmlns:a16="http://schemas.microsoft.com/office/drawing/2014/main" id="{41ED921B-00AE-6A4B-ECEE-B0FBF35E9F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52" y="9778904"/>
            <a:ext cx="1784331" cy="7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9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8E68-4F3F-8606-3C3F-E2F669084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309D-BD51-568B-41EB-E8D61F8F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20434"/>
            <a:ext cx="9950103" cy="1507376"/>
          </a:xfrm>
        </p:spPr>
        <p:txBody>
          <a:bodyPr/>
          <a:lstStyle/>
          <a:p>
            <a:r>
              <a:rPr lang="pt-BR" dirty="0"/>
              <a:t>Minha escolaridade – Pós-Graduações 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453B7C5-751E-B54D-6318-DF6A486624EF}"/>
              </a:ext>
            </a:extLst>
          </p:cNvPr>
          <p:cNvGrpSpPr/>
          <p:nvPr/>
        </p:nvGrpSpPr>
        <p:grpSpPr>
          <a:xfrm>
            <a:off x="1120948" y="2691369"/>
            <a:ext cx="2882900" cy="1696490"/>
            <a:chOff x="3598862" y="4064568"/>
            <a:chExt cx="2882900" cy="1696490"/>
          </a:xfrm>
          <a:solidFill>
            <a:schemeClr val="accent5"/>
          </a:solidFill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A442BA2A-7024-AE2C-5A17-A6C1F33EB7BD}"/>
                </a:ext>
              </a:extLst>
            </p:cNvPr>
            <p:cNvSpPr/>
            <p:nvPr/>
          </p:nvSpPr>
          <p:spPr>
            <a:xfrm>
              <a:off x="3598862" y="4064568"/>
              <a:ext cx="2882900" cy="1696490"/>
            </a:xfrm>
            <a:prstGeom prst="roundRect">
              <a:avLst>
                <a:gd name="adj" fmla="val 69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Gestão e desenvolvimento de software para Web</a:t>
              </a:r>
            </a:p>
          </p:txBody>
        </p:sp>
        <p:pic>
          <p:nvPicPr>
            <p:cNvPr id="6" name="Imagem 5" descr="Tela de computador com luz azul&#10;&#10;Descrição gerada automaticamente com confiança baixa">
              <a:extLst>
                <a:ext uri="{FF2B5EF4-FFF2-40B4-BE49-F238E27FC236}">
                  <a16:creationId xmlns:a16="http://schemas.microsoft.com/office/drawing/2014/main" id="{7B964770-1A57-6467-FB8E-0F98FF33A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511" y="4224951"/>
              <a:ext cx="2641600" cy="616120"/>
            </a:xfrm>
            <a:prstGeom prst="rect">
              <a:avLst/>
            </a:prstGeom>
            <a:grpFill/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60874B6-42D5-D3CB-B968-58794547869D}"/>
              </a:ext>
            </a:extLst>
          </p:cNvPr>
          <p:cNvGrpSpPr/>
          <p:nvPr/>
        </p:nvGrpSpPr>
        <p:grpSpPr>
          <a:xfrm>
            <a:off x="4187233" y="2467914"/>
            <a:ext cx="2882900" cy="1919945"/>
            <a:chOff x="4187233" y="2467914"/>
            <a:chExt cx="2882900" cy="1919945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17B615C-905C-185D-C6CF-5E279083ACA1}"/>
                </a:ext>
              </a:extLst>
            </p:cNvPr>
            <p:cNvSpPr/>
            <p:nvPr/>
          </p:nvSpPr>
          <p:spPr>
            <a:xfrm>
              <a:off x="4187233" y="2691369"/>
              <a:ext cx="2882900" cy="1696490"/>
            </a:xfrm>
            <a:prstGeom prst="roundRect">
              <a:avLst>
                <a:gd name="adj" fmla="val 693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Desenvolvimentos de games</a:t>
              </a:r>
            </a:p>
          </p:txBody>
        </p:sp>
        <p:pic>
          <p:nvPicPr>
            <p:cNvPr id="18" name="Imagem 17" descr="Logotipo&#10;&#10;Descrição gerada automaticamente">
              <a:extLst>
                <a:ext uri="{FF2B5EF4-FFF2-40B4-BE49-F238E27FC236}">
                  <a16:creationId xmlns:a16="http://schemas.microsoft.com/office/drawing/2014/main" id="{68E0E495-A1E8-78E4-CAFD-49A8C3FB3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038" y="2467914"/>
              <a:ext cx="1895962" cy="1421971"/>
            </a:xfrm>
            <a:prstGeom prst="rect">
              <a:avLst/>
            </a:prstGeom>
          </p:spPr>
        </p:pic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F6A14A7-B147-B64F-A9CF-EEA7512E8544}"/>
              </a:ext>
            </a:extLst>
          </p:cNvPr>
          <p:cNvSpPr/>
          <p:nvPr/>
        </p:nvSpPr>
        <p:spPr>
          <a:xfrm>
            <a:off x="2641391" y="4611314"/>
            <a:ext cx="2882900" cy="1696490"/>
          </a:xfrm>
          <a:prstGeom prst="roundRect">
            <a:avLst>
              <a:gd name="adj" fmla="val 69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Computação Aplicada</a:t>
            </a:r>
          </a:p>
        </p:txBody>
      </p:sp>
      <p:pic>
        <p:nvPicPr>
          <p:cNvPr id="27" name="Imagem 26" descr="Forma&#10;&#10;Descrição gerada automaticamente com confiança média">
            <a:extLst>
              <a:ext uri="{FF2B5EF4-FFF2-40B4-BE49-F238E27FC236}">
                <a16:creationId xmlns:a16="http://schemas.microsoft.com/office/drawing/2014/main" id="{01451F62-FC62-54E1-EE81-157087D37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52" y="4789898"/>
            <a:ext cx="1784331" cy="733161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381FCA6-CB08-CFAD-6EB7-E6C2FBE8E24D}"/>
              </a:ext>
            </a:extLst>
          </p:cNvPr>
          <p:cNvGrpSpPr/>
          <p:nvPr/>
        </p:nvGrpSpPr>
        <p:grpSpPr>
          <a:xfrm>
            <a:off x="1120948" y="-4023710"/>
            <a:ext cx="2882900" cy="1696490"/>
            <a:chOff x="465931" y="2227810"/>
            <a:chExt cx="2882900" cy="1696490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E02245AA-C715-F5A6-60E1-A980692BB03E}"/>
                </a:ext>
              </a:extLst>
            </p:cNvPr>
            <p:cNvSpPr/>
            <p:nvPr/>
          </p:nvSpPr>
          <p:spPr>
            <a:xfrm>
              <a:off x="465931" y="2227810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Mecatrônica Industrial</a:t>
              </a:r>
            </a:p>
          </p:txBody>
        </p:sp>
        <p:pic>
          <p:nvPicPr>
            <p:cNvPr id="32" name="Gráfico 31">
              <a:extLst>
                <a:ext uri="{FF2B5EF4-FFF2-40B4-BE49-F238E27FC236}">
                  <a16:creationId xmlns:a16="http://schemas.microsoft.com/office/drawing/2014/main" id="{358D313C-7A3A-E3BD-1748-9FED20405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962" y="2368078"/>
              <a:ext cx="2382837" cy="829293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1CBBAF5-169E-3214-F5B3-1FE8B42DBF55}"/>
              </a:ext>
            </a:extLst>
          </p:cNvPr>
          <p:cNvGrpSpPr/>
          <p:nvPr/>
        </p:nvGrpSpPr>
        <p:grpSpPr>
          <a:xfrm>
            <a:off x="4253879" y="-4023710"/>
            <a:ext cx="2882900" cy="1696490"/>
            <a:chOff x="465931" y="2227810"/>
            <a:chExt cx="2882900" cy="1696490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69DA8B7-3362-8BD7-F0D8-4C56125E8650}"/>
                </a:ext>
              </a:extLst>
            </p:cNvPr>
            <p:cNvSpPr/>
            <p:nvPr/>
          </p:nvSpPr>
          <p:spPr>
            <a:xfrm>
              <a:off x="465931" y="2227810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Matemática</a:t>
              </a:r>
            </a:p>
          </p:txBody>
        </p:sp>
        <p:pic>
          <p:nvPicPr>
            <p:cNvPr id="35" name="Gráfico 34">
              <a:extLst>
                <a:ext uri="{FF2B5EF4-FFF2-40B4-BE49-F238E27FC236}">
                  <a16:creationId xmlns:a16="http://schemas.microsoft.com/office/drawing/2014/main" id="{BC407CA2-9587-B54D-22C4-0F703D0E6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962" y="2368078"/>
              <a:ext cx="2382837" cy="82929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BED8C35-219B-FC1A-ECAD-05ED3CAA6AEF}"/>
              </a:ext>
            </a:extLst>
          </p:cNvPr>
          <p:cNvGrpSpPr/>
          <p:nvPr/>
        </p:nvGrpSpPr>
        <p:grpSpPr>
          <a:xfrm>
            <a:off x="2757630" y="-2186952"/>
            <a:ext cx="2882900" cy="1696490"/>
            <a:chOff x="465931" y="4064568"/>
            <a:chExt cx="2882900" cy="1696490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6CECD399-4AF6-9671-03C1-284A21A0BE72}"/>
                </a:ext>
              </a:extLst>
            </p:cNvPr>
            <p:cNvSpPr/>
            <p:nvPr/>
          </p:nvSpPr>
          <p:spPr>
            <a:xfrm>
              <a:off x="465931" y="4064568"/>
              <a:ext cx="2882900" cy="1696490"/>
            </a:xfrm>
            <a:prstGeom prst="roundRect">
              <a:avLst>
                <a:gd name="adj" fmla="val 6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Análise e Desenvolvimento de Sistema</a:t>
              </a:r>
            </a:p>
          </p:txBody>
        </p:sp>
        <p:pic>
          <p:nvPicPr>
            <p:cNvPr id="38" name="Imagem 37" descr="Texto, Logotipo&#10;&#10;Descrição gerada automaticamente">
              <a:extLst>
                <a:ext uri="{FF2B5EF4-FFF2-40B4-BE49-F238E27FC236}">
                  <a16:creationId xmlns:a16="http://schemas.microsoft.com/office/drawing/2014/main" id="{7396B72F-9763-DCA3-DE68-AA607A00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785" y="4168539"/>
              <a:ext cx="1686389" cy="672532"/>
            </a:xfrm>
            <a:prstGeom prst="rect">
              <a:avLst/>
            </a:prstGeom>
          </p:spPr>
        </p:pic>
      </p:grp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A1E934EA-7A74-7D35-B535-425EBA7AE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18" y="1065453"/>
            <a:ext cx="6096012" cy="6096012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CE80C783-F0FC-1A04-C109-A199DE1A78B4}"/>
              </a:ext>
            </a:extLst>
          </p:cNvPr>
          <p:cNvGrpSpPr/>
          <p:nvPr/>
        </p:nvGrpSpPr>
        <p:grpSpPr>
          <a:xfrm>
            <a:off x="4278069" y="7843063"/>
            <a:ext cx="2882900" cy="1696490"/>
            <a:chOff x="4278069" y="3429000"/>
            <a:chExt cx="2882900" cy="1696490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0D89AD72-2317-3B84-2945-A06D0531D279}"/>
                </a:ext>
              </a:extLst>
            </p:cNvPr>
            <p:cNvSpPr/>
            <p:nvPr/>
          </p:nvSpPr>
          <p:spPr>
            <a:xfrm>
              <a:off x="4278069" y="3429000"/>
              <a:ext cx="2882900" cy="1696490"/>
            </a:xfrm>
            <a:prstGeom prst="roundRect">
              <a:avLst>
                <a:gd name="adj" fmla="val 693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Analista Pleno</a:t>
              </a:r>
            </a:p>
          </p:txBody>
        </p:sp>
        <p:pic>
          <p:nvPicPr>
            <p:cNvPr id="11" name="Imagem 10" descr="Desenho de cachorro&#10;&#10;Descrição gerada automaticamente">
              <a:extLst>
                <a:ext uri="{FF2B5EF4-FFF2-40B4-BE49-F238E27FC236}">
                  <a16:creationId xmlns:a16="http://schemas.microsoft.com/office/drawing/2014/main" id="{1833A45C-3017-E8F1-DFB3-F572AF57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859" y="3671154"/>
              <a:ext cx="1884648" cy="676982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A2B37D7-DDFD-4F1B-B476-AF27F6336F86}"/>
              </a:ext>
            </a:extLst>
          </p:cNvPr>
          <p:cNvGrpSpPr/>
          <p:nvPr/>
        </p:nvGrpSpPr>
        <p:grpSpPr>
          <a:xfrm>
            <a:off x="1120947" y="7843063"/>
            <a:ext cx="2882900" cy="1696490"/>
            <a:chOff x="1120947" y="3429000"/>
            <a:chExt cx="2882900" cy="169649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73ECA71-29E0-5B40-A51D-B949A1F62947}"/>
                </a:ext>
              </a:extLst>
            </p:cNvPr>
            <p:cNvSpPr/>
            <p:nvPr/>
          </p:nvSpPr>
          <p:spPr>
            <a:xfrm>
              <a:off x="1120947" y="3429000"/>
              <a:ext cx="2882900" cy="1696490"/>
            </a:xfrm>
            <a:prstGeom prst="roundRect">
              <a:avLst>
                <a:gd name="adj" fmla="val 693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Professor Universitário </a:t>
              </a:r>
            </a:p>
          </p:txBody>
        </p:sp>
        <p:pic>
          <p:nvPicPr>
            <p:cNvPr id="14" name="Imagem 13" descr="Texto, Logotipo&#10;&#10;Descrição gerada automaticamente">
              <a:extLst>
                <a:ext uri="{FF2B5EF4-FFF2-40B4-BE49-F238E27FC236}">
                  <a16:creationId xmlns:a16="http://schemas.microsoft.com/office/drawing/2014/main" id="{5DD0FACC-42D4-6A61-1BD7-632B0EDD6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495" y="3685839"/>
              <a:ext cx="1686389" cy="672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2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B65AE-0533-A4C6-DA33-BB6CEBB1C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51F6E-2434-5BF5-A71F-82B5F453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20434"/>
            <a:ext cx="9950103" cy="1507376"/>
          </a:xfrm>
        </p:spPr>
        <p:txBody>
          <a:bodyPr/>
          <a:lstStyle/>
          <a:p>
            <a:r>
              <a:rPr lang="pt-BR" dirty="0"/>
              <a:t>Onde trabalho? 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66C7229-6136-B8B1-7EB2-8BBA051D1450}"/>
              </a:ext>
            </a:extLst>
          </p:cNvPr>
          <p:cNvGrpSpPr/>
          <p:nvPr/>
        </p:nvGrpSpPr>
        <p:grpSpPr>
          <a:xfrm>
            <a:off x="1120948" y="-4682824"/>
            <a:ext cx="2882900" cy="1696490"/>
            <a:chOff x="3598862" y="4064568"/>
            <a:chExt cx="2882900" cy="1696490"/>
          </a:xfrm>
          <a:solidFill>
            <a:schemeClr val="accent5"/>
          </a:solidFill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A040B63D-3823-B007-BF87-7E414A4031DE}"/>
                </a:ext>
              </a:extLst>
            </p:cNvPr>
            <p:cNvSpPr/>
            <p:nvPr/>
          </p:nvSpPr>
          <p:spPr>
            <a:xfrm>
              <a:off x="3598862" y="4064568"/>
              <a:ext cx="2882900" cy="1696490"/>
            </a:xfrm>
            <a:prstGeom prst="roundRect">
              <a:avLst>
                <a:gd name="adj" fmla="val 69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Gestão e desenvolvimento de software para Web</a:t>
              </a:r>
            </a:p>
          </p:txBody>
        </p:sp>
        <p:pic>
          <p:nvPicPr>
            <p:cNvPr id="6" name="Imagem 5" descr="Tela de computador com luz azul&#10;&#10;Descrição gerada automaticamente com confiança baixa">
              <a:extLst>
                <a:ext uri="{FF2B5EF4-FFF2-40B4-BE49-F238E27FC236}">
                  <a16:creationId xmlns:a16="http://schemas.microsoft.com/office/drawing/2014/main" id="{B97350DC-AA8B-A023-B68D-CE3335E1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511" y="4224951"/>
              <a:ext cx="2641600" cy="616120"/>
            </a:xfrm>
            <a:prstGeom prst="rect">
              <a:avLst/>
            </a:prstGeom>
            <a:grpFill/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84A12F3-312D-8126-8CEC-A38FDD8830A5}"/>
              </a:ext>
            </a:extLst>
          </p:cNvPr>
          <p:cNvGrpSpPr/>
          <p:nvPr/>
        </p:nvGrpSpPr>
        <p:grpSpPr>
          <a:xfrm>
            <a:off x="4187233" y="-4906279"/>
            <a:ext cx="2882900" cy="1919945"/>
            <a:chOff x="4187233" y="2467914"/>
            <a:chExt cx="2882900" cy="1919945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227692EF-D935-1000-9CCF-C2AF572F809F}"/>
                </a:ext>
              </a:extLst>
            </p:cNvPr>
            <p:cNvSpPr/>
            <p:nvPr/>
          </p:nvSpPr>
          <p:spPr>
            <a:xfrm>
              <a:off x="4187233" y="2691369"/>
              <a:ext cx="2882900" cy="1696490"/>
            </a:xfrm>
            <a:prstGeom prst="roundRect">
              <a:avLst>
                <a:gd name="adj" fmla="val 693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Desenvolvimentos de games</a:t>
              </a:r>
            </a:p>
          </p:txBody>
        </p:sp>
        <p:pic>
          <p:nvPicPr>
            <p:cNvPr id="18" name="Imagem 17" descr="Logotipo&#10;&#10;Descrição gerada automaticamente">
              <a:extLst>
                <a:ext uri="{FF2B5EF4-FFF2-40B4-BE49-F238E27FC236}">
                  <a16:creationId xmlns:a16="http://schemas.microsoft.com/office/drawing/2014/main" id="{379C24C2-29E2-6C30-3B0D-91AB712BB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038" y="2467914"/>
              <a:ext cx="1895962" cy="1421971"/>
            </a:xfrm>
            <a:prstGeom prst="rect">
              <a:avLst/>
            </a:prstGeom>
          </p:spPr>
        </p:pic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4A7EE5F-A844-E47A-8A4A-C67B3C669CAC}"/>
              </a:ext>
            </a:extLst>
          </p:cNvPr>
          <p:cNvSpPr/>
          <p:nvPr/>
        </p:nvSpPr>
        <p:spPr>
          <a:xfrm>
            <a:off x="2641391" y="-2762879"/>
            <a:ext cx="2882900" cy="1696490"/>
          </a:xfrm>
          <a:prstGeom prst="roundRect">
            <a:avLst>
              <a:gd name="adj" fmla="val 69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Computação Aplicada</a:t>
            </a:r>
          </a:p>
        </p:txBody>
      </p:sp>
      <p:pic>
        <p:nvPicPr>
          <p:cNvPr id="27" name="Imagem 26" descr="Forma&#10;&#10;Descrição gerada automaticamente com confiança média">
            <a:extLst>
              <a:ext uri="{FF2B5EF4-FFF2-40B4-BE49-F238E27FC236}">
                <a16:creationId xmlns:a16="http://schemas.microsoft.com/office/drawing/2014/main" id="{403F5389-18BA-5B5A-8571-23162E512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52" y="-2584295"/>
            <a:ext cx="1784331" cy="733161"/>
          </a:xfrm>
          <a:prstGeom prst="rect">
            <a:avLst/>
          </a:prstGeom>
        </p:spPr>
      </p:pic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601C5DBD-34D6-6F8C-4FAB-1F3F5E0FE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18" y="1065453"/>
            <a:ext cx="6096012" cy="6096012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20B02CE-9E81-AA46-C959-FC40655B5AC4}"/>
              </a:ext>
            </a:extLst>
          </p:cNvPr>
          <p:cNvGrpSpPr/>
          <p:nvPr/>
        </p:nvGrpSpPr>
        <p:grpSpPr>
          <a:xfrm>
            <a:off x="4278069" y="3429000"/>
            <a:ext cx="2882900" cy="1696490"/>
            <a:chOff x="4278069" y="3429000"/>
            <a:chExt cx="2882900" cy="1696490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6F9AD1E5-8E3A-E2CD-44E1-B9DFB12A8D67}"/>
                </a:ext>
              </a:extLst>
            </p:cNvPr>
            <p:cNvSpPr/>
            <p:nvPr/>
          </p:nvSpPr>
          <p:spPr>
            <a:xfrm>
              <a:off x="4278069" y="3429000"/>
              <a:ext cx="2882900" cy="1696490"/>
            </a:xfrm>
            <a:prstGeom prst="roundRect">
              <a:avLst>
                <a:gd name="adj" fmla="val 693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Analista Pleno</a:t>
              </a:r>
            </a:p>
          </p:txBody>
        </p:sp>
        <p:pic>
          <p:nvPicPr>
            <p:cNvPr id="8" name="Imagem 7" descr="Desenho de cachorro&#10;&#10;Descrição gerada automaticamente">
              <a:extLst>
                <a:ext uri="{FF2B5EF4-FFF2-40B4-BE49-F238E27FC236}">
                  <a16:creationId xmlns:a16="http://schemas.microsoft.com/office/drawing/2014/main" id="{FE8D5852-C17D-7F8C-52E1-9ADD782A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859" y="3671154"/>
              <a:ext cx="1884648" cy="676982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569358-E87E-72F9-396F-51ABECC18006}"/>
              </a:ext>
            </a:extLst>
          </p:cNvPr>
          <p:cNvGrpSpPr/>
          <p:nvPr/>
        </p:nvGrpSpPr>
        <p:grpSpPr>
          <a:xfrm>
            <a:off x="1120947" y="3429000"/>
            <a:ext cx="2882900" cy="1696490"/>
            <a:chOff x="1120947" y="3429000"/>
            <a:chExt cx="2882900" cy="169649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EF386AE-40D9-4DAF-8F8C-8AB64C57A81B}"/>
                </a:ext>
              </a:extLst>
            </p:cNvPr>
            <p:cNvSpPr/>
            <p:nvPr/>
          </p:nvSpPr>
          <p:spPr>
            <a:xfrm>
              <a:off x="1120947" y="3429000"/>
              <a:ext cx="2882900" cy="1696490"/>
            </a:xfrm>
            <a:prstGeom prst="roundRect">
              <a:avLst>
                <a:gd name="adj" fmla="val 693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Professor Universitário </a:t>
              </a:r>
            </a:p>
          </p:txBody>
        </p:sp>
        <p:pic>
          <p:nvPicPr>
            <p:cNvPr id="15" name="Imagem 14" descr="Texto, Logotipo&#10;&#10;Descrição gerada automaticamente">
              <a:extLst>
                <a:ext uri="{FF2B5EF4-FFF2-40B4-BE49-F238E27FC236}">
                  <a16:creationId xmlns:a16="http://schemas.microsoft.com/office/drawing/2014/main" id="{DE6E0277-7EBF-45CA-71DC-34D9D9410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495" y="3685839"/>
              <a:ext cx="1686389" cy="672532"/>
            </a:xfrm>
            <a:prstGeom prst="rect">
              <a:avLst/>
            </a:prstGeom>
          </p:spPr>
        </p:pic>
      </p:grpSp>
      <p:pic>
        <p:nvPicPr>
          <p:cNvPr id="25" name="Imagem 24" descr="Imagem em preto e branco">
            <a:extLst>
              <a:ext uri="{FF2B5EF4-FFF2-40B4-BE49-F238E27FC236}">
                <a16:creationId xmlns:a16="http://schemas.microsoft.com/office/drawing/2014/main" id="{FBFE1453-821F-5301-0D8E-EB4629B2A0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918" y="1102239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1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EEDE-BFE5-0CEF-4DCD-ED8E5B43A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61B84-6E1A-9004-2BA0-0019B4F1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20434"/>
            <a:ext cx="9950103" cy="1507376"/>
          </a:xfrm>
        </p:spPr>
        <p:txBody>
          <a:bodyPr/>
          <a:lstStyle/>
          <a:p>
            <a:r>
              <a:rPr lang="pt-BR" dirty="0"/>
              <a:t>O que você verá nas aulas?</a:t>
            </a:r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AF29EF18-479E-27CD-DCB2-4F2AC337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18" y="1065453"/>
            <a:ext cx="6096012" cy="6096012"/>
          </a:xfrm>
          <a:prstGeom prst="rect">
            <a:avLst/>
          </a:prstGeom>
        </p:spPr>
      </p:pic>
      <p:pic>
        <p:nvPicPr>
          <p:cNvPr id="25" name="Imagem 24" descr="Imagem em preto e branco">
            <a:extLst>
              <a:ext uri="{FF2B5EF4-FFF2-40B4-BE49-F238E27FC236}">
                <a16:creationId xmlns:a16="http://schemas.microsoft.com/office/drawing/2014/main" id="{658F9456-4A85-8926-B639-6C071B369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918" y="1102239"/>
            <a:ext cx="6096012" cy="6096012"/>
          </a:xfrm>
          <a:prstGeom prst="rect">
            <a:avLst/>
          </a:prstGeom>
        </p:spPr>
      </p:pic>
      <p:pic>
        <p:nvPicPr>
          <p:cNvPr id="12" name="Imagem 11" descr="Fundo preto com luz verde">
            <a:extLst>
              <a:ext uri="{FF2B5EF4-FFF2-40B4-BE49-F238E27FC236}">
                <a16:creationId xmlns:a16="http://schemas.microsoft.com/office/drawing/2014/main" id="{1DB524E2-1834-ABC3-3885-C8DA0927F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515638"/>
            <a:ext cx="4229106" cy="42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20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1BFF2-F2A6-4BC1-047C-8D3982646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78A14-F493-AED6-ED31-46CFEE35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20434"/>
            <a:ext cx="9950103" cy="1507376"/>
          </a:xfrm>
        </p:spPr>
        <p:txBody>
          <a:bodyPr/>
          <a:lstStyle/>
          <a:p>
            <a:r>
              <a:rPr lang="pt-BR" dirty="0"/>
              <a:t>Avaliações </a:t>
            </a:r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D2DE62B1-A813-ED98-D78C-D6AC8958A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18" y="1065453"/>
            <a:ext cx="6096012" cy="609601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018F9-2958-D710-BCAA-24FFA212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455412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Presença;</a:t>
            </a:r>
          </a:p>
          <a:p>
            <a:pPr marL="0" indent="0">
              <a:buNone/>
            </a:pPr>
            <a:r>
              <a:rPr lang="pt-BR" sz="3600" dirty="0"/>
              <a:t>Participação;</a:t>
            </a:r>
          </a:p>
          <a:p>
            <a:pPr marL="0" indent="0">
              <a:buNone/>
            </a:pPr>
            <a:r>
              <a:rPr lang="pt-BR" sz="3600" dirty="0"/>
              <a:t>Atividades;</a:t>
            </a:r>
          </a:p>
          <a:p>
            <a:pPr marL="0" indent="0">
              <a:buNone/>
            </a:pPr>
            <a:r>
              <a:rPr lang="pt-BR" sz="3600" dirty="0"/>
              <a:t>Provas práticas.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50210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0583A-214A-C0F0-DB6C-57EF2D115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F72CE-748D-DFAB-D146-04A37F8C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20434"/>
            <a:ext cx="9950103" cy="1507376"/>
          </a:xfrm>
        </p:spPr>
        <p:txBody>
          <a:bodyPr/>
          <a:lstStyle/>
          <a:p>
            <a:r>
              <a:rPr lang="pt-BR" dirty="0"/>
              <a:t>Notas e Teams </a:t>
            </a:r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B232B206-8D99-4571-63FA-1DFCCFD39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18" y="1065453"/>
            <a:ext cx="6096012" cy="609601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5BF71-3795-D024-5E7F-1F6BBC3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455412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Todas as avaliações serão pelo Teams, logo as presenças serão por lá também.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4DDD7-1E3E-24D9-4BBF-DFF97ADE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45" y="3505200"/>
            <a:ext cx="4056275" cy="27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16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EDC5-71C8-8499-6949-4B602DA14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AABCCF29-3E6A-6DFC-8DD6-A17FB7AD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3" y="1136067"/>
            <a:ext cx="6096012" cy="6096012"/>
          </a:xfrm>
          <a:prstGeom prst="rect">
            <a:avLst/>
          </a:prstGeom>
        </p:spPr>
      </p:pic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AF11DCEB-730B-FDF7-0A29-0B50DE64F8B9}"/>
              </a:ext>
            </a:extLst>
          </p:cNvPr>
          <p:cNvSpPr/>
          <p:nvPr/>
        </p:nvSpPr>
        <p:spPr>
          <a:xfrm>
            <a:off x="1981200" y="781050"/>
            <a:ext cx="3467100" cy="2190750"/>
          </a:xfrm>
          <a:prstGeom prst="wedgeRoundRectCallout">
            <a:avLst>
              <a:gd name="adj1" fmla="val 55638"/>
              <a:gd name="adj2" fmla="val 703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accent3"/>
                </a:solidFill>
              </a:rPr>
              <a:t>Agora, me diga!</a:t>
            </a:r>
          </a:p>
          <a:p>
            <a:pPr algn="ctr"/>
            <a:br>
              <a:rPr lang="pt-BR" sz="3200" dirty="0">
                <a:solidFill>
                  <a:schemeClr val="accent3"/>
                </a:solidFill>
              </a:rPr>
            </a:br>
            <a:r>
              <a:rPr lang="pt-BR" sz="3200" dirty="0">
                <a:solidFill>
                  <a:schemeClr val="accent3"/>
                </a:solidFill>
              </a:rPr>
              <a:t>Quem é você?</a:t>
            </a:r>
          </a:p>
        </p:txBody>
      </p:sp>
    </p:spTree>
    <p:extLst>
      <p:ext uri="{BB962C8B-B14F-4D97-AF65-F5344CB8AC3E}">
        <p14:creationId xmlns:p14="http://schemas.microsoft.com/office/powerpoint/2010/main" val="3744001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162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BlocksVTI</vt:lpstr>
      <vt:lpstr>Design Digital</vt:lpstr>
      <vt:lpstr>Olá!</vt:lpstr>
      <vt:lpstr>Minha escolaridade – Graduações  </vt:lpstr>
      <vt:lpstr>Minha escolaridade – Pós-Graduações  </vt:lpstr>
      <vt:lpstr>Onde trabalho?  </vt:lpstr>
      <vt:lpstr>O que você verá nas aulas?</vt:lpstr>
      <vt:lpstr>Avaliações </vt:lpstr>
      <vt:lpstr>Notas e Teams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15</cp:revision>
  <dcterms:created xsi:type="dcterms:W3CDTF">2023-12-20T18:32:02Z</dcterms:created>
  <dcterms:modified xsi:type="dcterms:W3CDTF">2024-02-15T14:02:40Z</dcterms:modified>
</cp:coreProperties>
</file>