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50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4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0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6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8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1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9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1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1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6F4257-8A8B-4687-A362-2FB0FD59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52E944-E8B4-B78A-0B4C-D8ABC7759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1597961"/>
            <a:ext cx="3231633" cy="3162300"/>
          </a:xfrm>
        </p:spPr>
        <p:txBody>
          <a:bodyPr>
            <a:normAutofit/>
          </a:bodyPr>
          <a:lstStyle/>
          <a:p>
            <a:r>
              <a:rPr lang="pt-BR" dirty="0"/>
              <a:t>Gestão de projetos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676F01-64E1-CCC0-1A8A-67D168374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3231633" cy="985075"/>
          </a:xfrm>
        </p:spPr>
        <p:txBody>
          <a:bodyPr>
            <a:normAutofit/>
          </a:bodyPr>
          <a:lstStyle/>
          <a:p>
            <a:r>
              <a:rPr lang="pt-BR" dirty="0"/>
              <a:t>Introdução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5B7E46-FCBF-464B-8083-9AF1A059E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5672" y="-1263"/>
            <a:ext cx="3484819" cy="3430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79A868-152F-4392-8D0D-C56B1C229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5672" y="3429000"/>
            <a:ext cx="3483870" cy="342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613F7046-4879-4110-98EC-7B7416E55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243582" y="3407228"/>
            <a:ext cx="3428999" cy="3484818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E14A411-88B5-46A6-AD90-72073BCB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9837" y="3431225"/>
            <a:ext cx="3482163" cy="3430264"/>
          </a:xfrm>
          <a:custGeom>
            <a:avLst/>
            <a:gdLst>
              <a:gd name="connsiteX0" fmla="*/ 3478283 w 3482163"/>
              <a:gd name="connsiteY0" fmla="*/ 0 h 3430264"/>
              <a:gd name="connsiteX1" fmla="*/ 3482163 w 3482163"/>
              <a:gd name="connsiteY1" fmla="*/ 0 h 3430264"/>
              <a:gd name="connsiteX2" fmla="*/ 3482163 w 3482163"/>
              <a:gd name="connsiteY2" fmla="*/ 3430264 h 3430264"/>
              <a:gd name="connsiteX3" fmla="*/ 0 w 3482163"/>
              <a:gd name="connsiteY3" fmla="*/ 3430264 h 3430264"/>
              <a:gd name="connsiteX4" fmla="*/ 0 w 3482163"/>
              <a:gd name="connsiteY4" fmla="*/ 3426283 h 3430264"/>
              <a:gd name="connsiteX5" fmla="*/ 335407 w 3482163"/>
              <a:gd name="connsiteY5" fmla="*/ 3410137 h 3430264"/>
              <a:gd name="connsiteX6" fmla="*/ 3473897 w 3482163"/>
              <a:gd name="connsiteY6" fmla="*/ 170675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2163" h="3430264">
                <a:moveTo>
                  <a:pt x="3478283" y="0"/>
                </a:moveTo>
                <a:lnTo>
                  <a:pt x="3482163" y="0"/>
                </a:lnTo>
                <a:lnTo>
                  <a:pt x="3482163" y="3430264"/>
                </a:lnTo>
                <a:lnTo>
                  <a:pt x="0" y="3430264"/>
                </a:lnTo>
                <a:lnTo>
                  <a:pt x="0" y="3426283"/>
                </a:lnTo>
                <a:lnTo>
                  <a:pt x="335407" y="3410137"/>
                </a:lnTo>
                <a:cubicBezTo>
                  <a:pt x="2041201" y="3245035"/>
                  <a:pt x="3386298" y="1871077"/>
                  <a:pt x="3473897" y="17067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Nuvens azuis e rosas">
            <a:extLst>
              <a:ext uri="{FF2B5EF4-FFF2-40B4-BE49-F238E27FC236}">
                <a16:creationId xmlns:a16="http://schemas.microsoft.com/office/drawing/2014/main" id="{84A36853-91EC-0FE6-4086-A560407C0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11" r="32534" b="2"/>
          <a:stretch/>
        </p:blipFill>
        <p:spPr>
          <a:xfrm>
            <a:off x="8699542" y="2"/>
            <a:ext cx="3492458" cy="6858001"/>
          </a:xfrm>
          <a:custGeom>
            <a:avLst/>
            <a:gdLst/>
            <a:ahLst/>
            <a:cxnLst/>
            <a:rect l="l" t="t" r="r" b="b"/>
            <a:pathLst>
              <a:path w="3492458" h="6858001">
                <a:moveTo>
                  <a:pt x="0" y="0"/>
                </a:moveTo>
                <a:lnTo>
                  <a:pt x="3492458" y="0"/>
                </a:lnTo>
                <a:lnTo>
                  <a:pt x="3492458" y="3430264"/>
                </a:lnTo>
                <a:lnTo>
                  <a:pt x="3488603" y="3430264"/>
                </a:lnTo>
                <a:lnTo>
                  <a:pt x="3484192" y="3601898"/>
                </a:lnTo>
                <a:cubicBezTo>
                  <a:pt x="3390753" y="5415660"/>
                  <a:pt x="1866561" y="6858001"/>
                  <a:pt x="0" y="6858001"/>
                </a:cubicBezTo>
                <a:lnTo>
                  <a:pt x="0" y="3430264"/>
                </a:lnTo>
                <a:lnTo>
                  <a:pt x="0" y="342524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2724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19D8C306-3B13-483F-F9D1-FCD917ECDB29}"/>
              </a:ext>
            </a:extLst>
          </p:cNvPr>
          <p:cNvSpPr txBox="1">
            <a:spLocks/>
          </p:cNvSpPr>
          <p:nvPr/>
        </p:nvSpPr>
        <p:spPr>
          <a:xfrm>
            <a:off x="674702" y="1828799"/>
            <a:ext cx="10679837" cy="298141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6000" dirty="0">
                <a:latin typeface="Söhne"/>
              </a:rPr>
              <a:t>Os projetos têm recursos limitados, incluindo tempo, orçamento, pessoal e outros recursos. A gestão eficaz desses recursos é crucial para o sucesso do projeto.</a:t>
            </a:r>
            <a:endParaRPr lang="pt-BR" sz="6000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F590836-E369-AF5B-76C4-FFDF8EC59B0E}"/>
              </a:ext>
            </a:extLst>
          </p:cNvPr>
          <p:cNvSpPr txBox="1">
            <a:spLocks/>
          </p:cNvSpPr>
          <p:nvPr/>
        </p:nvSpPr>
        <p:spPr>
          <a:xfrm>
            <a:off x="674701" y="708296"/>
            <a:ext cx="10005136" cy="1013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5400" b="1" i="0" dirty="0">
                <a:effectLst/>
                <a:latin typeface="Söhne"/>
              </a:rPr>
              <a:t>Recursos Limitados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1826398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ipse 10">
            <a:extLst>
              <a:ext uri="{FF2B5EF4-FFF2-40B4-BE49-F238E27FC236}">
                <a16:creationId xmlns:a16="http://schemas.microsoft.com/office/drawing/2014/main" id="{6F7DA977-5FC4-DE74-A57C-8075D182F932}"/>
              </a:ext>
            </a:extLst>
          </p:cNvPr>
          <p:cNvSpPr/>
          <p:nvPr/>
        </p:nvSpPr>
        <p:spPr>
          <a:xfrm>
            <a:off x="3673475" y="1010805"/>
            <a:ext cx="4845050" cy="4845050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F92B0E-B804-0895-0F58-9F5BE2C71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3951" y="331100"/>
            <a:ext cx="1284098" cy="449049"/>
          </a:xfrm>
        </p:spPr>
        <p:txBody>
          <a:bodyPr/>
          <a:lstStyle/>
          <a:p>
            <a:pPr marL="0" indent="0">
              <a:buNone/>
            </a:pPr>
            <a:r>
              <a:rPr lang="pt-BR" b="1" i="0" dirty="0">
                <a:effectLst/>
                <a:latin typeface="Söhne"/>
              </a:rPr>
              <a:t>Temporário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8A6DEB1-FED8-3EE4-EF0E-DA6E79E81FE1}"/>
              </a:ext>
            </a:extLst>
          </p:cNvPr>
          <p:cNvSpPr txBox="1">
            <a:spLocks/>
          </p:cNvSpPr>
          <p:nvPr/>
        </p:nvSpPr>
        <p:spPr>
          <a:xfrm>
            <a:off x="8596481" y="1271668"/>
            <a:ext cx="1284098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Único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AFF87449-9A19-03A6-6114-9EAA6F768E04}"/>
              </a:ext>
            </a:extLst>
          </p:cNvPr>
          <p:cNvSpPr txBox="1">
            <a:spLocks/>
          </p:cNvSpPr>
          <p:nvPr/>
        </p:nvSpPr>
        <p:spPr>
          <a:xfrm>
            <a:off x="8934162" y="3082382"/>
            <a:ext cx="2238550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Objetivos Definidos</a:t>
            </a:r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DA857C9-D907-357F-E67B-0B7B5621EDC1}"/>
              </a:ext>
            </a:extLst>
          </p:cNvPr>
          <p:cNvSpPr txBox="1">
            <a:spLocks/>
          </p:cNvSpPr>
          <p:nvPr/>
        </p:nvSpPr>
        <p:spPr>
          <a:xfrm>
            <a:off x="8292113" y="5096573"/>
            <a:ext cx="2238550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Recursos Limitados</a:t>
            </a:r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DC342968-5624-E2E7-5182-E486A4DD1829}"/>
              </a:ext>
            </a:extLst>
          </p:cNvPr>
          <p:cNvSpPr txBox="1">
            <a:spLocks/>
          </p:cNvSpPr>
          <p:nvPr/>
        </p:nvSpPr>
        <p:spPr>
          <a:xfrm>
            <a:off x="4976725" y="6225820"/>
            <a:ext cx="2238550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Estrutura Organizada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7B81C9DE-E246-3D8D-CA93-1340D384B53A}"/>
              </a:ext>
            </a:extLst>
          </p:cNvPr>
          <p:cNvSpPr txBox="1">
            <a:spLocks/>
          </p:cNvSpPr>
          <p:nvPr/>
        </p:nvSpPr>
        <p:spPr>
          <a:xfrm>
            <a:off x="399971" y="5167931"/>
            <a:ext cx="3788596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Envolvimento de Partes Interessadas</a:t>
            </a:r>
            <a:endParaRPr lang="pt-BR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EFFB8246-ACBA-72F4-7D4E-BA4269971C79}"/>
              </a:ext>
            </a:extLst>
          </p:cNvPr>
          <p:cNvSpPr txBox="1">
            <a:spLocks/>
          </p:cNvSpPr>
          <p:nvPr/>
        </p:nvSpPr>
        <p:spPr>
          <a:xfrm>
            <a:off x="1188129" y="3118956"/>
            <a:ext cx="3788596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Riscos e Incertezas</a:t>
            </a:r>
            <a:endParaRPr lang="pt-BR" dirty="0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C030F733-2898-ADEB-667D-88DCE74AB082}"/>
              </a:ext>
            </a:extLst>
          </p:cNvPr>
          <p:cNvSpPr txBox="1">
            <a:spLocks/>
          </p:cNvSpPr>
          <p:nvPr/>
        </p:nvSpPr>
        <p:spPr>
          <a:xfrm>
            <a:off x="1019288" y="1294505"/>
            <a:ext cx="3788596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Gerenciamento de Mudanças</a:t>
            </a:r>
            <a:endParaRPr lang="pt-BR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A5E4F4F-D206-E633-608C-813CEBCD53D0}"/>
              </a:ext>
            </a:extLst>
          </p:cNvPr>
          <p:cNvSpPr/>
          <p:nvPr/>
        </p:nvSpPr>
        <p:spPr>
          <a:xfrm>
            <a:off x="5241636" y="308265"/>
            <a:ext cx="1708728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3B93F50A-2173-69CF-85B6-FDF8FF7374CB}"/>
              </a:ext>
            </a:extLst>
          </p:cNvPr>
          <p:cNvSpPr/>
          <p:nvPr/>
        </p:nvSpPr>
        <p:spPr>
          <a:xfrm>
            <a:off x="8104121" y="1248833"/>
            <a:ext cx="1708728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0A17769-D392-DAFD-8C85-A4AA62E0357F}"/>
              </a:ext>
            </a:extLst>
          </p:cNvPr>
          <p:cNvSpPr/>
          <p:nvPr/>
        </p:nvSpPr>
        <p:spPr>
          <a:xfrm>
            <a:off x="8924925" y="3055523"/>
            <a:ext cx="2078945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B3A7108C-B891-C04F-2988-EE545E19117C}"/>
              </a:ext>
            </a:extLst>
          </p:cNvPr>
          <p:cNvSpPr/>
          <p:nvPr/>
        </p:nvSpPr>
        <p:spPr>
          <a:xfrm>
            <a:off x="8245933" y="5055878"/>
            <a:ext cx="2078945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FAC9CC26-FFAE-783A-AB4E-868F84D48E58}"/>
              </a:ext>
            </a:extLst>
          </p:cNvPr>
          <p:cNvSpPr/>
          <p:nvPr/>
        </p:nvSpPr>
        <p:spPr>
          <a:xfrm>
            <a:off x="4939781" y="6207859"/>
            <a:ext cx="2238550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BD019563-47EB-7B73-5282-956203692AA5}"/>
              </a:ext>
            </a:extLst>
          </p:cNvPr>
          <p:cNvSpPr/>
          <p:nvPr/>
        </p:nvSpPr>
        <p:spPr>
          <a:xfrm>
            <a:off x="377238" y="5144491"/>
            <a:ext cx="3686761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A0DFB1EF-DC42-821D-29EF-00DB93A7203C}"/>
              </a:ext>
            </a:extLst>
          </p:cNvPr>
          <p:cNvSpPr/>
          <p:nvPr/>
        </p:nvSpPr>
        <p:spPr>
          <a:xfrm>
            <a:off x="1117600" y="3096119"/>
            <a:ext cx="2216727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4D7C05D3-A8F3-6C4A-C76F-0FACFF03160F}"/>
              </a:ext>
            </a:extLst>
          </p:cNvPr>
          <p:cNvSpPr/>
          <p:nvPr/>
        </p:nvSpPr>
        <p:spPr>
          <a:xfrm>
            <a:off x="973865" y="1271668"/>
            <a:ext cx="3090134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F543B45B-0381-7D36-E5C2-50BDA2B79533}"/>
              </a:ext>
            </a:extLst>
          </p:cNvPr>
          <p:cNvCxnSpPr>
            <a:cxnSpLocks/>
          </p:cNvCxnSpPr>
          <p:nvPr/>
        </p:nvCxnSpPr>
        <p:spPr>
          <a:xfrm flipV="1">
            <a:off x="6096000" y="711200"/>
            <a:ext cx="0" cy="2996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B14D193F-7F63-F9A1-4977-2A1B17078C71}"/>
              </a:ext>
            </a:extLst>
          </p:cNvPr>
          <p:cNvCxnSpPr>
            <a:cxnSpLocks/>
          </p:cNvCxnSpPr>
          <p:nvPr/>
        </p:nvCxnSpPr>
        <p:spPr>
          <a:xfrm flipV="1">
            <a:off x="7910945" y="1597891"/>
            <a:ext cx="217058" cy="2207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C55EFDC-2A7C-E272-4764-AFF0F544BF7C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8527762" y="3302884"/>
            <a:ext cx="397163" cy="176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FCF0295E-E350-2A2F-B9A1-FC36ECBBB32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074171" y="1629894"/>
            <a:ext cx="217058" cy="2207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C6703982-C536-6EDA-5AD2-C21C4CBC63EF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3277249" y="3334887"/>
            <a:ext cx="397163" cy="176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47EB8D62-C44B-5086-E4D7-66D1FF9E1DF4}"/>
              </a:ext>
            </a:extLst>
          </p:cNvPr>
          <p:cNvCxnSpPr>
            <a:cxnSpLocks noChangeAspect="1"/>
          </p:cNvCxnSpPr>
          <p:nvPr/>
        </p:nvCxnSpPr>
        <p:spPr>
          <a:xfrm rot="16200000" flipH="1" flipV="1">
            <a:off x="4084657" y="5009206"/>
            <a:ext cx="217058" cy="2207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9AE0A5C4-B097-F7F7-51D8-D9EFDB99098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096000" y="5855855"/>
            <a:ext cx="0" cy="3699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FE0986B9-9D61-F617-A988-BE8816EB2235}"/>
              </a:ext>
            </a:extLst>
          </p:cNvPr>
          <p:cNvCxnSpPr>
            <a:cxnSpLocks/>
          </p:cNvCxnSpPr>
          <p:nvPr/>
        </p:nvCxnSpPr>
        <p:spPr>
          <a:xfrm>
            <a:off x="8004699" y="4929311"/>
            <a:ext cx="241234" cy="1979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m 51" descr="Ícone&#10;&#10;Descrição gerada automaticamente">
            <a:extLst>
              <a:ext uri="{FF2B5EF4-FFF2-40B4-BE49-F238E27FC236}">
                <a16:creationId xmlns:a16="http://schemas.microsoft.com/office/drawing/2014/main" id="{85720161-F50C-CF3B-983C-CB8E18AEF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76" y="2693359"/>
            <a:ext cx="1219048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496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19D8C306-3B13-483F-F9D1-FCD917ECDB29}"/>
              </a:ext>
            </a:extLst>
          </p:cNvPr>
          <p:cNvSpPr txBox="1">
            <a:spLocks/>
          </p:cNvSpPr>
          <p:nvPr/>
        </p:nvSpPr>
        <p:spPr>
          <a:xfrm>
            <a:off x="674702" y="1828799"/>
            <a:ext cx="10679837" cy="298141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6000" dirty="0">
                <a:latin typeface="Söhne"/>
              </a:rPr>
              <a:t>Os projetos são geralmente organizados e executados seguindo uma estrutura planejada, muitas vezes dividida em fases, cada uma com suas próprias atividades e entregáveis.</a:t>
            </a:r>
            <a:endParaRPr lang="pt-BR" sz="6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E44346-E63B-986B-3FCF-83CDE59F5F82}"/>
              </a:ext>
            </a:extLst>
          </p:cNvPr>
          <p:cNvSpPr txBox="1">
            <a:spLocks/>
          </p:cNvSpPr>
          <p:nvPr/>
        </p:nvSpPr>
        <p:spPr>
          <a:xfrm>
            <a:off x="674701" y="783808"/>
            <a:ext cx="10466775" cy="938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4800" b="1" i="0" dirty="0">
                <a:effectLst/>
                <a:latin typeface="Söhne"/>
              </a:rPr>
              <a:t>Estrutura Organizada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482665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ipse 10">
            <a:extLst>
              <a:ext uri="{FF2B5EF4-FFF2-40B4-BE49-F238E27FC236}">
                <a16:creationId xmlns:a16="http://schemas.microsoft.com/office/drawing/2014/main" id="{6F7DA977-5FC4-DE74-A57C-8075D182F932}"/>
              </a:ext>
            </a:extLst>
          </p:cNvPr>
          <p:cNvSpPr/>
          <p:nvPr/>
        </p:nvSpPr>
        <p:spPr>
          <a:xfrm>
            <a:off x="3673475" y="1010805"/>
            <a:ext cx="4845050" cy="4845050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F92B0E-B804-0895-0F58-9F5BE2C71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3951" y="331100"/>
            <a:ext cx="1284098" cy="449049"/>
          </a:xfrm>
        </p:spPr>
        <p:txBody>
          <a:bodyPr/>
          <a:lstStyle/>
          <a:p>
            <a:pPr marL="0" indent="0">
              <a:buNone/>
            </a:pPr>
            <a:r>
              <a:rPr lang="pt-BR" b="1" i="0" dirty="0">
                <a:effectLst/>
                <a:latin typeface="Söhne"/>
              </a:rPr>
              <a:t>Temporário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8A6DEB1-FED8-3EE4-EF0E-DA6E79E81FE1}"/>
              </a:ext>
            </a:extLst>
          </p:cNvPr>
          <p:cNvSpPr txBox="1">
            <a:spLocks/>
          </p:cNvSpPr>
          <p:nvPr/>
        </p:nvSpPr>
        <p:spPr>
          <a:xfrm>
            <a:off x="8596481" y="1271668"/>
            <a:ext cx="1284098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Único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AFF87449-9A19-03A6-6114-9EAA6F768E04}"/>
              </a:ext>
            </a:extLst>
          </p:cNvPr>
          <p:cNvSpPr txBox="1">
            <a:spLocks/>
          </p:cNvSpPr>
          <p:nvPr/>
        </p:nvSpPr>
        <p:spPr>
          <a:xfrm>
            <a:off x="8934162" y="3082382"/>
            <a:ext cx="2238550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Objetivos Definidos</a:t>
            </a:r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DA857C9-D907-357F-E67B-0B7B5621EDC1}"/>
              </a:ext>
            </a:extLst>
          </p:cNvPr>
          <p:cNvSpPr txBox="1">
            <a:spLocks/>
          </p:cNvSpPr>
          <p:nvPr/>
        </p:nvSpPr>
        <p:spPr>
          <a:xfrm>
            <a:off x="8292113" y="5096573"/>
            <a:ext cx="2238550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Recursos Limitados</a:t>
            </a:r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DC342968-5624-E2E7-5182-E486A4DD1829}"/>
              </a:ext>
            </a:extLst>
          </p:cNvPr>
          <p:cNvSpPr txBox="1">
            <a:spLocks/>
          </p:cNvSpPr>
          <p:nvPr/>
        </p:nvSpPr>
        <p:spPr>
          <a:xfrm>
            <a:off x="4976725" y="6225820"/>
            <a:ext cx="2238550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Estrutura Organizada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7B81C9DE-E246-3D8D-CA93-1340D384B53A}"/>
              </a:ext>
            </a:extLst>
          </p:cNvPr>
          <p:cNvSpPr txBox="1">
            <a:spLocks/>
          </p:cNvSpPr>
          <p:nvPr/>
        </p:nvSpPr>
        <p:spPr>
          <a:xfrm>
            <a:off x="399971" y="5167931"/>
            <a:ext cx="3788596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Envolvimento de Partes Interessadas</a:t>
            </a:r>
            <a:endParaRPr lang="pt-BR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EFFB8246-ACBA-72F4-7D4E-BA4269971C79}"/>
              </a:ext>
            </a:extLst>
          </p:cNvPr>
          <p:cNvSpPr txBox="1">
            <a:spLocks/>
          </p:cNvSpPr>
          <p:nvPr/>
        </p:nvSpPr>
        <p:spPr>
          <a:xfrm>
            <a:off x="1188129" y="3118956"/>
            <a:ext cx="3788596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Riscos e Incertezas</a:t>
            </a:r>
            <a:endParaRPr lang="pt-BR" dirty="0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C030F733-2898-ADEB-667D-88DCE74AB082}"/>
              </a:ext>
            </a:extLst>
          </p:cNvPr>
          <p:cNvSpPr txBox="1">
            <a:spLocks/>
          </p:cNvSpPr>
          <p:nvPr/>
        </p:nvSpPr>
        <p:spPr>
          <a:xfrm>
            <a:off x="1019288" y="1294505"/>
            <a:ext cx="3788596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Gerenciamento de Mudanças</a:t>
            </a:r>
            <a:endParaRPr lang="pt-BR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A5E4F4F-D206-E633-608C-813CEBCD53D0}"/>
              </a:ext>
            </a:extLst>
          </p:cNvPr>
          <p:cNvSpPr/>
          <p:nvPr/>
        </p:nvSpPr>
        <p:spPr>
          <a:xfrm>
            <a:off x="5241636" y="308265"/>
            <a:ext cx="1708728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3B93F50A-2173-69CF-85B6-FDF8FF7374CB}"/>
              </a:ext>
            </a:extLst>
          </p:cNvPr>
          <p:cNvSpPr/>
          <p:nvPr/>
        </p:nvSpPr>
        <p:spPr>
          <a:xfrm>
            <a:off x="8104121" y="1248833"/>
            <a:ext cx="1708728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0A17769-D392-DAFD-8C85-A4AA62E0357F}"/>
              </a:ext>
            </a:extLst>
          </p:cNvPr>
          <p:cNvSpPr/>
          <p:nvPr/>
        </p:nvSpPr>
        <p:spPr>
          <a:xfrm>
            <a:off x="8924925" y="3055523"/>
            <a:ext cx="2078945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B3A7108C-B891-C04F-2988-EE545E19117C}"/>
              </a:ext>
            </a:extLst>
          </p:cNvPr>
          <p:cNvSpPr/>
          <p:nvPr/>
        </p:nvSpPr>
        <p:spPr>
          <a:xfrm>
            <a:off x="8245933" y="5055878"/>
            <a:ext cx="2078945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FAC9CC26-FFAE-783A-AB4E-868F84D48E58}"/>
              </a:ext>
            </a:extLst>
          </p:cNvPr>
          <p:cNvSpPr/>
          <p:nvPr/>
        </p:nvSpPr>
        <p:spPr>
          <a:xfrm>
            <a:off x="4939781" y="6207859"/>
            <a:ext cx="2238550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BD019563-47EB-7B73-5282-956203692AA5}"/>
              </a:ext>
            </a:extLst>
          </p:cNvPr>
          <p:cNvSpPr/>
          <p:nvPr/>
        </p:nvSpPr>
        <p:spPr>
          <a:xfrm>
            <a:off x="377238" y="5144491"/>
            <a:ext cx="3686761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A0DFB1EF-DC42-821D-29EF-00DB93A7203C}"/>
              </a:ext>
            </a:extLst>
          </p:cNvPr>
          <p:cNvSpPr/>
          <p:nvPr/>
        </p:nvSpPr>
        <p:spPr>
          <a:xfrm>
            <a:off x="1117600" y="3096119"/>
            <a:ext cx="2216727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4D7C05D3-A8F3-6C4A-C76F-0FACFF03160F}"/>
              </a:ext>
            </a:extLst>
          </p:cNvPr>
          <p:cNvSpPr/>
          <p:nvPr/>
        </p:nvSpPr>
        <p:spPr>
          <a:xfrm>
            <a:off x="973865" y="1271668"/>
            <a:ext cx="3090134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F543B45B-0381-7D36-E5C2-50BDA2B79533}"/>
              </a:ext>
            </a:extLst>
          </p:cNvPr>
          <p:cNvCxnSpPr>
            <a:cxnSpLocks/>
          </p:cNvCxnSpPr>
          <p:nvPr/>
        </p:nvCxnSpPr>
        <p:spPr>
          <a:xfrm flipV="1">
            <a:off x="6096000" y="711200"/>
            <a:ext cx="0" cy="2996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B14D193F-7F63-F9A1-4977-2A1B17078C71}"/>
              </a:ext>
            </a:extLst>
          </p:cNvPr>
          <p:cNvCxnSpPr>
            <a:cxnSpLocks/>
          </p:cNvCxnSpPr>
          <p:nvPr/>
        </p:nvCxnSpPr>
        <p:spPr>
          <a:xfrm flipV="1">
            <a:off x="7910945" y="1597891"/>
            <a:ext cx="217058" cy="2207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C55EFDC-2A7C-E272-4764-AFF0F544BF7C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8527762" y="3302884"/>
            <a:ext cx="397163" cy="176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FCF0295E-E350-2A2F-B9A1-FC36ECBBB32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074171" y="1629894"/>
            <a:ext cx="217058" cy="2207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C6703982-C536-6EDA-5AD2-C21C4CBC63EF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3277249" y="3334887"/>
            <a:ext cx="397163" cy="176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47EB8D62-C44B-5086-E4D7-66D1FF9E1DF4}"/>
              </a:ext>
            </a:extLst>
          </p:cNvPr>
          <p:cNvCxnSpPr>
            <a:cxnSpLocks noChangeAspect="1"/>
          </p:cNvCxnSpPr>
          <p:nvPr/>
        </p:nvCxnSpPr>
        <p:spPr>
          <a:xfrm rot="16200000" flipH="1" flipV="1">
            <a:off x="4084657" y="5009206"/>
            <a:ext cx="217058" cy="2207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9AE0A5C4-B097-F7F7-51D8-D9EFDB99098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096000" y="5855855"/>
            <a:ext cx="0" cy="3699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FE0986B9-9D61-F617-A988-BE8816EB2235}"/>
              </a:ext>
            </a:extLst>
          </p:cNvPr>
          <p:cNvCxnSpPr>
            <a:cxnSpLocks/>
          </p:cNvCxnSpPr>
          <p:nvPr/>
        </p:nvCxnSpPr>
        <p:spPr>
          <a:xfrm>
            <a:off x="8004699" y="4929311"/>
            <a:ext cx="241234" cy="1979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m 51" descr="Ícone&#10;&#10;Descrição gerada automaticamente">
            <a:extLst>
              <a:ext uri="{FF2B5EF4-FFF2-40B4-BE49-F238E27FC236}">
                <a16:creationId xmlns:a16="http://schemas.microsoft.com/office/drawing/2014/main" id="{85720161-F50C-CF3B-983C-CB8E18AEF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76" y="2693359"/>
            <a:ext cx="1219048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37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19D8C306-3B13-483F-F9D1-FCD917ECDB29}"/>
              </a:ext>
            </a:extLst>
          </p:cNvPr>
          <p:cNvSpPr txBox="1">
            <a:spLocks/>
          </p:cNvSpPr>
          <p:nvPr/>
        </p:nvSpPr>
        <p:spPr>
          <a:xfrm>
            <a:off x="674702" y="1828799"/>
            <a:ext cx="10679837" cy="298141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6000" dirty="0">
                <a:latin typeface="Söhne"/>
              </a:rPr>
              <a:t>Os projetos envolvem diversas partes interessadas, incluindo patrocinadores, clientes, membros da equipe e outros influenciadores. A comunicação eficaz com essas partes é essencial.</a:t>
            </a:r>
            <a:endParaRPr lang="pt-BR" sz="6000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CEE3CEF-E57C-DC97-941D-868701256696}"/>
              </a:ext>
            </a:extLst>
          </p:cNvPr>
          <p:cNvSpPr txBox="1">
            <a:spLocks/>
          </p:cNvSpPr>
          <p:nvPr/>
        </p:nvSpPr>
        <p:spPr>
          <a:xfrm>
            <a:off x="674700" y="862259"/>
            <a:ext cx="10342487" cy="9043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4800" b="1" i="0" dirty="0">
                <a:effectLst/>
                <a:latin typeface="Söhne"/>
              </a:rPr>
              <a:t>Envolvimento de Partes Interessadas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2005311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ipse 10">
            <a:extLst>
              <a:ext uri="{FF2B5EF4-FFF2-40B4-BE49-F238E27FC236}">
                <a16:creationId xmlns:a16="http://schemas.microsoft.com/office/drawing/2014/main" id="{6F7DA977-5FC4-DE74-A57C-8075D182F932}"/>
              </a:ext>
            </a:extLst>
          </p:cNvPr>
          <p:cNvSpPr/>
          <p:nvPr/>
        </p:nvSpPr>
        <p:spPr>
          <a:xfrm>
            <a:off x="3673475" y="1010805"/>
            <a:ext cx="4845050" cy="4845050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F92B0E-B804-0895-0F58-9F5BE2C71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3951" y="331100"/>
            <a:ext cx="1284098" cy="449049"/>
          </a:xfrm>
        </p:spPr>
        <p:txBody>
          <a:bodyPr/>
          <a:lstStyle/>
          <a:p>
            <a:pPr marL="0" indent="0">
              <a:buNone/>
            </a:pPr>
            <a:r>
              <a:rPr lang="pt-BR" b="1" i="0" dirty="0">
                <a:effectLst/>
                <a:latin typeface="Söhne"/>
              </a:rPr>
              <a:t>Temporário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8A6DEB1-FED8-3EE4-EF0E-DA6E79E81FE1}"/>
              </a:ext>
            </a:extLst>
          </p:cNvPr>
          <p:cNvSpPr txBox="1">
            <a:spLocks/>
          </p:cNvSpPr>
          <p:nvPr/>
        </p:nvSpPr>
        <p:spPr>
          <a:xfrm>
            <a:off x="8596481" y="1271668"/>
            <a:ext cx="1284098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Único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AFF87449-9A19-03A6-6114-9EAA6F768E04}"/>
              </a:ext>
            </a:extLst>
          </p:cNvPr>
          <p:cNvSpPr txBox="1">
            <a:spLocks/>
          </p:cNvSpPr>
          <p:nvPr/>
        </p:nvSpPr>
        <p:spPr>
          <a:xfrm>
            <a:off x="8934162" y="3082382"/>
            <a:ext cx="2238550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Objetivos Definidos</a:t>
            </a:r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DA857C9-D907-357F-E67B-0B7B5621EDC1}"/>
              </a:ext>
            </a:extLst>
          </p:cNvPr>
          <p:cNvSpPr txBox="1">
            <a:spLocks/>
          </p:cNvSpPr>
          <p:nvPr/>
        </p:nvSpPr>
        <p:spPr>
          <a:xfrm>
            <a:off x="8292113" y="5096573"/>
            <a:ext cx="2238550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Recursos Limitados</a:t>
            </a:r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DC342968-5624-E2E7-5182-E486A4DD1829}"/>
              </a:ext>
            </a:extLst>
          </p:cNvPr>
          <p:cNvSpPr txBox="1">
            <a:spLocks/>
          </p:cNvSpPr>
          <p:nvPr/>
        </p:nvSpPr>
        <p:spPr>
          <a:xfrm>
            <a:off x="4976725" y="6225820"/>
            <a:ext cx="2238550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Estrutura Organizada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7B81C9DE-E246-3D8D-CA93-1340D384B53A}"/>
              </a:ext>
            </a:extLst>
          </p:cNvPr>
          <p:cNvSpPr txBox="1">
            <a:spLocks/>
          </p:cNvSpPr>
          <p:nvPr/>
        </p:nvSpPr>
        <p:spPr>
          <a:xfrm>
            <a:off x="399971" y="5167931"/>
            <a:ext cx="3788596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Envolvimento de Partes Interessadas</a:t>
            </a:r>
            <a:endParaRPr lang="pt-BR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EFFB8246-ACBA-72F4-7D4E-BA4269971C79}"/>
              </a:ext>
            </a:extLst>
          </p:cNvPr>
          <p:cNvSpPr txBox="1">
            <a:spLocks/>
          </p:cNvSpPr>
          <p:nvPr/>
        </p:nvSpPr>
        <p:spPr>
          <a:xfrm>
            <a:off x="1188129" y="3118956"/>
            <a:ext cx="3788596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Riscos e Incertezas</a:t>
            </a:r>
            <a:endParaRPr lang="pt-BR" dirty="0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C030F733-2898-ADEB-667D-88DCE74AB082}"/>
              </a:ext>
            </a:extLst>
          </p:cNvPr>
          <p:cNvSpPr txBox="1">
            <a:spLocks/>
          </p:cNvSpPr>
          <p:nvPr/>
        </p:nvSpPr>
        <p:spPr>
          <a:xfrm>
            <a:off x="1019288" y="1294505"/>
            <a:ext cx="3788596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Gerenciamento de Mudanças</a:t>
            </a:r>
            <a:endParaRPr lang="pt-BR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A5E4F4F-D206-E633-608C-813CEBCD53D0}"/>
              </a:ext>
            </a:extLst>
          </p:cNvPr>
          <p:cNvSpPr/>
          <p:nvPr/>
        </p:nvSpPr>
        <p:spPr>
          <a:xfrm>
            <a:off x="5241636" y="308265"/>
            <a:ext cx="1708728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3B93F50A-2173-69CF-85B6-FDF8FF7374CB}"/>
              </a:ext>
            </a:extLst>
          </p:cNvPr>
          <p:cNvSpPr/>
          <p:nvPr/>
        </p:nvSpPr>
        <p:spPr>
          <a:xfrm>
            <a:off x="8104121" y="1248833"/>
            <a:ext cx="1708728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0A17769-D392-DAFD-8C85-A4AA62E0357F}"/>
              </a:ext>
            </a:extLst>
          </p:cNvPr>
          <p:cNvSpPr/>
          <p:nvPr/>
        </p:nvSpPr>
        <p:spPr>
          <a:xfrm>
            <a:off x="8924925" y="3055523"/>
            <a:ext cx="2078945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B3A7108C-B891-C04F-2988-EE545E19117C}"/>
              </a:ext>
            </a:extLst>
          </p:cNvPr>
          <p:cNvSpPr/>
          <p:nvPr/>
        </p:nvSpPr>
        <p:spPr>
          <a:xfrm>
            <a:off x="8245933" y="5055878"/>
            <a:ext cx="2078945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FAC9CC26-FFAE-783A-AB4E-868F84D48E58}"/>
              </a:ext>
            </a:extLst>
          </p:cNvPr>
          <p:cNvSpPr/>
          <p:nvPr/>
        </p:nvSpPr>
        <p:spPr>
          <a:xfrm>
            <a:off x="4939781" y="6207859"/>
            <a:ext cx="2238550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BD019563-47EB-7B73-5282-956203692AA5}"/>
              </a:ext>
            </a:extLst>
          </p:cNvPr>
          <p:cNvSpPr/>
          <p:nvPr/>
        </p:nvSpPr>
        <p:spPr>
          <a:xfrm>
            <a:off x="377238" y="5144491"/>
            <a:ext cx="3686761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A0DFB1EF-DC42-821D-29EF-00DB93A7203C}"/>
              </a:ext>
            </a:extLst>
          </p:cNvPr>
          <p:cNvSpPr/>
          <p:nvPr/>
        </p:nvSpPr>
        <p:spPr>
          <a:xfrm>
            <a:off x="1117600" y="3096119"/>
            <a:ext cx="2216727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4D7C05D3-A8F3-6C4A-C76F-0FACFF03160F}"/>
              </a:ext>
            </a:extLst>
          </p:cNvPr>
          <p:cNvSpPr/>
          <p:nvPr/>
        </p:nvSpPr>
        <p:spPr>
          <a:xfrm>
            <a:off x="973865" y="1271668"/>
            <a:ext cx="3090134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F543B45B-0381-7D36-E5C2-50BDA2B79533}"/>
              </a:ext>
            </a:extLst>
          </p:cNvPr>
          <p:cNvCxnSpPr>
            <a:cxnSpLocks/>
          </p:cNvCxnSpPr>
          <p:nvPr/>
        </p:nvCxnSpPr>
        <p:spPr>
          <a:xfrm flipV="1">
            <a:off x="6096000" y="711200"/>
            <a:ext cx="0" cy="2996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B14D193F-7F63-F9A1-4977-2A1B17078C71}"/>
              </a:ext>
            </a:extLst>
          </p:cNvPr>
          <p:cNvCxnSpPr>
            <a:cxnSpLocks/>
          </p:cNvCxnSpPr>
          <p:nvPr/>
        </p:nvCxnSpPr>
        <p:spPr>
          <a:xfrm flipV="1">
            <a:off x="7910945" y="1597891"/>
            <a:ext cx="217058" cy="2207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C55EFDC-2A7C-E272-4764-AFF0F544BF7C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8527762" y="3302884"/>
            <a:ext cx="397163" cy="176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FCF0295E-E350-2A2F-B9A1-FC36ECBBB32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074171" y="1629894"/>
            <a:ext cx="217058" cy="2207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C6703982-C536-6EDA-5AD2-C21C4CBC63EF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3277249" y="3334887"/>
            <a:ext cx="397163" cy="176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47EB8D62-C44B-5086-E4D7-66D1FF9E1DF4}"/>
              </a:ext>
            </a:extLst>
          </p:cNvPr>
          <p:cNvCxnSpPr>
            <a:cxnSpLocks noChangeAspect="1"/>
          </p:cNvCxnSpPr>
          <p:nvPr/>
        </p:nvCxnSpPr>
        <p:spPr>
          <a:xfrm rot="16200000" flipH="1" flipV="1">
            <a:off x="4084657" y="5009206"/>
            <a:ext cx="217058" cy="2207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9AE0A5C4-B097-F7F7-51D8-D9EFDB99098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096000" y="5855855"/>
            <a:ext cx="0" cy="3699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FE0986B9-9D61-F617-A988-BE8816EB2235}"/>
              </a:ext>
            </a:extLst>
          </p:cNvPr>
          <p:cNvCxnSpPr>
            <a:cxnSpLocks/>
          </p:cNvCxnSpPr>
          <p:nvPr/>
        </p:nvCxnSpPr>
        <p:spPr>
          <a:xfrm>
            <a:off x="8004699" y="4929311"/>
            <a:ext cx="241234" cy="1979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m 51" descr="Ícone&#10;&#10;Descrição gerada automaticamente">
            <a:extLst>
              <a:ext uri="{FF2B5EF4-FFF2-40B4-BE49-F238E27FC236}">
                <a16:creationId xmlns:a16="http://schemas.microsoft.com/office/drawing/2014/main" id="{85720161-F50C-CF3B-983C-CB8E18AEF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76" y="2693359"/>
            <a:ext cx="1219048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41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19D8C306-3B13-483F-F9D1-FCD917ECDB29}"/>
              </a:ext>
            </a:extLst>
          </p:cNvPr>
          <p:cNvSpPr txBox="1">
            <a:spLocks/>
          </p:cNvSpPr>
          <p:nvPr/>
        </p:nvSpPr>
        <p:spPr>
          <a:xfrm>
            <a:off x="674702" y="1828799"/>
            <a:ext cx="10679837" cy="298141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6000" dirty="0">
                <a:latin typeface="Söhne"/>
              </a:rPr>
              <a:t>Como cada projeto é único, há inerentemente uma certa quantidade de riscos e incertezas envolvidas. A gestão de riscos é uma parte integrante da gestão de projetos.</a:t>
            </a:r>
            <a:endParaRPr lang="pt-BR" sz="6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1C4A10-FA6D-4D01-E4FF-25BFC32EEED4}"/>
              </a:ext>
            </a:extLst>
          </p:cNvPr>
          <p:cNvSpPr txBox="1">
            <a:spLocks/>
          </p:cNvSpPr>
          <p:nvPr/>
        </p:nvSpPr>
        <p:spPr>
          <a:xfrm>
            <a:off x="674699" y="872904"/>
            <a:ext cx="10591063" cy="9043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4800" b="1" i="0" dirty="0">
                <a:effectLst/>
                <a:latin typeface="Söhne"/>
              </a:rPr>
              <a:t>Riscos e Incertezas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1335079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ipse 10">
            <a:extLst>
              <a:ext uri="{FF2B5EF4-FFF2-40B4-BE49-F238E27FC236}">
                <a16:creationId xmlns:a16="http://schemas.microsoft.com/office/drawing/2014/main" id="{6F7DA977-5FC4-DE74-A57C-8075D182F932}"/>
              </a:ext>
            </a:extLst>
          </p:cNvPr>
          <p:cNvSpPr/>
          <p:nvPr/>
        </p:nvSpPr>
        <p:spPr>
          <a:xfrm>
            <a:off x="3673475" y="1010805"/>
            <a:ext cx="4845050" cy="4845050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F92B0E-B804-0895-0F58-9F5BE2C71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3951" y="331100"/>
            <a:ext cx="1284098" cy="449049"/>
          </a:xfrm>
        </p:spPr>
        <p:txBody>
          <a:bodyPr/>
          <a:lstStyle/>
          <a:p>
            <a:pPr marL="0" indent="0">
              <a:buNone/>
            </a:pPr>
            <a:r>
              <a:rPr lang="pt-BR" b="1" i="0" dirty="0">
                <a:effectLst/>
                <a:latin typeface="Söhne"/>
              </a:rPr>
              <a:t>Temporário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8A6DEB1-FED8-3EE4-EF0E-DA6E79E81FE1}"/>
              </a:ext>
            </a:extLst>
          </p:cNvPr>
          <p:cNvSpPr txBox="1">
            <a:spLocks/>
          </p:cNvSpPr>
          <p:nvPr/>
        </p:nvSpPr>
        <p:spPr>
          <a:xfrm>
            <a:off x="8596481" y="1271668"/>
            <a:ext cx="1284098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Único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AFF87449-9A19-03A6-6114-9EAA6F768E04}"/>
              </a:ext>
            </a:extLst>
          </p:cNvPr>
          <p:cNvSpPr txBox="1">
            <a:spLocks/>
          </p:cNvSpPr>
          <p:nvPr/>
        </p:nvSpPr>
        <p:spPr>
          <a:xfrm>
            <a:off x="8934162" y="3082382"/>
            <a:ext cx="2238550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Objetivos Definidos</a:t>
            </a:r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DA857C9-D907-357F-E67B-0B7B5621EDC1}"/>
              </a:ext>
            </a:extLst>
          </p:cNvPr>
          <p:cNvSpPr txBox="1">
            <a:spLocks/>
          </p:cNvSpPr>
          <p:nvPr/>
        </p:nvSpPr>
        <p:spPr>
          <a:xfrm>
            <a:off x="8292113" y="5096573"/>
            <a:ext cx="2238550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Recursos Limitados</a:t>
            </a:r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DC342968-5624-E2E7-5182-E486A4DD1829}"/>
              </a:ext>
            </a:extLst>
          </p:cNvPr>
          <p:cNvSpPr txBox="1">
            <a:spLocks/>
          </p:cNvSpPr>
          <p:nvPr/>
        </p:nvSpPr>
        <p:spPr>
          <a:xfrm>
            <a:off x="4976725" y="6225820"/>
            <a:ext cx="2238550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Estrutura Organizada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7B81C9DE-E246-3D8D-CA93-1340D384B53A}"/>
              </a:ext>
            </a:extLst>
          </p:cNvPr>
          <p:cNvSpPr txBox="1">
            <a:spLocks/>
          </p:cNvSpPr>
          <p:nvPr/>
        </p:nvSpPr>
        <p:spPr>
          <a:xfrm>
            <a:off x="399971" y="5167931"/>
            <a:ext cx="3788596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Envolvimento de Partes Interessadas</a:t>
            </a:r>
            <a:endParaRPr lang="pt-BR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EFFB8246-ACBA-72F4-7D4E-BA4269971C79}"/>
              </a:ext>
            </a:extLst>
          </p:cNvPr>
          <p:cNvSpPr txBox="1">
            <a:spLocks/>
          </p:cNvSpPr>
          <p:nvPr/>
        </p:nvSpPr>
        <p:spPr>
          <a:xfrm>
            <a:off x="1188129" y="3118956"/>
            <a:ext cx="3788596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Riscos e Incertezas</a:t>
            </a:r>
            <a:endParaRPr lang="pt-BR" dirty="0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C030F733-2898-ADEB-667D-88DCE74AB082}"/>
              </a:ext>
            </a:extLst>
          </p:cNvPr>
          <p:cNvSpPr txBox="1">
            <a:spLocks/>
          </p:cNvSpPr>
          <p:nvPr/>
        </p:nvSpPr>
        <p:spPr>
          <a:xfrm>
            <a:off x="1019288" y="1294505"/>
            <a:ext cx="3788596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Gerenciamento de Mudanças</a:t>
            </a:r>
            <a:endParaRPr lang="pt-BR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A5E4F4F-D206-E633-608C-813CEBCD53D0}"/>
              </a:ext>
            </a:extLst>
          </p:cNvPr>
          <p:cNvSpPr/>
          <p:nvPr/>
        </p:nvSpPr>
        <p:spPr>
          <a:xfrm>
            <a:off x="5241636" y="308265"/>
            <a:ext cx="1708728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3B93F50A-2173-69CF-85B6-FDF8FF7374CB}"/>
              </a:ext>
            </a:extLst>
          </p:cNvPr>
          <p:cNvSpPr/>
          <p:nvPr/>
        </p:nvSpPr>
        <p:spPr>
          <a:xfrm>
            <a:off x="8104121" y="1248833"/>
            <a:ext cx="1708728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0A17769-D392-DAFD-8C85-A4AA62E0357F}"/>
              </a:ext>
            </a:extLst>
          </p:cNvPr>
          <p:cNvSpPr/>
          <p:nvPr/>
        </p:nvSpPr>
        <p:spPr>
          <a:xfrm>
            <a:off x="8924925" y="3055523"/>
            <a:ext cx="2078945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B3A7108C-B891-C04F-2988-EE545E19117C}"/>
              </a:ext>
            </a:extLst>
          </p:cNvPr>
          <p:cNvSpPr/>
          <p:nvPr/>
        </p:nvSpPr>
        <p:spPr>
          <a:xfrm>
            <a:off x="8245933" y="5055878"/>
            <a:ext cx="2078945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FAC9CC26-FFAE-783A-AB4E-868F84D48E58}"/>
              </a:ext>
            </a:extLst>
          </p:cNvPr>
          <p:cNvSpPr/>
          <p:nvPr/>
        </p:nvSpPr>
        <p:spPr>
          <a:xfrm>
            <a:off x="4939781" y="6207859"/>
            <a:ext cx="2238550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BD019563-47EB-7B73-5282-956203692AA5}"/>
              </a:ext>
            </a:extLst>
          </p:cNvPr>
          <p:cNvSpPr/>
          <p:nvPr/>
        </p:nvSpPr>
        <p:spPr>
          <a:xfrm>
            <a:off x="377238" y="5144491"/>
            <a:ext cx="3686761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A0DFB1EF-DC42-821D-29EF-00DB93A7203C}"/>
              </a:ext>
            </a:extLst>
          </p:cNvPr>
          <p:cNvSpPr/>
          <p:nvPr/>
        </p:nvSpPr>
        <p:spPr>
          <a:xfrm>
            <a:off x="1117600" y="3096119"/>
            <a:ext cx="2216727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4D7C05D3-A8F3-6C4A-C76F-0FACFF03160F}"/>
              </a:ext>
            </a:extLst>
          </p:cNvPr>
          <p:cNvSpPr/>
          <p:nvPr/>
        </p:nvSpPr>
        <p:spPr>
          <a:xfrm>
            <a:off x="973865" y="1271668"/>
            <a:ext cx="3090134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F543B45B-0381-7D36-E5C2-50BDA2B79533}"/>
              </a:ext>
            </a:extLst>
          </p:cNvPr>
          <p:cNvCxnSpPr>
            <a:cxnSpLocks/>
          </p:cNvCxnSpPr>
          <p:nvPr/>
        </p:nvCxnSpPr>
        <p:spPr>
          <a:xfrm flipV="1">
            <a:off x="6096000" y="711200"/>
            <a:ext cx="0" cy="2996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B14D193F-7F63-F9A1-4977-2A1B17078C71}"/>
              </a:ext>
            </a:extLst>
          </p:cNvPr>
          <p:cNvCxnSpPr>
            <a:cxnSpLocks/>
          </p:cNvCxnSpPr>
          <p:nvPr/>
        </p:nvCxnSpPr>
        <p:spPr>
          <a:xfrm flipV="1">
            <a:off x="7910945" y="1597891"/>
            <a:ext cx="217058" cy="2207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C55EFDC-2A7C-E272-4764-AFF0F544BF7C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8527762" y="3302884"/>
            <a:ext cx="397163" cy="176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FCF0295E-E350-2A2F-B9A1-FC36ECBBB32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074171" y="1629894"/>
            <a:ext cx="217058" cy="2207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C6703982-C536-6EDA-5AD2-C21C4CBC63EF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3277249" y="3334887"/>
            <a:ext cx="397163" cy="176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47EB8D62-C44B-5086-E4D7-66D1FF9E1DF4}"/>
              </a:ext>
            </a:extLst>
          </p:cNvPr>
          <p:cNvCxnSpPr>
            <a:cxnSpLocks noChangeAspect="1"/>
          </p:cNvCxnSpPr>
          <p:nvPr/>
        </p:nvCxnSpPr>
        <p:spPr>
          <a:xfrm rot="16200000" flipH="1" flipV="1">
            <a:off x="4084657" y="5009206"/>
            <a:ext cx="217058" cy="2207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9AE0A5C4-B097-F7F7-51D8-D9EFDB99098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096000" y="5855855"/>
            <a:ext cx="0" cy="3699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FE0986B9-9D61-F617-A988-BE8816EB2235}"/>
              </a:ext>
            </a:extLst>
          </p:cNvPr>
          <p:cNvCxnSpPr>
            <a:cxnSpLocks/>
          </p:cNvCxnSpPr>
          <p:nvPr/>
        </p:nvCxnSpPr>
        <p:spPr>
          <a:xfrm>
            <a:off x="8004699" y="4929311"/>
            <a:ext cx="241234" cy="1979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m 51" descr="Ícone&#10;&#10;Descrição gerada automaticamente">
            <a:extLst>
              <a:ext uri="{FF2B5EF4-FFF2-40B4-BE49-F238E27FC236}">
                <a16:creationId xmlns:a16="http://schemas.microsoft.com/office/drawing/2014/main" id="{85720161-F50C-CF3B-983C-CB8E18AEF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76" y="2693359"/>
            <a:ext cx="1219048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6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19D8C306-3B13-483F-F9D1-FCD917ECDB29}"/>
              </a:ext>
            </a:extLst>
          </p:cNvPr>
          <p:cNvSpPr txBox="1">
            <a:spLocks/>
          </p:cNvSpPr>
          <p:nvPr/>
        </p:nvSpPr>
        <p:spPr>
          <a:xfrm>
            <a:off x="674702" y="1828799"/>
            <a:ext cx="10679837" cy="298141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6000" dirty="0">
                <a:latin typeface="Söhne"/>
              </a:rPr>
              <a:t>Durante a execução do projeto, podem ocorrer mudanças nos requisitos, no escopo ou em outros aspectos. O gerenciamento de mudanças é essencial para garantir que o projeto permaneça alinhado com os objetivos.</a:t>
            </a:r>
            <a:endParaRPr lang="pt-BR" sz="6000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D590D05-2631-1BE2-FA47-274A2391DF48}"/>
              </a:ext>
            </a:extLst>
          </p:cNvPr>
          <p:cNvSpPr txBox="1">
            <a:spLocks/>
          </p:cNvSpPr>
          <p:nvPr/>
        </p:nvSpPr>
        <p:spPr>
          <a:xfrm>
            <a:off x="674699" y="848728"/>
            <a:ext cx="10315856" cy="863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4400" b="1" i="0" dirty="0">
                <a:effectLst/>
                <a:latin typeface="Söhne"/>
              </a:rPr>
              <a:t>Gerenciamento de Mudanças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1940600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ipse 10">
            <a:extLst>
              <a:ext uri="{FF2B5EF4-FFF2-40B4-BE49-F238E27FC236}">
                <a16:creationId xmlns:a16="http://schemas.microsoft.com/office/drawing/2014/main" id="{6F7DA977-5FC4-DE74-A57C-8075D182F932}"/>
              </a:ext>
            </a:extLst>
          </p:cNvPr>
          <p:cNvSpPr/>
          <p:nvPr/>
        </p:nvSpPr>
        <p:spPr>
          <a:xfrm>
            <a:off x="3673475" y="1010805"/>
            <a:ext cx="4845050" cy="4845050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F92B0E-B804-0895-0F58-9F5BE2C71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3951" y="331100"/>
            <a:ext cx="1284098" cy="449049"/>
          </a:xfrm>
        </p:spPr>
        <p:txBody>
          <a:bodyPr/>
          <a:lstStyle/>
          <a:p>
            <a:pPr marL="0" indent="0">
              <a:buNone/>
            </a:pPr>
            <a:r>
              <a:rPr lang="pt-BR" b="1" i="0" dirty="0">
                <a:effectLst/>
                <a:latin typeface="Söhne"/>
              </a:rPr>
              <a:t>Temporário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8A6DEB1-FED8-3EE4-EF0E-DA6E79E81FE1}"/>
              </a:ext>
            </a:extLst>
          </p:cNvPr>
          <p:cNvSpPr txBox="1">
            <a:spLocks/>
          </p:cNvSpPr>
          <p:nvPr/>
        </p:nvSpPr>
        <p:spPr>
          <a:xfrm>
            <a:off x="8596481" y="1271668"/>
            <a:ext cx="1284098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Único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AFF87449-9A19-03A6-6114-9EAA6F768E04}"/>
              </a:ext>
            </a:extLst>
          </p:cNvPr>
          <p:cNvSpPr txBox="1">
            <a:spLocks/>
          </p:cNvSpPr>
          <p:nvPr/>
        </p:nvSpPr>
        <p:spPr>
          <a:xfrm>
            <a:off x="8934162" y="3082382"/>
            <a:ext cx="2238550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Objetivos Definidos</a:t>
            </a:r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DA857C9-D907-357F-E67B-0B7B5621EDC1}"/>
              </a:ext>
            </a:extLst>
          </p:cNvPr>
          <p:cNvSpPr txBox="1">
            <a:spLocks/>
          </p:cNvSpPr>
          <p:nvPr/>
        </p:nvSpPr>
        <p:spPr>
          <a:xfrm>
            <a:off x="8292113" y="5096573"/>
            <a:ext cx="2238550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Recursos Limitados</a:t>
            </a:r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DC342968-5624-E2E7-5182-E486A4DD1829}"/>
              </a:ext>
            </a:extLst>
          </p:cNvPr>
          <p:cNvSpPr txBox="1">
            <a:spLocks/>
          </p:cNvSpPr>
          <p:nvPr/>
        </p:nvSpPr>
        <p:spPr>
          <a:xfrm>
            <a:off x="4976725" y="6225820"/>
            <a:ext cx="2238550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Estrutura Organizada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7B81C9DE-E246-3D8D-CA93-1340D384B53A}"/>
              </a:ext>
            </a:extLst>
          </p:cNvPr>
          <p:cNvSpPr txBox="1">
            <a:spLocks/>
          </p:cNvSpPr>
          <p:nvPr/>
        </p:nvSpPr>
        <p:spPr>
          <a:xfrm>
            <a:off x="399971" y="5167931"/>
            <a:ext cx="3788596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Envolvimento de Partes Interessadas</a:t>
            </a:r>
            <a:endParaRPr lang="pt-BR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EFFB8246-ACBA-72F4-7D4E-BA4269971C79}"/>
              </a:ext>
            </a:extLst>
          </p:cNvPr>
          <p:cNvSpPr txBox="1">
            <a:spLocks/>
          </p:cNvSpPr>
          <p:nvPr/>
        </p:nvSpPr>
        <p:spPr>
          <a:xfrm>
            <a:off x="1188129" y="3118956"/>
            <a:ext cx="3788596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Riscos e Incertezas</a:t>
            </a:r>
            <a:endParaRPr lang="pt-BR" dirty="0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C030F733-2898-ADEB-667D-88DCE74AB082}"/>
              </a:ext>
            </a:extLst>
          </p:cNvPr>
          <p:cNvSpPr txBox="1">
            <a:spLocks/>
          </p:cNvSpPr>
          <p:nvPr/>
        </p:nvSpPr>
        <p:spPr>
          <a:xfrm>
            <a:off x="1019288" y="1294505"/>
            <a:ext cx="3788596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Gerenciamento de Mudanças</a:t>
            </a:r>
            <a:endParaRPr lang="pt-BR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A5E4F4F-D206-E633-608C-813CEBCD53D0}"/>
              </a:ext>
            </a:extLst>
          </p:cNvPr>
          <p:cNvSpPr/>
          <p:nvPr/>
        </p:nvSpPr>
        <p:spPr>
          <a:xfrm>
            <a:off x="5241636" y="308265"/>
            <a:ext cx="1708728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3B93F50A-2173-69CF-85B6-FDF8FF7374CB}"/>
              </a:ext>
            </a:extLst>
          </p:cNvPr>
          <p:cNvSpPr/>
          <p:nvPr/>
        </p:nvSpPr>
        <p:spPr>
          <a:xfrm>
            <a:off x="8104121" y="1248833"/>
            <a:ext cx="1708728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0A17769-D392-DAFD-8C85-A4AA62E0357F}"/>
              </a:ext>
            </a:extLst>
          </p:cNvPr>
          <p:cNvSpPr/>
          <p:nvPr/>
        </p:nvSpPr>
        <p:spPr>
          <a:xfrm>
            <a:off x="8924925" y="3055523"/>
            <a:ext cx="2078945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B3A7108C-B891-C04F-2988-EE545E19117C}"/>
              </a:ext>
            </a:extLst>
          </p:cNvPr>
          <p:cNvSpPr/>
          <p:nvPr/>
        </p:nvSpPr>
        <p:spPr>
          <a:xfrm>
            <a:off x="8245933" y="5055878"/>
            <a:ext cx="2078945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FAC9CC26-FFAE-783A-AB4E-868F84D48E58}"/>
              </a:ext>
            </a:extLst>
          </p:cNvPr>
          <p:cNvSpPr/>
          <p:nvPr/>
        </p:nvSpPr>
        <p:spPr>
          <a:xfrm>
            <a:off x="4939781" y="6207859"/>
            <a:ext cx="2238550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BD019563-47EB-7B73-5282-956203692AA5}"/>
              </a:ext>
            </a:extLst>
          </p:cNvPr>
          <p:cNvSpPr/>
          <p:nvPr/>
        </p:nvSpPr>
        <p:spPr>
          <a:xfrm>
            <a:off x="377238" y="5144491"/>
            <a:ext cx="3686761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A0DFB1EF-DC42-821D-29EF-00DB93A7203C}"/>
              </a:ext>
            </a:extLst>
          </p:cNvPr>
          <p:cNvSpPr/>
          <p:nvPr/>
        </p:nvSpPr>
        <p:spPr>
          <a:xfrm>
            <a:off x="1117600" y="3096119"/>
            <a:ext cx="2216727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4D7C05D3-A8F3-6C4A-C76F-0FACFF03160F}"/>
              </a:ext>
            </a:extLst>
          </p:cNvPr>
          <p:cNvSpPr/>
          <p:nvPr/>
        </p:nvSpPr>
        <p:spPr>
          <a:xfrm>
            <a:off x="973865" y="1271668"/>
            <a:ext cx="3090134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F543B45B-0381-7D36-E5C2-50BDA2B79533}"/>
              </a:ext>
            </a:extLst>
          </p:cNvPr>
          <p:cNvCxnSpPr>
            <a:cxnSpLocks/>
          </p:cNvCxnSpPr>
          <p:nvPr/>
        </p:nvCxnSpPr>
        <p:spPr>
          <a:xfrm flipV="1">
            <a:off x="6096000" y="711200"/>
            <a:ext cx="0" cy="2996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B14D193F-7F63-F9A1-4977-2A1B17078C71}"/>
              </a:ext>
            </a:extLst>
          </p:cNvPr>
          <p:cNvCxnSpPr>
            <a:cxnSpLocks/>
          </p:cNvCxnSpPr>
          <p:nvPr/>
        </p:nvCxnSpPr>
        <p:spPr>
          <a:xfrm flipV="1">
            <a:off x="7910945" y="1597891"/>
            <a:ext cx="217058" cy="2207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C55EFDC-2A7C-E272-4764-AFF0F544BF7C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8527762" y="3302884"/>
            <a:ext cx="397163" cy="176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FCF0295E-E350-2A2F-B9A1-FC36ECBBB32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074171" y="1629894"/>
            <a:ext cx="217058" cy="2207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C6703982-C536-6EDA-5AD2-C21C4CBC63EF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3277249" y="3334887"/>
            <a:ext cx="397163" cy="176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47EB8D62-C44B-5086-E4D7-66D1FF9E1DF4}"/>
              </a:ext>
            </a:extLst>
          </p:cNvPr>
          <p:cNvCxnSpPr>
            <a:cxnSpLocks noChangeAspect="1"/>
          </p:cNvCxnSpPr>
          <p:nvPr/>
        </p:nvCxnSpPr>
        <p:spPr>
          <a:xfrm rot="16200000" flipH="1" flipV="1">
            <a:off x="4084657" y="5009206"/>
            <a:ext cx="217058" cy="2207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9AE0A5C4-B097-F7F7-51D8-D9EFDB99098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096000" y="5855855"/>
            <a:ext cx="0" cy="3699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FE0986B9-9D61-F617-A988-BE8816EB2235}"/>
              </a:ext>
            </a:extLst>
          </p:cNvPr>
          <p:cNvCxnSpPr>
            <a:cxnSpLocks/>
          </p:cNvCxnSpPr>
          <p:nvPr/>
        </p:nvCxnSpPr>
        <p:spPr>
          <a:xfrm>
            <a:off x="8004699" y="4929311"/>
            <a:ext cx="241234" cy="1979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m 51" descr="Ícone&#10;&#10;Descrição gerada automaticamente">
            <a:extLst>
              <a:ext uri="{FF2B5EF4-FFF2-40B4-BE49-F238E27FC236}">
                <a16:creationId xmlns:a16="http://schemas.microsoft.com/office/drawing/2014/main" id="{85720161-F50C-CF3B-983C-CB8E18AEF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76" y="2693359"/>
            <a:ext cx="1219048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780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7353C-C075-7C4B-E676-445D5D3C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 projeto?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9C5080-19D3-AFCA-7497-9F20105D2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projeto é um empreendimento temporário com um início e um fim definidos, que é empreendido para criar um produto, serviço ou resultado único.</a:t>
            </a:r>
          </a:p>
          <a:p>
            <a:r>
              <a:rPr lang="pt-BR" dirty="0"/>
              <a:t>Projetos são distintos das operações contínuas da organização e têm características específicas que os diferenciam</a:t>
            </a:r>
          </a:p>
        </p:txBody>
      </p:sp>
    </p:spTree>
    <p:extLst>
      <p:ext uri="{BB962C8B-B14F-4D97-AF65-F5344CB8AC3E}">
        <p14:creationId xmlns:p14="http://schemas.microsoft.com/office/powerpoint/2010/main" val="4052494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53489-E702-A345-1037-911331CF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Fases de um Projeto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25E9C8-DA0D-1C74-820F-654868178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Todo projeto, independente de sua escala ou complexidade, segue um ciclo de vida composto por diferentes fases.</a:t>
            </a:r>
          </a:p>
          <a:p>
            <a:r>
              <a:rPr lang="pt-BR" dirty="0"/>
              <a:t> Cada uma dessas etapas desempenha um papel crucial na consecução dos objetivos estabelecidos.</a:t>
            </a:r>
          </a:p>
        </p:txBody>
      </p:sp>
    </p:spTree>
    <p:extLst>
      <p:ext uri="{BB962C8B-B14F-4D97-AF65-F5344CB8AC3E}">
        <p14:creationId xmlns:p14="http://schemas.microsoft.com/office/powerpoint/2010/main" val="4205487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>
            <a:extLst>
              <a:ext uri="{FF2B5EF4-FFF2-40B4-BE49-F238E27FC236}">
                <a16:creationId xmlns:a16="http://schemas.microsoft.com/office/drawing/2014/main" id="{2B42C2EA-989D-3EB1-DBF6-3449C90FA92E}"/>
              </a:ext>
            </a:extLst>
          </p:cNvPr>
          <p:cNvSpPr txBox="1"/>
          <p:nvPr/>
        </p:nvSpPr>
        <p:spPr>
          <a:xfrm rot="20027297">
            <a:off x="5895838" y="286040"/>
            <a:ext cx="5814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Gill Sans Ultra Bold" panose="020B0A02020104020203" pitchFamily="34" charset="0"/>
              </a:rPr>
              <a:t>COMO PROJETAR?</a:t>
            </a:r>
          </a:p>
        </p:txBody>
      </p:sp>
      <p:pic>
        <p:nvPicPr>
          <p:cNvPr id="22" name="Imagem 21" descr="Imagem em preto e branco">
            <a:extLst>
              <a:ext uri="{FF2B5EF4-FFF2-40B4-BE49-F238E27FC236}">
                <a16:creationId xmlns:a16="http://schemas.microsoft.com/office/drawing/2014/main" id="{4B536EA3-2F12-C147-34F9-FED36E749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635" y="761988"/>
            <a:ext cx="6096012" cy="6096012"/>
          </a:xfrm>
          <a:prstGeom prst="rect">
            <a:avLst/>
          </a:prstGeom>
        </p:spPr>
      </p:pic>
      <p:grpSp>
        <p:nvGrpSpPr>
          <p:cNvPr id="36" name="Agrupar 35">
            <a:extLst>
              <a:ext uri="{FF2B5EF4-FFF2-40B4-BE49-F238E27FC236}">
                <a16:creationId xmlns:a16="http://schemas.microsoft.com/office/drawing/2014/main" id="{15634F6B-2881-F95D-1CB2-7E711F7D69D5}"/>
              </a:ext>
            </a:extLst>
          </p:cNvPr>
          <p:cNvGrpSpPr/>
          <p:nvPr/>
        </p:nvGrpSpPr>
        <p:grpSpPr>
          <a:xfrm>
            <a:off x="-5734056" y="-474950"/>
            <a:ext cx="10523561" cy="7332950"/>
            <a:chOff x="-5734056" y="-474950"/>
            <a:chExt cx="10523561" cy="7332950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8AC3A1D5-E79A-08E4-3DB4-9DE4FC24B595}"/>
                </a:ext>
              </a:extLst>
            </p:cNvPr>
            <p:cNvGrpSpPr/>
            <p:nvPr/>
          </p:nvGrpSpPr>
          <p:grpSpPr>
            <a:xfrm>
              <a:off x="1950869" y="-474950"/>
              <a:ext cx="2838636" cy="7332950"/>
              <a:chOff x="155359" y="-474950"/>
              <a:chExt cx="2838636" cy="733295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371FCC3F-6E8A-9512-4BE0-179CEFD88959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Encerramento</a:t>
                </a:r>
                <a:endParaRPr lang="pt-BR" sz="6000" dirty="0"/>
              </a:p>
            </p:txBody>
          </p:sp>
          <p:sp>
            <p:nvSpPr>
              <p:cNvPr id="15" name="Retângulo: Cantos Arredondados 14">
                <a:extLst>
                  <a:ext uri="{FF2B5EF4-FFF2-40B4-BE49-F238E27FC236}">
                    <a16:creationId xmlns:a16="http://schemas.microsoft.com/office/drawing/2014/main" id="{1A965875-4A34-33C3-083E-41E6C2705315}"/>
                  </a:ext>
                </a:extLst>
              </p:cNvPr>
              <p:cNvSpPr/>
              <p:nvPr/>
            </p:nvSpPr>
            <p:spPr>
              <a:xfrm>
                <a:off x="1635712" y="-474950"/>
                <a:ext cx="1358283" cy="1438182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5</a:t>
                </a:r>
              </a:p>
            </p:txBody>
          </p:sp>
        </p:grp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C1DFB7DB-D8A1-2EA6-F138-D99EFCA5E804}"/>
                </a:ext>
              </a:extLst>
            </p:cNvPr>
            <p:cNvSpPr/>
            <p:nvPr/>
          </p:nvSpPr>
          <p:spPr>
            <a:xfrm>
              <a:off x="-5734056" y="0"/>
              <a:ext cx="7693800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Finalmente, a fase de Encerramento exige uma mentalidade reflexiva.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É o momento de avaliar o projeto como um todo, celebrar conquistas e analisar lições aprendidas.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O encerramento de forma ordenada e documentada não apenas conclui o projeto, mas também fornece insights valiosos para projetos futuros.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Uma mentalidade de encerramento eficaz não apenas encerra o ciclo, mas também prepara o terreno para novas iniciativas.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B4A4A5A-9B6C-4AF3-5DAD-1F5E7F779FAF}"/>
              </a:ext>
            </a:extLst>
          </p:cNvPr>
          <p:cNvGrpSpPr/>
          <p:nvPr/>
        </p:nvGrpSpPr>
        <p:grpSpPr>
          <a:xfrm>
            <a:off x="-6208851" y="0"/>
            <a:ext cx="10461256" cy="6858000"/>
            <a:chOff x="-6208851" y="0"/>
            <a:chExt cx="10461256" cy="6858000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206E55FB-B1E2-C239-A33F-523185B9E0E8}"/>
                </a:ext>
              </a:extLst>
            </p:cNvPr>
            <p:cNvGrpSpPr/>
            <p:nvPr/>
          </p:nvGrpSpPr>
          <p:grpSpPr>
            <a:xfrm>
              <a:off x="1453720" y="0"/>
              <a:ext cx="2798685" cy="6858000"/>
              <a:chOff x="155359" y="0"/>
              <a:chExt cx="2798685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2C704E13-94B4-AE87-CF45-834D8947EFA6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 </a:t>
                </a:r>
                <a:r>
                  <a:rPr lang="pt-BR" sz="4000" b="1" i="0" dirty="0">
                    <a:effectLst/>
                    <a:latin typeface="Söhne"/>
                  </a:rPr>
                  <a:t>Monitoramento e Controle</a:t>
                </a:r>
                <a:endParaRPr lang="pt-BR" sz="6000" dirty="0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5A3D4639-4563-DFD2-4B39-40804EE9B749}"/>
                  </a:ext>
                </a:extLst>
              </p:cNvPr>
              <p:cNvSpPr/>
              <p:nvPr/>
            </p:nvSpPr>
            <p:spPr>
              <a:xfrm>
                <a:off x="1595761" y="998742"/>
                <a:ext cx="1358283" cy="1438182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4</a:t>
                </a:r>
              </a:p>
            </p:txBody>
          </p:sp>
        </p:grp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4B9B9693-6FD3-B869-6A7C-C00666DF67CF}"/>
                </a:ext>
              </a:extLst>
            </p:cNvPr>
            <p:cNvSpPr/>
            <p:nvPr/>
          </p:nvSpPr>
          <p:spPr>
            <a:xfrm>
              <a:off x="-6208851" y="0"/>
              <a:ext cx="7693800" cy="685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mentalidade de um observador crítico é essencial na fase de Monitoramento e Controle.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É o momento de avaliar o progresso em relação ao plano, identificar desvios e tomar medidas corretivas.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coleta de dados e a análise contínua permitem ajustes proativos, assegurando que o projeto permaneça no caminho certo.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Uma abordagem de aprendizado contínuo ajuda a transformar desafios em oportunidades de melhoria.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69A91B48-DA58-690C-0477-BAF2DE5D99B9}"/>
              </a:ext>
            </a:extLst>
          </p:cNvPr>
          <p:cNvGrpSpPr/>
          <p:nvPr/>
        </p:nvGrpSpPr>
        <p:grpSpPr>
          <a:xfrm>
            <a:off x="-6720607" y="0"/>
            <a:ext cx="10520249" cy="6858000"/>
            <a:chOff x="-6720607" y="0"/>
            <a:chExt cx="10520249" cy="6858000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3488B6C5-11F9-2C74-AF97-ED6ED7A39240}"/>
                </a:ext>
              </a:extLst>
            </p:cNvPr>
            <p:cNvGrpSpPr/>
            <p:nvPr/>
          </p:nvGrpSpPr>
          <p:grpSpPr>
            <a:xfrm>
              <a:off x="972105" y="0"/>
              <a:ext cx="2827537" cy="6858000"/>
              <a:chOff x="155359" y="0"/>
              <a:chExt cx="2827537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0665B26B-19D3-0BB6-4CE8-737B51BA3DDA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Execução</a:t>
                </a:r>
                <a:endParaRPr lang="pt-BR" sz="6000" dirty="0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B69691BB-F734-23C6-A674-9AA501A15ECD}"/>
                  </a:ext>
                </a:extLst>
              </p:cNvPr>
              <p:cNvSpPr/>
              <p:nvPr/>
            </p:nvSpPr>
            <p:spPr>
              <a:xfrm>
                <a:off x="1624613" y="2472434"/>
                <a:ext cx="1358283" cy="1438182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3</a:t>
                </a:r>
              </a:p>
            </p:txBody>
          </p:sp>
        </p:grp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033360CD-1B3A-F03E-77CA-984E6CDAFA73}"/>
                </a:ext>
              </a:extLst>
            </p:cNvPr>
            <p:cNvSpPr/>
            <p:nvPr/>
          </p:nvSpPr>
          <p:spPr>
            <a:xfrm>
              <a:off x="-6720607" y="0"/>
              <a:ext cx="7693800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Com o plano estabelecido, entra-se na fase de ação.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mentalidade aqui é a de um executor diligente.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implementação eficiente das tarefas, a comunicação eficaz entre as equipes e a gestão de recursos são prioridades.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O foco na qualidade e na resolução ágil de problemas são características fundamentais.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Manter a motivação da equipe e o comprometimento com os prazos são elementos essenciais nessa fase.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FFC9B5F9-3258-D460-6631-B8773D5FA8B8}"/>
              </a:ext>
            </a:extLst>
          </p:cNvPr>
          <p:cNvGrpSpPr/>
          <p:nvPr/>
        </p:nvGrpSpPr>
        <p:grpSpPr>
          <a:xfrm>
            <a:off x="-7195507" y="0"/>
            <a:ext cx="10473587" cy="6858000"/>
            <a:chOff x="-7195507" y="0"/>
            <a:chExt cx="10473587" cy="6858000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C2979A0C-498A-4ECA-24D9-0D59E943C87D}"/>
                </a:ext>
              </a:extLst>
            </p:cNvPr>
            <p:cNvGrpSpPr/>
            <p:nvPr/>
          </p:nvGrpSpPr>
          <p:grpSpPr>
            <a:xfrm>
              <a:off x="474956" y="0"/>
              <a:ext cx="2803124" cy="6858000"/>
              <a:chOff x="155359" y="0"/>
              <a:chExt cx="2803124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D45BBB7B-7528-58F8-2850-3E49F9C59696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Planejamento</a:t>
                </a:r>
                <a:endParaRPr lang="pt-BR" sz="6000" dirty="0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FD478AB4-B1DA-2CF8-CADD-EDB01ACE12E6}"/>
                  </a:ext>
                </a:extLst>
              </p:cNvPr>
              <p:cNvSpPr/>
              <p:nvPr/>
            </p:nvSpPr>
            <p:spPr>
              <a:xfrm>
                <a:off x="1600200" y="3946126"/>
                <a:ext cx="1358283" cy="1438182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2</a:t>
                </a:r>
              </a:p>
            </p:txBody>
          </p:sp>
        </p:grp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32ECCD96-4104-9F51-8239-0D2C1FB5F8B8}"/>
                </a:ext>
              </a:extLst>
            </p:cNvPr>
            <p:cNvSpPr/>
            <p:nvPr/>
          </p:nvSpPr>
          <p:spPr>
            <a:xfrm>
              <a:off x="-7195507" y="0"/>
              <a:ext cx="7693800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Nesta etapa, a mentalidade se transforma em um estrategista meticuloso.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É o momento de elaborar um plano abrangente que guiará a execução do projeto.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Ao antecipar desafios potenciais e estabelecer um cronograma realista, o planejamento cria uma estrutura que ajuda a evitar desvios desnecessários.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flexibilidade também é crucial, pois a capacidade de ajustar o plano quando necessário é uma marca de uma mentalidade ágil e adaptável.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B453E477-81DA-0CDD-2234-3540D0ABCA9A}"/>
              </a:ext>
            </a:extLst>
          </p:cNvPr>
          <p:cNvGrpSpPr/>
          <p:nvPr/>
        </p:nvGrpSpPr>
        <p:grpSpPr>
          <a:xfrm>
            <a:off x="-7677150" y="0"/>
            <a:ext cx="10455861" cy="6858000"/>
            <a:chOff x="-7677150" y="0"/>
            <a:chExt cx="10455861" cy="6858000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2D481437-28BD-8C04-58A1-CE82F4F90702}"/>
                </a:ext>
              </a:extLst>
            </p:cNvPr>
            <p:cNvGrpSpPr/>
            <p:nvPr/>
          </p:nvGrpSpPr>
          <p:grpSpPr>
            <a:xfrm>
              <a:off x="0" y="0"/>
              <a:ext cx="2778711" cy="6858000"/>
              <a:chOff x="0" y="0"/>
              <a:chExt cx="2778711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380AA433-735B-392A-0096-06EA35E55344}"/>
                  </a:ext>
                </a:extLst>
              </p:cNvPr>
              <p:cNvSpPr/>
              <p:nvPr/>
            </p:nvSpPr>
            <p:spPr>
              <a:xfrm>
                <a:off x="0" y="0"/>
                <a:ext cx="1944210" cy="685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Definição</a:t>
                </a:r>
                <a:endParaRPr lang="pt-BR" sz="6000" dirty="0"/>
              </a:p>
            </p:txBody>
          </p:sp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id="{79F6BB07-208C-E88E-6ECB-13F96903D9CC}"/>
                  </a:ext>
                </a:extLst>
              </p:cNvPr>
              <p:cNvSpPr/>
              <p:nvPr/>
            </p:nvSpPr>
            <p:spPr>
              <a:xfrm>
                <a:off x="1420428" y="5419818"/>
                <a:ext cx="1358283" cy="143818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1</a:t>
                </a:r>
              </a:p>
            </p:txBody>
          </p:sp>
        </p:grp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6DA7D6D7-BE36-645A-FC0E-C50230866D72}"/>
                </a:ext>
              </a:extLst>
            </p:cNvPr>
            <p:cNvSpPr/>
            <p:nvPr/>
          </p:nvSpPr>
          <p:spPr>
            <a:xfrm>
              <a:off x="-7677150" y="0"/>
              <a:ext cx="7693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 fase inicial de um projeto é a pedra angular para o seu sucesso.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Aqui, a clareza na definição dos objetivos, escopo e requisitos é fundamental.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 mentalidade que permeia essa fase é a de um arquiteto, moldando as bases do projeto.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 atenção aos detalhes é crucial para evitar mal-entendidos futuros e garantir que todas as partes interessadas estejam alinhadas com a visão.</a:t>
              </a:r>
              <a:endParaRPr lang="pt-BR" sz="32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9058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>
            <a:extLst>
              <a:ext uri="{FF2B5EF4-FFF2-40B4-BE49-F238E27FC236}">
                <a16:creationId xmlns:a16="http://schemas.microsoft.com/office/drawing/2014/main" id="{2B42C2EA-989D-3EB1-DBF6-3449C90FA92E}"/>
              </a:ext>
            </a:extLst>
          </p:cNvPr>
          <p:cNvSpPr txBox="1"/>
          <p:nvPr/>
        </p:nvSpPr>
        <p:spPr>
          <a:xfrm rot="20027297">
            <a:off x="5895838" y="286040"/>
            <a:ext cx="5814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Gill Sans MT Extra Bold" panose="020B0902020104020203" pitchFamily="34" charset="0"/>
              </a:rPr>
              <a:t>COMO PROJETAR?</a:t>
            </a:r>
          </a:p>
        </p:txBody>
      </p:sp>
      <p:pic>
        <p:nvPicPr>
          <p:cNvPr id="22" name="Imagem 21" descr="Imagem em preto e branco">
            <a:extLst>
              <a:ext uri="{FF2B5EF4-FFF2-40B4-BE49-F238E27FC236}">
                <a16:creationId xmlns:a16="http://schemas.microsoft.com/office/drawing/2014/main" id="{4B536EA3-2F12-C147-34F9-FED36E749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635" y="761988"/>
            <a:ext cx="6096012" cy="6096012"/>
          </a:xfrm>
          <a:prstGeom prst="rect">
            <a:avLst/>
          </a:prstGeom>
        </p:spPr>
      </p:pic>
      <p:grpSp>
        <p:nvGrpSpPr>
          <p:cNvPr id="36" name="Agrupar 35">
            <a:extLst>
              <a:ext uri="{FF2B5EF4-FFF2-40B4-BE49-F238E27FC236}">
                <a16:creationId xmlns:a16="http://schemas.microsoft.com/office/drawing/2014/main" id="{15634F6B-2881-F95D-1CB2-7E711F7D69D5}"/>
              </a:ext>
            </a:extLst>
          </p:cNvPr>
          <p:cNvGrpSpPr/>
          <p:nvPr/>
        </p:nvGrpSpPr>
        <p:grpSpPr>
          <a:xfrm>
            <a:off x="-5734056" y="-474950"/>
            <a:ext cx="10523561" cy="7332950"/>
            <a:chOff x="-5734056" y="-474950"/>
            <a:chExt cx="10523561" cy="7332950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8AC3A1D5-E79A-08E4-3DB4-9DE4FC24B595}"/>
                </a:ext>
              </a:extLst>
            </p:cNvPr>
            <p:cNvGrpSpPr/>
            <p:nvPr/>
          </p:nvGrpSpPr>
          <p:grpSpPr>
            <a:xfrm>
              <a:off x="1950869" y="-474950"/>
              <a:ext cx="2838636" cy="7332950"/>
              <a:chOff x="155359" y="-474950"/>
              <a:chExt cx="2838636" cy="733295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371FCC3F-6E8A-9512-4BE0-179CEFD88959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Encerramento</a:t>
                </a:r>
                <a:endParaRPr lang="pt-BR" sz="6000" dirty="0"/>
              </a:p>
            </p:txBody>
          </p:sp>
          <p:sp>
            <p:nvSpPr>
              <p:cNvPr id="15" name="Retângulo: Cantos Arredondados 14">
                <a:extLst>
                  <a:ext uri="{FF2B5EF4-FFF2-40B4-BE49-F238E27FC236}">
                    <a16:creationId xmlns:a16="http://schemas.microsoft.com/office/drawing/2014/main" id="{1A965875-4A34-33C3-083E-41E6C2705315}"/>
                  </a:ext>
                </a:extLst>
              </p:cNvPr>
              <p:cNvSpPr/>
              <p:nvPr/>
            </p:nvSpPr>
            <p:spPr>
              <a:xfrm>
                <a:off x="1635712" y="-474950"/>
                <a:ext cx="1358283" cy="1438182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5</a:t>
                </a:r>
              </a:p>
            </p:txBody>
          </p:sp>
        </p:grp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C1DFB7DB-D8A1-2EA6-F138-D99EFCA5E804}"/>
                </a:ext>
              </a:extLst>
            </p:cNvPr>
            <p:cNvSpPr/>
            <p:nvPr/>
          </p:nvSpPr>
          <p:spPr>
            <a:xfrm>
              <a:off x="-5734056" y="0"/>
              <a:ext cx="7693800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Finalmente, a fase de Encerramento exige uma mentalidade reflexiva.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É o momento de avaliar o projeto como um todo, celebrar conquistas e analisar lições aprendidas.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O encerramento de forma ordenada e documentada não apenas conclui o projeto, mas também fornece insights valiosos para projetos futuros.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Uma mentalidade de encerramento eficaz não apenas encerra o ciclo, mas também prepara o terreno para novas iniciativas.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B4A4A5A-9B6C-4AF3-5DAD-1F5E7F779FAF}"/>
              </a:ext>
            </a:extLst>
          </p:cNvPr>
          <p:cNvGrpSpPr/>
          <p:nvPr/>
        </p:nvGrpSpPr>
        <p:grpSpPr>
          <a:xfrm>
            <a:off x="-6208851" y="0"/>
            <a:ext cx="10461256" cy="6858000"/>
            <a:chOff x="-6208851" y="0"/>
            <a:chExt cx="10461256" cy="6858000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206E55FB-B1E2-C239-A33F-523185B9E0E8}"/>
                </a:ext>
              </a:extLst>
            </p:cNvPr>
            <p:cNvGrpSpPr/>
            <p:nvPr/>
          </p:nvGrpSpPr>
          <p:grpSpPr>
            <a:xfrm>
              <a:off x="1453720" y="0"/>
              <a:ext cx="2798685" cy="6858000"/>
              <a:chOff x="155359" y="0"/>
              <a:chExt cx="2798685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2C704E13-94B4-AE87-CF45-834D8947EFA6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 </a:t>
                </a:r>
                <a:r>
                  <a:rPr lang="pt-BR" sz="4000" b="1" i="0" dirty="0">
                    <a:effectLst/>
                    <a:latin typeface="Söhne"/>
                  </a:rPr>
                  <a:t>Monitoramento e Controle</a:t>
                </a:r>
                <a:endParaRPr lang="pt-BR" sz="6000" dirty="0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5A3D4639-4563-DFD2-4B39-40804EE9B749}"/>
                  </a:ext>
                </a:extLst>
              </p:cNvPr>
              <p:cNvSpPr/>
              <p:nvPr/>
            </p:nvSpPr>
            <p:spPr>
              <a:xfrm>
                <a:off x="1595761" y="998742"/>
                <a:ext cx="1358283" cy="1438182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4</a:t>
                </a:r>
              </a:p>
            </p:txBody>
          </p:sp>
        </p:grp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4B9B9693-6FD3-B869-6A7C-C00666DF67CF}"/>
                </a:ext>
              </a:extLst>
            </p:cNvPr>
            <p:cNvSpPr/>
            <p:nvPr/>
          </p:nvSpPr>
          <p:spPr>
            <a:xfrm>
              <a:off x="-6208851" y="0"/>
              <a:ext cx="7693800" cy="685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mentalidade de um observador crítico é essencial na fase de Monitoramento e Controle.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É o momento de avaliar o progresso em relação ao plano, identificar desvios e tomar medidas corretivas.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coleta de dados e a análise contínua permitem ajustes proativos, assegurando que o projeto permaneça no caminho certo.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Uma abordagem de aprendizado contínuo ajuda a transformar desafios em oportunidades de melhoria.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69A91B48-DA58-690C-0477-BAF2DE5D99B9}"/>
              </a:ext>
            </a:extLst>
          </p:cNvPr>
          <p:cNvGrpSpPr/>
          <p:nvPr/>
        </p:nvGrpSpPr>
        <p:grpSpPr>
          <a:xfrm>
            <a:off x="-6720607" y="0"/>
            <a:ext cx="10520249" cy="6858000"/>
            <a:chOff x="-6720607" y="0"/>
            <a:chExt cx="10520249" cy="6858000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3488B6C5-11F9-2C74-AF97-ED6ED7A39240}"/>
                </a:ext>
              </a:extLst>
            </p:cNvPr>
            <p:cNvGrpSpPr/>
            <p:nvPr/>
          </p:nvGrpSpPr>
          <p:grpSpPr>
            <a:xfrm>
              <a:off x="972105" y="0"/>
              <a:ext cx="2827537" cy="6858000"/>
              <a:chOff x="155359" y="0"/>
              <a:chExt cx="2827537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0665B26B-19D3-0BB6-4CE8-737B51BA3DDA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Execução</a:t>
                </a:r>
                <a:endParaRPr lang="pt-BR" sz="6000" dirty="0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B69691BB-F734-23C6-A674-9AA501A15ECD}"/>
                  </a:ext>
                </a:extLst>
              </p:cNvPr>
              <p:cNvSpPr/>
              <p:nvPr/>
            </p:nvSpPr>
            <p:spPr>
              <a:xfrm>
                <a:off x="1624613" y="2472434"/>
                <a:ext cx="1358283" cy="1438182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3</a:t>
                </a:r>
              </a:p>
            </p:txBody>
          </p:sp>
        </p:grp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033360CD-1B3A-F03E-77CA-984E6CDAFA73}"/>
                </a:ext>
              </a:extLst>
            </p:cNvPr>
            <p:cNvSpPr/>
            <p:nvPr/>
          </p:nvSpPr>
          <p:spPr>
            <a:xfrm>
              <a:off x="-6720607" y="0"/>
              <a:ext cx="7693800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Com o plano estabelecido, entra-se na fase de ação.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mentalidade aqui é a de um executor diligente.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implementação eficiente das tarefas, a comunicação eficaz entre as equipes e a gestão de recursos são prioridades.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O foco na qualidade e na resolução ágil de problemas são características fundamentais.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Manter a motivação da equipe e o comprometimento com os prazos são elementos essenciais nessa fase.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FFC9B5F9-3258-D460-6631-B8773D5FA8B8}"/>
              </a:ext>
            </a:extLst>
          </p:cNvPr>
          <p:cNvGrpSpPr/>
          <p:nvPr/>
        </p:nvGrpSpPr>
        <p:grpSpPr>
          <a:xfrm>
            <a:off x="-7195507" y="0"/>
            <a:ext cx="10473587" cy="6858000"/>
            <a:chOff x="-7195507" y="0"/>
            <a:chExt cx="10473587" cy="6858000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C2979A0C-498A-4ECA-24D9-0D59E943C87D}"/>
                </a:ext>
              </a:extLst>
            </p:cNvPr>
            <p:cNvGrpSpPr/>
            <p:nvPr/>
          </p:nvGrpSpPr>
          <p:grpSpPr>
            <a:xfrm>
              <a:off x="474956" y="0"/>
              <a:ext cx="2803124" cy="6858000"/>
              <a:chOff x="155359" y="0"/>
              <a:chExt cx="2803124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D45BBB7B-7528-58F8-2850-3E49F9C59696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Planejamento</a:t>
                </a:r>
                <a:endParaRPr lang="pt-BR" sz="6000" dirty="0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FD478AB4-B1DA-2CF8-CADD-EDB01ACE12E6}"/>
                  </a:ext>
                </a:extLst>
              </p:cNvPr>
              <p:cNvSpPr/>
              <p:nvPr/>
            </p:nvSpPr>
            <p:spPr>
              <a:xfrm>
                <a:off x="1600200" y="3946126"/>
                <a:ext cx="1358283" cy="1438182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2</a:t>
                </a:r>
              </a:p>
            </p:txBody>
          </p:sp>
        </p:grp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32ECCD96-4104-9F51-8239-0D2C1FB5F8B8}"/>
                </a:ext>
              </a:extLst>
            </p:cNvPr>
            <p:cNvSpPr/>
            <p:nvPr/>
          </p:nvSpPr>
          <p:spPr>
            <a:xfrm>
              <a:off x="-7195507" y="0"/>
              <a:ext cx="7693800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Nesta etapa, a mentalidade se transforma em um estrategista meticuloso.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É o momento de elaborar um plano abrangente que guiará a execução do projeto.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Ao antecipar desafios potenciais e estabelecer um cronograma realista, o planejamento cria uma estrutura que ajuda a evitar desvios desnecessários.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flexibilidade também é crucial, pois a capacidade de ajustar o plano quando necessário é uma marca de uma mentalidade ágil e adaptável.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B453E477-81DA-0CDD-2234-3540D0ABCA9A}"/>
              </a:ext>
            </a:extLst>
          </p:cNvPr>
          <p:cNvGrpSpPr/>
          <p:nvPr/>
        </p:nvGrpSpPr>
        <p:grpSpPr>
          <a:xfrm>
            <a:off x="0" y="0"/>
            <a:ext cx="10455861" cy="6858000"/>
            <a:chOff x="-7677150" y="0"/>
            <a:chExt cx="10455861" cy="6858000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2D481437-28BD-8C04-58A1-CE82F4F90702}"/>
                </a:ext>
              </a:extLst>
            </p:cNvPr>
            <p:cNvGrpSpPr/>
            <p:nvPr/>
          </p:nvGrpSpPr>
          <p:grpSpPr>
            <a:xfrm>
              <a:off x="0" y="0"/>
              <a:ext cx="2778711" cy="6858000"/>
              <a:chOff x="0" y="0"/>
              <a:chExt cx="2778711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380AA433-735B-392A-0096-06EA35E55344}"/>
                  </a:ext>
                </a:extLst>
              </p:cNvPr>
              <p:cNvSpPr/>
              <p:nvPr/>
            </p:nvSpPr>
            <p:spPr>
              <a:xfrm>
                <a:off x="0" y="0"/>
                <a:ext cx="1944210" cy="685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Definição</a:t>
                </a:r>
                <a:endParaRPr lang="pt-BR" sz="6000" dirty="0"/>
              </a:p>
            </p:txBody>
          </p:sp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id="{79F6BB07-208C-E88E-6ECB-13F96903D9CC}"/>
                  </a:ext>
                </a:extLst>
              </p:cNvPr>
              <p:cNvSpPr/>
              <p:nvPr/>
            </p:nvSpPr>
            <p:spPr>
              <a:xfrm>
                <a:off x="1420428" y="5419818"/>
                <a:ext cx="1358283" cy="143818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1</a:t>
                </a:r>
              </a:p>
            </p:txBody>
          </p:sp>
        </p:grp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6DA7D6D7-BE36-645A-FC0E-C50230866D72}"/>
                </a:ext>
              </a:extLst>
            </p:cNvPr>
            <p:cNvSpPr/>
            <p:nvPr/>
          </p:nvSpPr>
          <p:spPr>
            <a:xfrm>
              <a:off x="-7677150" y="0"/>
              <a:ext cx="7693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 fase inicial de um projeto é a pedra angular para o seu sucesso.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Aqui, a clareza na definição dos objetivos, escopo e requisitos é fundamental.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 mentalidade que permeia essa fase é a de um arquiteto, moldando as bases do projeto.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 atenção aos detalhes é crucial para evitar mal-entendidos futuros e garantir que todas as partes interessadas estejam alinhadas com a visão.</a:t>
              </a:r>
              <a:endParaRPr lang="pt-BR" sz="32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0520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>
            <a:extLst>
              <a:ext uri="{FF2B5EF4-FFF2-40B4-BE49-F238E27FC236}">
                <a16:creationId xmlns:a16="http://schemas.microsoft.com/office/drawing/2014/main" id="{2B42C2EA-989D-3EB1-DBF6-3449C90FA92E}"/>
              </a:ext>
            </a:extLst>
          </p:cNvPr>
          <p:cNvSpPr txBox="1"/>
          <p:nvPr/>
        </p:nvSpPr>
        <p:spPr>
          <a:xfrm rot="20027297">
            <a:off x="5895838" y="286040"/>
            <a:ext cx="5814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Gill Sans MT Extra Bold" panose="020B0902020104020203" pitchFamily="34" charset="0"/>
              </a:rPr>
              <a:t>COMO PROJETAR?</a:t>
            </a:r>
          </a:p>
        </p:txBody>
      </p:sp>
      <p:pic>
        <p:nvPicPr>
          <p:cNvPr id="22" name="Imagem 21" descr="Imagem em preto e branco">
            <a:extLst>
              <a:ext uri="{FF2B5EF4-FFF2-40B4-BE49-F238E27FC236}">
                <a16:creationId xmlns:a16="http://schemas.microsoft.com/office/drawing/2014/main" id="{4B536EA3-2F12-C147-34F9-FED36E749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635" y="761988"/>
            <a:ext cx="6096012" cy="6096012"/>
          </a:xfrm>
          <a:prstGeom prst="rect">
            <a:avLst/>
          </a:prstGeom>
        </p:spPr>
      </p:pic>
      <p:grpSp>
        <p:nvGrpSpPr>
          <p:cNvPr id="36" name="Agrupar 35">
            <a:extLst>
              <a:ext uri="{FF2B5EF4-FFF2-40B4-BE49-F238E27FC236}">
                <a16:creationId xmlns:a16="http://schemas.microsoft.com/office/drawing/2014/main" id="{15634F6B-2881-F95D-1CB2-7E711F7D69D5}"/>
              </a:ext>
            </a:extLst>
          </p:cNvPr>
          <p:cNvGrpSpPr/>
          <p:nvPr/>
        </p:nvGrpSpPr>
        <p:grpSpPr>
          <a:xfrm>
            <a:off x="-5734056" y="-474950"/>
            <a:ext cx="10523561" cy="7332950"/>
            <a:chOff x="-5734056" y="-474950"/>
            <a:chExt cx="10523561" cy="7332950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8AC3A1D5-E79A-08E4-3DB4-9DE4FC24B595}"/>
                </a:ext>
              </a:extLst>
            </p:cNvPr>
            <p:cNvGrpSpPr/>
            <p:nvPr/>
          </p:nvGrpSpPr>
          <p:grpSpPr>
            <a:xfrm>
              <a:off x="1950869" y="-474950"/>
              <a:ext cx="2838636" cy="7332950"/>
              <a:chOff x="155359" y="-474950"/>
              <a:chExt cx="2838636" cy="733295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371FCC3F-6E8A-9512-4BE0-179CEFD88959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Encerramento</a:t>
                </a:r>
                <a:endParaRPr lang="pt-BR" sz="6000" dirty="0"/>
              </a:p>
            </p:txBody>
          </p:sp>
          <p:sp>
            <p:nvSpPr>
              <p:cNvPr id="15" name="Retângulo: Cantos Arredondados 14">
                <a:extLst>
                  <a:ext uri="{FF2B5EF4-FFF2-40B4-BE49-F238E27FC236}">
                    <a16:creationId xmlns:a16="http://schemas.microsoft.com/office/drawing/2014/main" id="{1A965875-4A34-33C3-083E-41E6C2705315}"/>
                  </a:ext>
                </a:extLst>
              </p:cNvPr>
              <p:cNvSpPr/>
              <p:nvPr/>
            </p:nvSpPr>
            <p:spPr>
              <a:xfrm>
                <a:off x="1635712" y="-474950"/>
                <a:ext cx="1358283" cy="1438182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5</a:t>
                </a:r>
              </a:p>
            </p:txBody>
          </p:sp>
        </p:grp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C1DFB7DB-D8A1-2EA6-F138-D99EFCA5E804}"/>
                </a:ext>
              </a:extLst>
            </p:cNvPr>
            <p:cNvSpPr/>
            <p:nvPr/>
          </p:nvSpPr>
          <p:spPr>
            <a:xfrm>
              <a:off x="-5734056" y="0"/>
              <a:ext cx="7693800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Finalmente, a fase de Encerramento exige uma mentalidade reflexiva.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É o momento de avaliar o projeto como um todo, celebrar conquistas e analisar lições aprendidas.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O encerramento de forma ordenada e documentada não apenas conclui o projeto, mas também fornece insights valiosos para projetos futuros.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Uma mentalidade de encerramento eficaz não apenas encerra o ciclo, mas também prepara o terreno para novas iniciativas.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B4A4A5A-9B6C-4AF3-5DAD-1F5E7F779FAF}"/>
              </a:ext>
            </a:extLst>
          </p:cNvPr>
          <p:cNvGrpSpPr/>
          <p:nvPr/>
        </p:nvGrpSpPr>
        <p:grpSpPr>
          <a:xfrm>
            <a:off x="-6208851" y="0"/>
            <a:ext cx="10461256" cy="6858000"/>
            <a:chOff x="-6208851" y="0"/>
            <a:chExt cx="10461256" cy="6858000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206E55FB-B1E2-C239-A33F-523185B9E0E8}"/>
                </a:ext>
              </a:extLst>
            </p:cNvPr>
            <p:cNvGrpSpPr/>
            <p:nvPr/>
          </p:nvGrpSpPr>
          <p:grpSpPr>
            <a:xfrm>
              <a:off x="1453720" y="0"/>
              <a:ext cx="2798685" cy="6858000"/>
              <a:chOff x="155359" y="0"/>
              <a:chExt cx="2798685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2C704E13-94B4-AE87-CF45-834D8947EFA6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 </a:t>
                </a:r>
                <a:r>
                  <a:rPr lang="pt-BR" sz="4000" b="1" i="0" dirty="0">
                    <a:effectLst/>
                    <a:latin typeface="Söhne"/>
                  </a:rPr>
                  <a:t>Monitoramento e Controle</a:t>
                </a:r>
                <a:endParaRPr lang="pt-BR" sz="6000" dirty="0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5A3D4639-4563-DFD2-4B39-40804EE9B749}"/>
                  </a:ext>
                </a:extLst>
              </p:cNvPr>
              <p:cNvSpPr/>
              <p:nvPr/>
            </p:nvSpPr>
            <p:spPr>
              <a:xfrm>
                <a:off x="1595761" y="998742"/>
                <a:ext cx="1358283" cy="1438182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4</a:t>
                </a:r>
              </a:p>
            </p:txBody>
          </p:sp>
        </p:grp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4B9B9693-6FD3-B869-6A7C-C00666DF67CF}"/>
                </a:ext>
              </a:extLst>
            </p:cNvPr>
            <p:cNvSpPr/>
            <p:nvPr/>
          </p:nvSpPr>
          <p:spPr>
            <a:xfrm>
              <a:off x="-6208851" y="0"/>
              <a:ext cx="7693800" cy="685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mentalidade de um observador crítico é essencial na fase de Monitoramento e Controle.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É o momento de avaliar o progresso em relação ao plano, identificar desvios e tomar medidas corretivas.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coleta de dados e a análise contínua permitem ajustes proativos, assegurando que o projeto permaneça no caminho certo.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Uma abordagem de aprendizado contínuo ajuda a transformar desafios em oportunidades de melhoria.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69A91B48-DA58-690C-0477-BAF2DE5D99B9}"/>
              </a:ext>
            </a:extLst>
          </p:cNvPr>
          <p:cNvGrpSpPr/>
          <p:nvPr/>
        </p:nvGrpSpPr>
        <p:grpSpPr>
          <a:xfrm>
            <a:off x="-6720607" y="0"/>
            <a:ext cx="10520249" cy="6858000"/>
            <a:chOff x="-6720607" y="0"/>
            <a:chExt cx="10520249" cy="6858000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3488B6C5-11F9-2C74-AF97-ED6ED7A39240}"/>
                </a:ext>
              </a:extLst>
            </p:cNvPr>
            <p:cNvGrpSpPr/>
            <p:nvPr/>
          </p:nvGrpSpPr>
          <p:grpSpPr>
            <a:xfrm>
              <a:off x="972105" y="0"/>
              <a:ext cx="2827537" cy="6858000"/>
              <a:chOff x="155359" y="0"/>
              <a:chExt cx="2827537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0665B26B-19D3-0BB6-4CE8-737B51BA3DDA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Execução</a:t>
                </a:r>
                <a:endParaRPr lang="pt-BR" sz="6000" dirty="0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B69691BB-F734-23C6-A674-9AA501A15ECD}"/>
                  </a:ext>
                </a:extLst>
              </p:cNvPr>
              <p:cNvSpPr/>
              <p:nvPr/>
            </p:nvSpPr>
            <p:spPr>
              <a:xfrm>
                <a:off x="1624613" y="2472434"/>
                <a:ext cx="1358283" cy="1438182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3</a:t>
                </a:r>
              </a:p>
            </p:txBody>
          </p:sp>
        </p:grp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033360CD-1B3A-F03E-77CA-984E6CDAFA73}"/>
                </a:ext>
              </a:extLst>
            </p:cNvPr>
            <p:cNvSpPr/>
            <p:nvPr/>
          </p:nvSpPr>
          <p:spPr>
            <a:xfrm>
              <a:off x="-6720607" y="0"/>
              <a:ext cx="7693800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Com o plano estabelecido, entra-se na fase de ação.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mentalidade aqui é a de um executor diligente.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implementação eficiente das tarefas, a comunicação eficaz entre as equipes e a gestão de recursos são prioridades.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O foco na qualidade e na resolução ágil de problemas são características fundamentais.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Manter a motivação da equipe e o comprometimento com os prazos são elementos essenciais nessa fase.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FFC9B5F9-3258-D460-6631-B8773D5FA8B8}"/>
              </a:ext>
            </a:extLst>
          </p:cNvPr>
          <p:cNvGrpSpPr/>
          <p:nvPr/>
        </p:nvGrpSpPr>
        <p:grpSpPr>
          <a:xfrm>
            <a:off x="-7195507" y="0"/>
            <a:ext cx="10473587" cy="6858000"/>
            <a:chOff x="-7195507" y="0"/>
            <a:chExt cx="10473587" cy="6858000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C2979A0C-498A-4ECA-24D9-0D59E943C87D}"/>
                </a:ext>
              </a:extLst>
            </p:cNvPr>
            <p:cNvGrpSpPr/>
            <p:nvPr/>
          </p:nvGrpSpPr>
          <p:grpSpPr>
            <a:xfrm>
              <a:off x="474956" y="0"/>
              <a:ext cx="2803124" cy="6858000"/>
              <a:chOff x="155359" y="0"/>
              <a:chExt cx="2803124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D45BBB7B-7528-58F8-2850-3E49F9C59696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Planejamento</a:t>
                </a:r>
                <a:endParaRPr lang="pt-BR" sz="6000" dirty="0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FD478AB4-B1DA-2CF8-CADD-EDB01ACE12E6}"/>
                  </a:ext>
                </a:extLst>
              </p:cNvPr>
              <p:cNvSpPr/>
              <p:nvPr/>
            </p:nvSpPr>
            <p:spPr>
              <a:xfrm>
                <a:off x="1600200" y="3946126"/>
                <a:ext cx="1358283" cy="1438182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2</a:t>
                </a:r>
              </a:p>
            </p:txBody>
          </p:sp>
        </p:grp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32ECCD96-4104-9F51-8239-0D2C1FB5F8B8}"/>
                </a:ext>
              </a:extLst>
            </p:cNvPr>
            <p:cNvSpPr/>
            <p:nvPr/>
          </p:nvSpPr>
          <p:spPr>
            <a:xfrm>
              <a:off x="-7195507" y="0"/>
              <a:ext cx="7693800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Nesta etapa, a mentalidade se transforma em um estrategista meticuloso.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É o momento de elaborar um plano abrangente que guiará a execução do projeto.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Ao antecipar desafios potenciais e estabelecer um cronograma realista, o planejamento cria uma estrutura que ajuda a evitar desvios desnecessários.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flexibilidade também é crucial, pois a capacidade de ajustar o plano quando necessário é uma marca de uma mentalidade ágil e adaptável.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B453E477-81DA-0CDD-2234-3540D0ABCA9A}"/>
              </a:ext>
            </a:extLst>
          </p:cNvPr>
          <p:cNvGrpSpPr/>
          <p:nvPr/>
        </p:nvGrpSpPr>
        <p:grpSpPr>
          <a:xfrm>
            <a:off x="-9302871" y="0"/>
            <a:ext cx="10455861" cy="6858000"/>
            <a:chOff x="-7677150" y="0"/>
            <a:chExt cx="10455861" cy="6858000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2D481437-28BD-8C04-58A1-CE82F4F90702}"/>
                </a:ext>
              </a:extLst>
            </p:cNvPr>
            <p:cNvGrpSpPr/>
            <p:nvPr/>
          </p:nvGrpSpPr>
          <p:grpSpPr>
            <a:xfrm>
              <a:off x="0" y="0"/>
              <a:ext cx="2778711" cy="6858000"/>
              <a:chOff x="0" y="0"/>
              <a:chExt cx="2778711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380AA433-735B-392A-0096-06EA35E55344}"/>
                  </a:ext>
                </a:extLst>
              </p:cNvPr>
              <p:cNvSpPr/>
              <p:nvPr/>
            </p:nvSpPr>
            <p:spPr>
              <a:xfrm>
                <a:off x="0" y="0"/>
                <a:ext cx="1944210" cy="685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Definição</a:t>
                </a:r>
                <a:endParaRPr lang="pt-BR" sz="6000" dirty="0"/>
              </a:p>
            </p:txBody>
          </p:sp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id="{79F6BB07-208C-E88E-6ECB-13F96903D9CC}"/>
                  </a:ext>
                </a:extLst>
              </p:cNvPr>
              <p:cNvSpPr/>
              <p:nvPr/>
            </p:nvSpPr>
            <p:spPr>
              <a:xfrm>
                <a:off x="1420428" y="5419818"/>
                <a:ext cx="1358283" cy="143818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1</a:t>
                </a:r>
              </a:p>
            </p:txBody>
          </p:sp>
        </p:grp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6DA7D6D7-BE36-645A-FC0E-C50230866D72}"/>
                </a:ext>
              </a:extLst>
            </p:cNvPr>
            <p:cNvSpPr/>
            <p:nvPr/>
          </p:nvSpPr>
          <p:spPr>
            <a:xfrm>
              <a:off x="-7677150" y="0"/>
              <a:ext cx="7693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 fase inicial de um projeto é a pedra angular para o seu sucesso.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Aqui, a clareza na definição dos objetivos, escopo e requisitos é fundamental.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 mentalidade que permeia essa fase é a de um arquiteto, moldando as bases do projeto.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 atenção aos detalhes é crucial para evitar mal-entendidos futuros e garantir que todas as partes interessadas estejam alinhadas com a visão.</a:t>
              </a:r>
              <a:endParaRPr lang="pt-BR" sz="32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7636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>
            <a:extLst>
              <a:ext uri="{FF2B5EF4-FFF2-40B4-BE49-F238E27FC236}">
                <a16:creationId xmlns:a16="http://schemas.microsoft.com/office/drawing/2014/main" id="{2B42C2EA-989D-3EB1-DBF6-3449C90FA92E}"/>
              </a:ext>
            </a:extLst>
          </p:cNvPr>
          <p:cNvSpPr txBox="1"/>
          <p:nvPr/>
        </p:nvSpPr>
        <p:spPr>
          <a:xfrm rot="20027297">
            <a:off x="5895838" y="286040"/>
            <a:ext cx="5814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Gill Sans MT Extra Bold" panose="020B0902020104020203" pitchFamily="34" charset="0"/>
              </a:rPr>
              <a:t>COMO PROJETAR?</a:t>
            </a:r>
          </a:p>
        </p:txBody>
      </p:sp>
      <p:pic>
        <p:nvPicPr>
          <p:cNvPr id="22" name="Imagem 21" descr="Imagem em preto e branco">
            <a:extLst>
              <a:ext uri="{FF2B5EF4-FFF2-40B4-BE49-F238E27FC236}">
                <a16:creationId xmlns:a16="http://schemas.microsoft.com/office/drawing/2014/main" id="{4B536EA3-2F12-C147-34F9-FED36E749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635" y="761988"/>
            <a:ext cx="6096012" cy="6096012"/>
          </a:xfrm>
          <a:prstGeom prst="rect">
            <a:avLst/>
          </a:prstGeom>
        </p:spPr>
      </p:pic>
      <p:grpSp>
        <p:nvGrpSpPr>
          <p:cNvPr id="36" name="Agrupar 35">
            <a:extLst>
              <a:ext uri="{FF2B5EF4-FFF2-40B4-BE49-F238E27FC236}">
                <a16:creationId xmlns:a16="http://schemas.microsoft.com/office/drawing/2014/main" id="{15634F6B-2881-F95D-1CB2-7E711F7D69D5}"/>
              </a:ext>
            </a:extLst>
          </p:cNvPr>
          <p:cNvGrpSpPr/>
          <p:nvPr/>
        </p:nvGrpSpPr>
        <p:grpSpPr>
          <a:xfrm>
            <a:off x="-5734056" y="-474950"/>
            <a:ext cx="10523561" cy="7332950"/>
            <a:chOff x="-5734056" y="-474950"/>
            <a:chExt cx="10523561" cy="7332950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8AC3A1D5-E79A-08E4-3DB4-9DE4FC24B595}"/>
                </a:ext>
              </a:extLst>
            </p:cNvPr>
            <p:cNvGrpSpPr/>
            <p:nvPr/>
          </p:nvGrpSpPr>
          <p:grpSpPr>
            <a:xfrm>
              <a:off x="1950869" y="-474950"/>
              <a:ext cx="2838636" cy="7332950"/>
              <a:chOff x="155359" y="-474950"/>
              <a:chExt cx="2838636" cy="733295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371FCC3F-6E8A-9512-4BE0-179CEFD88959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Encerramento</a:t>
                </a:r>
                <a:endParaRPr lang="pt-BR" sz="6000" dirty="0"/>
              </a:p>
            </p:txBody>
          </p:sp>
          <p:sp>
            <p:nvSpPr>
              <p:cNvPr id="15" name="Retângulo: Cantos Arredondados 14">
                <a:extLst>
                  <a:ext uri="{FF2B5EF4-FFF2-40B4-BE49-F238E27FC236}">
                    <a16:creationId xmlns:a16="http://schemas.microsoft.com/office/drawing/2014/main" id="{1A965875-4A34-33C3-083E-41E6C2705315}"/>
                  </a:ext>
                </a:extLst>
              </p:cNvPr>
              <p:cNvSpPr/>
              <p:nvPr/>
            </p:nvSpPr>
            <p:spPr>
              <a:xfrm>
                <a:off x="1635712" y="-474950"/>
                <a:ext cx="1358283" cy="1438182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5</a:t>
                </a:r>
              </a:p>
            </p:txBody>
          </p:sp>
        </p:grp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C1DFB7DB-D8A1-2EA6-F138-D99EFCA5E804}"/>
                </a:ext>
              </a:extLst>
            </p:cNvPr>
            <p:cNvSpPr/>
            <p:nvPr/>
          </p:nvSpPr>
          <p:spPr>
            <a:xfrm>
              <a:off x="-5734056" y="0"/>
              <a:ext cx="7693800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Finalmente, a fase de Encerramento exige uma mentalidade reflexiva.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É o momento de avaliar o projeto como um todo, celebrar conquistas e analisar lições aprendidas.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O encerramento de forma ordenada e documentada não apenas conclui o projeto, mas também fornece insights valiosos para projetos futuros.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Uma mentalidade de encerramento eficaz não apenas encerra o ciclo, mas também prepara o terreno para novas iniciativas.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B4A4A5A-9B6C-4AF3-5DAD-1F5E7F779FAF}"/>
              </a:ext>
            </a:extLst>
          </p:cNvPr>
          <p:cNvGrpSpPr/>
          <p:nvPr/>
        </p:nvGrpSpPr>
        <p:grpSpPr>
          <a:xfrm>
            <a:off x="-6208851" y="0"/>
            <a:ext cx="10461256" cy="6858000"/>
            <a:chOff x="-6208851" y="0"/>
            <a:chExt cx="10461256" cy="6858000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206E55FB-B1E2-C239-A33F-523185B9E0E8}"/>
                </a:ext>
              </a:extLst>
            </p:cNvPr>
            <p:cNvGrpSpPr/>
            <p:nvPr/>
          </p:nvGrpSpPr>
          <p:grpSpPr>
            <a:xfrm>
              <a:off x="1453720" y="0"/>
              <a:ext cx="2798685" cy="6858000"/>
              <a:chOff x="155359" y="0"/>
              <a:chExt cx="2798685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2C704E13-94B4-AE87-CF45-834D8947EFA6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 </a:t>
                </a:r>
                <a:r>
                  <a:rPr lang="pt-BR" sz="4000" b="1" i="0" dirty="0">
                    <a:effectLst/>
                    <a:latin typeface="Söhne"/>
                  </a:rPr>
                  <a:t>Monitoramento e Controle</a:t>
                </a:r>
                <a:endParaRPr lang="pt-BR" sz="6000" dirty="0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5A3D4639-4563-DFD2-4B39-40804EE9B749}"/>
                  </a:ext>
                </a:extLst>
              </p:cNvPr>
              <p:cNvSpPr/>
              <p:nvPr/>
            </p:nvSpPr>
            <p:spPr>
              <a:xfrm>
                <a:off x="1595761" y="998742"/>
                <a:ext cx="1358283" cy="1438182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4</a:t>
                </a:r>
              </a:p>
            </p:txBody>
          </p:sp>
        </p:grp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4B9B9693-6FD3-B869-6A7C-C00666DF67CF}"/>
                </a:ext>
              </a:extLst>
            </p:cNvPr>
            <p:cNvSpPr/>
            <p:nvPr/>
          </p:nvSpPr>
          <p:spPr>
            <a:xfrm>
              <a:off x="-6208851" y="0"/>
              <a:ext cx="7693800" cy="685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mentalidade de um observador crítico é essencial na fase de Monitoramento e Controle.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É o momento de avaliar o progresso em relação ao plano, identificar desvios e tomar medidas corretivas.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coleta de dados e a análise contínua permitem ajustes proativos, assegurando que o projeto permaneça no caminho certo.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Uma abordagem de aprendizado contínuo ajuda a transformar desafios em oportunidades de melhoria.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69A91B48-DA58-690C-0477-BAF2DE5D99B9}"/>
              </a:ext>
            </a:extLst>
          </p:cNvPr>
          <p:cNvGrpSpPr/>
          <p:nvPr/>
        </p:nvGrpSpPr>
        <p:grpSpPr>
          <a:xfrm>
            <a:off x="-6720607" y="0"/>
            <a:ext cx="10520249" cy="6858000"/>
            <a:chOff x="-6720607" y="0"/>
            <a:chExt cx="10520249" cy="6858000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3488B6C5-11F9-2C74-AF97-ED6ED7A39240}"/>
                </a:ext>
              </a:extLst>
            </p:cNvPr>
            <p:cNvGrpSpPr/>
            <p:nvPr/>
          </p:nvGrpSpPr>
          <p:grpSpPr>
            <a:xfrm>
              <a:off x="972105" y="0"/>
              <a:ext cx="2827537" cy="6858000"/>
              <a:chOff x="155359" y="0"/>
              <a:chExt cx="2827537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0665B26B-19D3-0BB6-4CE8-737B51BA3DDA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Execução</a:t>
                </a:r>
                <a:endParaRPr lang="pt-BR" sz="6000" dirty="0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B69691BB-F734-23C6-A674-9AA501A15ECD}"/>
                  </a:ext>
                </a:extLst>
              </p:cNvPr>
              <p:cNvSpPr/>
              <p:nvPr/>
            </p:nvSpPr>
            <p:spPr>
              <a:xfrm>
                <a:off x="1624613" y="2472434"/>
                <a:ext cx="1358283" cy="1438182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3</a:t>
                </a:r>
              </a:p>
            </p:txBody>
          </p:sp>
        </p:grp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033360CD-1B3A-F03E-77CA-984E6CDAFA73}"/>
                </a:ext>
              </a:extLst>
            </p:cNvPr>
            <p:cNvSpPr/>
            <p:nvPr/>
          </p:nvSpPr>
          <p:spPr>
            <a:xfrm>
              <a:off x="-6720607" y="0"/>
              <a:ext cx="7693800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Com o plano estabelecido, entra-se na fase de ação.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mentalidade aqui é a de um executor diligente.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implementação eficiente das tarefas, a comunicação eficaz entre as equipes e a gestão de recursos são prioridades.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O foco na qualidade e na resolução ágil de problemas são características fundamentais.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Manter a motivação da equipe e o comprometimento com os prazos são elementos essenciais nessa fase.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FFC9B5F9-3258-D460-6631-B8773D5FA8B8}"/>
              </a:ext>
            </a:extLst>
          </p:cNvPr>
          <p:cNvGrpSpPr/>
          <p:nvPr/>
        </p:nvGrpSpPr>
        <p:grpSpPr>
          <a:xfrm>
            <a:off x="0" y="0"/>
            <a:ext cx="10473587" cy="6858000"/>
            <a:chOff x="-7195507" y="0"/>
            <a:chExt cx="10473587" cy="6858000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C2979A0C-498A-4ECA-24D9-0D59E943C87D}"/>
                </a:ext>
              </a:extLst>
            </p:cNvPr>
            <p:cNvGrpSpPr/>
            <p:nvPr/>
          </p:nvGrpSpPr>
          <p:grpSpPr>
            <a:xfrm>
              <a:off x="474956" y="0"/>
              <a:ext cx="2803124" cy="6858000"/>
              <a:chOff x="155359" y="0"/>
              <a:chExt cx="2803124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D45BBB7B-7528-58F8-2850-3E49F9C59696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Planejamento</a:t>
                </a:r>
                <a:endParaRPr lang="pt-BR" sz="6000" dirty="0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FD478AB4-B1DA-2CF8-CADD-EDB01ACE12E6}"/>
                  </a:ext>
                </a:extLst>
              </p:cNvPr>
              <p:cNvSpPr/>
              <p:nvPr/>
            </p:nvSpPr>
            <p:spPr>
              <a:xfrm>
                <a:off x="1600200" y="3946126"/>
                <a:ext cx="1358283" cy="1438182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2</a:t>
                </a:r>
              </a:p>
            </p:txBody>
          </p:sp>
        </p:grp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32ECCD96-4104-9F51-8239-0D2C1FB5F8B8}"/>
                </a:ext>
              </a:extLst>
            </p:cNvPr>
            <p:cNvSpPr/>
            <p:nvPr/>
          </p:nvSpPr>
          <p:spPr>
            <a:xfrm>
              <a:off x="-7195507" y="0"/>
              <a:ext cx="7693800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Nesta etapa, a mentalidade se transforma em um estrategista meticuloso.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É o momento de elaborar um plano abrangente que guiará a execução do projeto.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Ao antecipar desafios potenciais e estabelecer um cronograma realista, o planejamento cria uma estrutura que ajuda a evitar desvios desnecessários.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flexibilidade também é crucial, pois a capacidade de ajustar o plano quando necessário é uma marca de uma mentalidade ágil e adaptável.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B453E477-81DA-0CDD-2234-3540D0ABCA9A}"/>
              </a:ext>
            </a:extLst>
          </p:cNvPr>
          <p:cNvGrpSpPr/>
          <p:nvPr/>
        </p:nvGrpSpPr>
        <p:grpSpPr>
          <a:xfrm>
            <a:off x="-9302871" y="0"/>
            <a:ext cx="10455861" cy="6858000"/>
            <a:chOff x="-7677150" y="0"/>
            <a:chExt cx="10455861" cy="6858000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2D481437-28BD-8C04-58A1-CE82F4F90702}"/>
                </a:ext>
              </a:extLst>
            </p:cNvPr>
            <p:cNvGrpSpPr/>
            <p:nvPr/>
          </p:nvGrpSpPr>
          <p:grpSpPr>
            <a:xfrm>
              <a:off x="0" y="0"/>
              <a:ext cx="2778711" cy="6858000"/>
              <a:chOff x="0" y="0"/>
              <a:chExt cx="2778711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380AA433-735B-392A-0096-06EA35E55344}"/>
                  </a:ext>
                </a:extLst>
              </p:cNvPr>
              <p:cNvSpPr/>
              <p:nvPr/>
            </p:nvSpPr>
            <p:spPr>
              <a:xfrm>
                <a:off x="0" y="0"/>
                <a:ext cx="1944210" cy="685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Definição</a:t>
                </a:r>
                <a:endParaRPr lang="pt-BR" sz="6000" dirty="0"/>
              </a:p>
            </p:txBody>
          </p:sp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id="{79F6BB07-208C-E88E-6ECB-13F96903D9CC}"/>
                  </a:ext>
                </a:extLst>
              </p:cNvPr>
              <p:cNvSpPr/>
              <p:nvPr/>
            </p:nvSpPr>
            <p:spPr>
              <a:xfrm>
                <a:off x="1420428" y="5419818"/>
                <a:ext cx="1358283" cy="143818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1</a:t>
                </a:r>
              </a:p>
            </p:txBody>
          </p:sp>
        </p:grp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6DA7D6D7-BE36-645A-FC0E-C50230866D72}"/>
                </a:ext>
              </a:extLst>
            </p:cNvPr>
            <p:cNvSpPr/>
            <p:nvPr/>
          </p:nvSpPr>
          <p:spPr>
            <a:xfrm>
              <a:off x="-7677150" y="0"/>
              <a:ext cx="7693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 fase inicial de um projeto é a pedra angular para o seu sucesso.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Aqui, a clareza na definição dos objetivos, escopo e requisitos é fundamental.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 mentalidade que permeia essa fase é a de um arquiteto, moldando as bases do projeto.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 atenção aos detalhes é crucial para evitar mal-entendidos futuros e garantir que todas as partes interessadas estejam alinhadas com a visão.</a:t>
              </a:r>
              <a:endParaRPr lang="pt-BR" sz="32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0283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>
            <a:extLst>
              <a:ext uri="{FF2B5EF4-FFF2-40B4-BE49-F238E27FC236}">
                <a16:creationId xmlns:a16="http://schemas.microsoft.com/office/drawing/2014/main" id="{2B42C2EA-989D-3EB1-DBF6-3449C90FA92E}"/>
              </a:ext>
            </a:extLst>
          </p:cNvPr>
          <p:cNvSpPr txBox="1"/>
          <p:nvPr/>
        </p:nvSpPr>
        <p:spPr>
          <a:xfrm rot="20027297">
            <a:off x="5895838" y="286040"/>
            <a:ext cx="5814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Gill Sans MT Extra Bold" panose="020B0902020104020203" pitchFamily="34" charset="0"/>
              </a:rPr>
              <a:t>COMO PROJETAR?</a:t>
            </a:r>
          </a:p>
        </p:txBody>
      </p:sp>
      <p:pic>
        <p:nvPicPr>
          <p:cNvPr id="22" name="Imagem 21" descr="Imagem em preto e branco">
            <a:extLst>
              <a:ext uri="{FF2B5EF4-FFF2-40B4-BE49-F238E27FC236}">
                <a16:creationId xmlns:a16="http://schemas.microsoft.com/office/drawing/2014/main" id="{4B536EA3-2F12-C147-34F9-FED36E749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635" y="761988"/>
            <a:ext cx="6096012" cy="6096012"/>
          </a:xfrm>
          <a:prstGeom prst="rect">
            <a:avLst/>
          </a:prstGeom>
        </p:spPr>
      </p:pic>
      <p:grpSp>
        <p:nvGrpSpPr>
          <p:cNvPr id="36" name="Agrupar 35">
            <a:extLst>
              <a:ext uri="{FF2B5EF4-FFF2-40B4-BE49-F238E27FC236}">
                <a16:creationId xmlns:a16="http://schemas.microsoft.com/office/drawing/2014/main" id="{15634F6B-2881-F95D-1CB2-7E711F7D69D5}"/>
              </a:ext>
            </a:extLst>
          </p:cNvPr>
          <p:cNvGrpSpPr/>
          <p:nvPr/>
        </p:nvGrpSpPr>
        <p:grpSpPr>
          <a:xfrm>
            <a:off x="-5734056" y="-474950"/>
            <a:ext cx="10523561" cy="7332950"/>
            <a:chOff x="-5734056" y="-474950"/>
            <a:chExt cx="10523561" cy="7332950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8AC3A1D5-E79A-08E4-3DB4-9DE4FC24B595}"/>
                </a:ext>
              </a:extLst>
            </p:cNvPr>
            <p:cNvGrpSpPr/>
            <p:nvPr/>
          </p:nvGrpSpPr>
          <p:grpSpPr>
            <a:xfrm>
              <a:off x="1950869" y="-474950"/>
              <a:ext cx="2838636" cy="7332950"/>
              <a:chOff x="155359" y="-474950"/>
              <a:chExt cx="2838636" cy="733295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371FCC3F-6E8A-9512-4BE0-179CEFD88959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Encerramento</a:t>
                </a:r>
                <a:endParaRPr lang="pt-BR" sz="6000" dirty="0"/>
              </a:p>
            </p:txBody>
          </p:sp>
          <p:sp>
            <p:nvSpPr>
              <p:cNvPr id="15" name="Retângulo: Cantos Arredondados 14">
                <a:extLst>
                  <a:ext uri="{FF2B5EF4-FFF2-40B4-BE49-F238E27FC236}">
                    <a16:creationId xmlns:a16="http://schemas.microsoft.com/office/drawing/2014/main" id="{1A965875-4A34-33C3-083E-41E6C2705315}"/>
                  </a:ext>
                </a:extLst>
              </p:cNvPr>
              <p:cNvSpPr/>
              <p:nvPr/>
            </p:nvSpPr>
            <p:spPr>
              <a:xfrm>
                <a:off x="1635712" y="-474950"/>
                <a:ext cx="1358283" cy="1438182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5</a:t>
                </a:r>
              </a:p>
            </p:txBody>
          </p:sp>
        </p:grp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C1DFB7DB-D8A1-2EA6-F138-D99EFCA5E804}"/>
                </a:ext>
              </a:extLst>
            </p:cNvPr>
            <p:cNvSpPr/>
            <p:nvPr/>
          </p:nvSpPr>
          <p:spPr>
            <a:xfrm>
              <a:off x="-5734056" y="0"/>
              <a:ext cx="7693800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Finalmente, a fase de Encerramento exige uma mentalidade reflexiva.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É o momento de avaliar o projeto como um todo, celebrar conquistas e analisar lições aprendidas.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O encerramento de forma ordenada e documentada não apenas conclui o projeto, mas também fornece insights valiosos para projetos futuros.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Uma mentalidade de encerramento eficaz não apenas encerra o ciclo, mas também prepara o terreno para novas iniciativas.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B4A4A5A-9B6C-4AF3-5DAD-1F5E7F779FAF}"/>
              </a:ext>
            </a:extLst>
          </p:cNvPr>
          <p:cNvGrpSpPr/>
          <p:nvPr/>
        </p:nvGrpSpPr>
        <p:grpSpPr>
          <a:xfrm>
            <a:off x="-6208851" y="0"/>
            <a:ext cx="10461256" cy="6858000"/>
            <a:chOff x="-6208851" y="0"/>
            <a:chExt cx="10461256" cy="6858000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206E55FB-B1E2-C239-A33F-523185B9E0E8}"/>
                </a:ext>
              </a:extLst>
            </p:cNvPr>
            <p:cNvGrpSpPr/>
            <p:nvPr/>
          </p:nvGrpSpPr>
          <p:grpSpPr>
            <a:xfrm>
              <a:off x="1453720" y="0"/>
              <a:ext cx="2798685" cy="6858000"/>
              <a:chOff x="155359" y="0"/>
              <a:chExt cx="2798685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2C704E13-94B4-AE87-CF45-834D8947EFA6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 </a:t>
                </a:r>
                <a:r>
                  <a:rPr lang="pt-BR" sz="4000" b="1" i="0" dirty="0">
                    <a:effectLst/>
                    <a:latin typeface="Söhne"/>
                  </a:rPr>
                  <a:t>Monitoramento e Controle</a:t>
                </a:r>
                <a:endParaRPr lang="pt-BR" sz="6000" dirty="0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5A3D4639-4563-DFD2-4B39-40804EE9B749}"/>
                  </a:ext>
                </a:extLst>
              </p:cNvPr>
              <p:cNvSpPr/>
              <p:nvPr/>
            </p:nvSpPr>
            <p:spPr>
              <a:xfrm>
                <a:off x="1595761" y="998742"/>
                <a:ext cx="1358283" cy="1438182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4</a:t>
                </a:r>
              </a:p>
            </p:txBody>
          </p:sp>
        </p:grp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4B9B9693-6FD3-B869-6A7C-C00666DF67CF}"/>
                </a:ext>
              </a:extLst>
            </p:cNvPr>
            <p:cNvSpPr/>
            <p:nvPr/>
          </p:nvSpPr>
          <p:spPr>
            <a:xfrm>
              <a:off x="-6208851" y="0"/>
              <a:ext cx="7693800" cy="685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mentalidade de um observador crítico é essencial na fase de Monitoramento e Controle.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É o momento de avaliar o progresso em relação ao plano, identificar desvios e tomar medidas corretivas.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coleta de dados e a análise contínua permitem ajustes proativos, assegurando que o projeto permaneça no caminho certo.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Uma abordagem de aprendizado contínuo ajuda a transformar desafios em oportunidades de melhoria.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69A91B48-DA58-690C-0477-BAF2DE5D99B9}"/>
              </a:ext>
            </a:extLst>
          </p:cNvPr>
          <p:cNvGrpSpPr/>
          <p:nvPr/>
        </p:nvGrpSpPr>
        <p:grpSpPr>
          <a:xfrm>
            <a:off x="-6720607" y="0"/>
            <a:ext cx="10520249" cy="6858000"/>
            <a:chOff x="-6720607" y="0"/>
            <a:chExt cx="10520249" cy="6858000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3488B6C5-11F9-2C74-AF97-ED6ED7A39240}"/>
                </a:ext>
              </a:extLst>
            </p:cNvPr>
            <p:cNvGrpSpPr/>
            <p:nvPr/>
          </p:nvGrpSpPr>
          <p:grpSpPr>
            <a:xfrm>
              <a:off x="972105" y="0"/>
              <a:ext cx="2827537" cy="6858000"/>
              <a:chOff x="155359" y="0"/>
              <a:chExt cx="2827537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0665B26B-19D3-0BB6-4CE8-737B51BA3DDA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Execução</a:t>
                </a:r>
                <a:endParaRPr lang="pt-BR" sz="6000" dirty="0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B69691BB-F734-23C6-A674-9AA501A15ECD}"/>
                  </a:ext>
                </a:extLst>
              </p:cNvPr>
              <p:cNvSpPr/>
              <p:nvPr/>
            </p:nvSpPr>
            <p:spPr>
              <a:xfrm>
                <a:off x="1624613" y="2472434"/>
                <a:ext cx="1358283" cy="1438182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3</a:t>
                </a:r>
              </a:p>
            </p:txBody>
          </p:sp>
        </p:grp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033360CD-1B3A-F03E-77CA-984E6CDAFA73}"/>
                </a:ext>
              </a:extLst>
            </p:cNvPr>
            <p:cNvSpPr/>
            <p:nvPr/>
          </p:nvSpPr>
          <p:spPr>
            <a:xfrm>
              <a:off x="-6720607" y="0"/>
              <a:ext cx="7693800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Com o plano estabelecido, entra-se na fase de ação.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mentalidade aqui é a de um executor diligente.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implementação eficiente das tarefas, a comunicação eficaz entre as equipes e a gestão de recursos são prioridades.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O foco na qualidade e na resolução ágil de problemas são características fundamentais.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Manter a motivação da equipe e o comprometimento com os prazos são elementos essenciais nessa fase.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FFC9B5F9-3258-D460-6631-B8773D5FA8B8}"/>
              </a:ext>
            </a:extLst>
          </p:cNvPr>
          <p:cNvGrpSpPr/>
          <p:nvPr/>
        </p:nvGrpSpPr>
        <p:grpSpPr>
          <a:xfrm>
            <a:off x="-9175222" y="0"/>
            <a:ext cx="10473587" cy="6858000"/>
            <a:chOff x="-7195507" y="0"/>
            <a:chExt cx="10473587" cy="6858000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C2979A0C-498A-4ECA-24D9-0D59E943C87D}"/>
                </a:ext>
              </a:extLst>
            </p:cNvPr>
            <p:cNvGrpSpPr/>
            <p:nvPr/>
          </p:nvGrpSpPr>
          <p:grpSpPr>
            <a:xfrm>
              <a:off x="474956" y="0"/>
              <a:ext cx="2803124" cy="6858000"/>
              <a:chOff x="155359" y="0"/>
              <a:chExt cx="2803124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D45BBB7B-7528-58F8-2850-3E49F9C59696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Planejamento</a:t>
                </a:r>
                <a:endParaRPr lang="pt-BR" sz="6000" dirty="0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FD478AB4-B1DA-2CF8-CADD-EDB01ACE12E6}"/>
                  </a:ext>
                </a:extLst>
              </p:cNvPr>
              <p:cNvSpPr/>
              <p:nvPr/>
            </p:nvSpPr>
            <p:spPr>
              <a:xfrm>
                <a:off x="1600200" y="3946126"/>
                <a:ext cx="1358283" cy="1438182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2</a:t>
                </a:r>
              </a:p>
            </p:txBody>
          </p:sp>
        </p:grp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32ECCD96-4104-9F51-8239-0D2C1FB5F8B8}"/>
                </a:ext>
              </a:extLst>
            </p:cNvPr>
            <p:cNvSpPr/>
            <p:nvPr/>
          </p:nvSpPr>
          <p:spPr>
            <a:xfrm>
              <a:off x="-7195507" y="0"/>
              <a:ext cx="7693800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Nesta etapa, a mentalidade se transforma em um estrategista meticuloso.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É o momento de elaborar um plano abrangente que guiará a execução do projeto.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Ao antecipar desafios potenciais e estabelecer um cronograma realista, o planejamento cria uma estrutura que ajuda a evitar desvios desnecessários.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flexibilidade também é crucial, pois a capacidade de ajustar o plano quando necessário é uma marca de uma mentalidade ágil e adaptável.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B453E477-81DA-0CDD-2234-3540D0ABCA9A}"/>
              </a:ext>
            </a:extLst>
          </p:cNvPr>
          <p:cNvGrpSpPr/>
          <p:nvPr/>
        </p:nvGrpSpPr>
        <p:grpSpPr>
          <a:xfrm>
            <a:off x="-9302871" y="0"/>
            <a:ext cx="10455861" cy="6858000"/>
            <a:chOff x="-7677150" y="0"/>
            <a:chExt cx="10455861" cy="6858000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2D481437-28BD-8C04-58A1-CE82F4F90702}"/>
                </a:ext>
              </a:extLst>
            </p:cNvPr>
            <p:cNvGrpSpPr/>
            <p:nvPr/>
          </p:nvGrpSpPr>
          <p:grpSpPr>
            <a:xfrm>
              <a:off x="0" y="0"/>
              <a:ext cx="2778711" cy="6858000"/>
              <a:chOff x="0" y="0"/>
              <a:chExt cx="2778711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380AA433-735B-392A-0096-06EA35E55344}"/>
                  </a:ext>
                </a:extLst>
              </p:cNvPr>
              <p:cNvSpPr/>
              <p:nvPr/>
            </p:nvSpPr>
            <p:spPr>
              <a:xfrm>
                <a:off x="0" y="0"/>
                <a:ext cx="1944210" cy="685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Definição</a:t>
                </a:r>
                <a:endParaRPr lang="pt-BR" sz="6000" dirty="0"/>
              </a:p>
            </p:txBody>
          </p:sp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id="{79F6BB07-208C-E88E-6ECB-13F96903D9CC}"/>
                  </a:ext>
                </a:extLst>
              </p:cNvPr>
              <p:cNvSpPr/>
              <p:nvPr/>
            </p:nvSpPr>
            <p:spPr>
              <a:xfrm>
                <a:off x="1420428" y="5419818"/>
                <a:ext cx="1358283" cy="143818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1</a:t>
                </a:r>
              </a:p>
            </p:txBody>
          </p:sp>
        </p:grp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6DA7D6D7-BE36-645A-FC0E-C50230866D72}"/>
                </a:ext>
              </a:extLst>
            </p:cNvPr>
            <p:cNvSpPr/>
            <p:nvPr/>
          </p:nvSpPr>
          <p:spPr>
            <a:xfrm>
              <a:off x="-7677150" y="0"/>
              <a:ext cx="7693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 fase inicial de um projeto é a pedra angular para o seu sucesso.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Aqui, a clareza na definição dos objetivos, escopo e requisitos é fundamental.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 mentalidade que permeia essa fase é a de um arquiteto, moldando as bases do projeto.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 atenção aos detalhes é crucial para evitar mal-entendidos futuros e garantir que todas as partes interessadas estejam alinhadas com a visão.</a:t>
              </a:r>
              <a:endParaRPr lang="pt-BR" sz="32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1951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>
            <a:extLst>
              <a:ext uri="{FF2B5EF4-FFF2-40B4-BE49-F238E27FC236}">
                <a16:creationId xmlns:a16="http://schemas.microsoft.com/office/drawing/2014/main" id="{2B42C2EA-989D-3EB1-DBF6-3449C90FA92E}"/>
              </a:ext>
            </a:extLst>
          </p:cNvPr>
          <p:cNvSpPr txBox="1"/>
          <p:nvPr/>
        </p:nvSpPr>
        <p:spPr>
          <a:xfrm rot="20027297">
            <a:off x="5895838" y="286040"/>
            <a:ext cx="5814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Gill Sans MT Extra Bold" panose="020B0902020104020203" pitchFamily="34" charset="0"/>
              </a:rPr>
              <a:t>COMO PROJETAR?</a:t>
            </a:r>
          </a:p>
        </p:txBody>
      </p:sp>
      <p:pic>
        <p:nvPicPr>
          <p:cNvPr id="22" name="Imagem 21" descr="Imagem em preto e branco">
            <a:extLst>
              <a:ext uri="{FF2B5EF4-FFF2-40B4-BE49-F238E27FC236}">
                <a16:creationId xmlns:a16="http://schemas.microsoft.com/office/drawing/2014/main" id="{4B536EA3-2F12-C147-34F9-FED36E749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635" y="761988"/>
            <a:ext cx="6096012" cy="6096012"/>
          </a:xfrm>
          <a:prstGeom prst="rect">
            <a:avLst/>
          </a:prstGeom>
        </p:spPr>
      </p:pic>
      <p:grpSp>
        <p:nvGrpSpPr>
          <p:cNvPr id="36" name="Agrupar 35">
            <a:extLst>
              <a:ext uri="{FF2B5EF4-FFF2-40B4-BE49-F238E27FC236}">
                <a16:creationId xmlns:a16="http://schemas.microsoft.com/office/drawing/2014/main" id="{15634F6B-2881-F95D-1CB2-7E711F7D69D5}"/>
              </a:ext>
            </a:extLst>
          </p:cNvPr>
          <p:cNvGrpSpPr/>
          <p:nvPr/>
        </p:nvGrpSpPr>
        <p:grpSpPr>
          <a:xfrm>
            <a:off x="-5734056" y="-474950"/>
            <a:ext cx="10523561" cy="7332950"/>
            <a:chOff x="-5734056" y="-474950"/>
            <a:chExt cx="10523561" cy="7332950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8AC3A1D5-E79A-08E4-3DB4-9DE4FC24B595}"/>
                </a:ext>
              </a:extLst>
            </p:cNvPr>
            <p:cNvGrpSpPr/>
            <p:nvPr/>
          </p:nvGrpSpPr>
          <p:grpSpPr>
            <a:xfrm>
              <a:off x="1950869" y="-474950"/>
              <a:ext cx="2838636" cy="7332950"/>
              <a:chOff x="155359" y="-474950"/>
              <a:chExt cx="2838636" cy="733295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371FCC3F-6E8A-9512-4BE0-179CEFD88959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Encerramento</a:t>
                </a:r>
                <a:endParaRPr lang="pt-BR" sz="6000" dirty="0"/>
              </a:p>
            </p:txBody>
          </p:sp>
          <p:sp>
            <p:nvSpPr>
              <p:cNvPr id="15" name="Retângulo: Cantos Arredondados 14">
                <a:extLst>
                  <a:ext uri="{FF2B5EF4-FFF2-40B4-BE49-F238E27FC236}">
                    <a16:creationId xmlns:a16="http://schemas.microsoft.com/office/drawing/2014/main" id="{1A965875-4A34-33C3-083E-41E6C2705315}"/>
                  </a:ext>
                </a:extLst>
              </p:cNvPr>
              <p:cNvSpPr/>
              <p:nvPr/>
            </p:nvSpPr>
            <p:spPr>
              <a:xfrm>
                <a:off x="1635712" y="-474950"/>
                <a:ext cx="1358283" cy="1438182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5</a:t>
                </a:r>
              </a:p>
            </p:txBody>
          </p:sp>
        </p:grp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C1DFB7DB-D8A1-2EA6-F138-D99EFCA5E804}"/>
                </a:ext>
              </a:extLst>
            </p:cNvPr>
            <p:cNvSpPr/>
            <p:nvPr/>
          </p:nvSpPr>
          <p:spPr>
            <a:xfrm>
              <a:off x="-5734056" y="0"/>
              <a:ext cx="7693800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Finalmente, a fase de Encerramento exige uma mentalidade reflexiva.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É o momento de avaliar o projeto como um todo, celebrar conquistas e analisar lições aprendidas.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O encerramento de forma ordenada e documentada não apenas conclui o projeto, mas também fornece insights valiosos para projetos futuros.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Uma mentalidade de encerramento eficaz não apenas encerra o ciclo, mas também prepara o terreno para novas iniciativas.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B4A4A5A-9B6C-4AF3-5DAD-1F5E7F779FAF}"/>
              </a:ext>
            </a:extLst>
          </p:cNvPr>
          <p:cNvGrpSpPr/>
          <p:nvPr/>
        </p:nvGrpSpPr>
        <p:grpSpPr>
          <a:xfrm>
            <a:off x="-6208851" y="0"/>
            <a:ext cx="10461256" cy="6858000"/>
            <a:chOff x="-6208851" y="0"/>
            <a:chExt cx="10461256" cy="6858000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206E55FB-B1E2-C239-A33F-523185B9E0E8}"/>
                </a:ext>
              </a:extLst>
            </p:cNvPr>
            <p:cNvGrpSpPr/>
            <p:nvPr/>
          </p:nvGrpSpPr>
          <p:grpSpPr>
            <a:xfrm>
              <a:off x="1453720" y="0"/>
              <a:ext cx="2798685" cy="6858000"/>
              <a:chOff x="155359" y="0"/>
              <a:chExt cx="2798685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2C704E13-94B4-AE87-CF45-834D8947EFA6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 </a:t>
                </a:r>
                <a:r>
                  <a:rPr lang="pt-BR" sz="4000" b="1" i="0" dirty="0">
                    <a:effectLst/>
                    <a:latin typeface="Söhne"/>
                  </a:rPr>
                  <a:t>Monitoramento e Controle</a:t>
                </a:r>
                <a:endParaRPr lang="pt-BR" sz="6000" dirty="0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5A3D4639-4563-DFD2-4B39-40804EE9B749}"/>
                  </a:ext>
                </a:extLst>
              </p:cNvPr>
              <p:cNvSpPr/>
              <p:nvPr/>
            </p:nvSpPr>
            <p:spPr>
              <a:xfrm>
                <a:off x="1595761" y="998742"/>
                <a:ext cx="1358283" cy="1438182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4</a:t>
                </a:r>
              </a:p>
            </p:txBody>
          </p:sp>
        </p:grp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4B9B9693-6FD3-B869-6A7C-C00666DF67CF}"/>
                </a:ext>
              </a:extLst>
            </p:cNvPr>
            <p:cNvSpPr/>
            <p:nvPr/>
          </p:nvSpPr>
          <p:spPr>
            <a:xfrm>
              <a:off x="-6208851" y="0"/>
              <a:ext cx="7693800" cy="685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mentalidade de um observador crítico é essencial na fase de Monitoramento e Controle.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É o momento de avaliar o progresso em relação ao plano, identificar desvios e tomar medidas corretivas.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coleta de dados e a análise contínua permitem ajustes proativos, assegurando que o projeto permaneça no caminho certo.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Uma abordagem de aprendizado contínuo ajuda a transformar desafios em oportunidades de melhoria.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69A91B48-DA58-690C-0477-BAF2DE5D99B9}"/>
              </a:ext>
            </a:extLst>
          </p:cNvPr>
          <p:cNvGrpSpPr/>
          <p:nvPr/>
        </p:nvGrpSpPr>
        <p:grpSpPr>
          <a:xfrm>
            <a:off x="433654" y="0"/>
            <a:ext cx="10520249" cy="6858000"/>
            <a:chOff x="-6720607" y="0"/>
            <a:chExt cx="10520249" cy="6858000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3488B6C5-11F9-2C74-AF97-ED6ED7A39240}"/>
                </a:ext>
              </a:extLst>
            </p:cNvPr>
            <p:cNvGrpSpPr/>
            <p:nvPr/>
          </p:nvGrpSpPr>
          <p:grpSpPr>
            <a:xfrm>
              <a:off x="972105" y="0"/>
              <a:ext cx="2827537" cy="6858000"/>
              <a:chOff x="155359" y="0"/>
              <a:chExt cx="2827537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0665B26B-19D3-0BB6-4CE8-737B51BA3DDA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Execução</a:t>
                </a:r>
                <a:endParaRPr lang="pt-BR" sz="6000" dirty="0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B69691BB-F734-23C6-A674-9AA501A15ECD}"/>
                  </a:ext>
                </a:extLst>
              </p:cNvPr>
              <p:cNvSpPr/>
              <p:nvPr/>
            </p:nvSpPr>
            <p:spPr>
              <a:xfrm>
                <a:off x="1624613" y="2472434"/>
                <a:ext cx="1358283" cy="1438182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3</a:t>
                </a:r>
              </a:p>
            </p:txBody>
          </p:sp>
        </p:grp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033360CD-1B3A-F03E-77CA-984E6CDAFA73}"/>
                </a:ext>
              </a:extLst>
            </p:cNvPr>
            <p:cNvSpPr/>
            <p:nvPr/>
          </p:nvSpPr>
          <p:spPr>
            <a:xfrm>
              <a:off x="-6720607" y="0"/>
              <a:ext cx="7693800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Com o plano estabelecido, entra-se na fase de ação.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mentalidade aqui é a de um executor diligente.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implementação eficiente das tarefas, a comunicação eficaz entre as equipes e a gestão de recursos são prioridades.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O foco na qualidade e na resolução ágil de problemas são características fundamentais.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Manter a motivação da equipe e o comprometimento com os prazos são elementos essenciais nessa fase.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FFC9B5F9-3258-D460-6631-B8773D5FA8B8}"/>
              </a:ext>
            </a:extLst>
          </p:cNvPr>
          <p:cNvGrpSpPr/>
          <p:nvPr/>
        </p:nvGrpSpPr>
        <p:grpSpPr>
          <a:xfrm>
            <a:off x="-9175222" y="0"/>
            <a:ext cx="10473587" cy="6858000"/>
            <a:chOff x="-7195507" y="0"/>
            <a:chExt cx="10473587" cy="6858000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C2979A0C-498A-4ECA-24D9-0D59E943C87D}"/>
                </a:ext>
              </a:extLst>
            </p:cNvPr>
            <p:cNvGrpSpPr/>
            <p:nvPr/>
          </p:nvGrpSpPr>
          <p:grpSpPr>
            <a:xfrm>
              <a:off x="474956" y="0"/>
              <a:ext cx="2803124" cy="6858000"/>
              <a:chOff x="155359" y="0"/>
              <a:chExt cx="2803124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D45BBB7B-7528-58F8-2850-3E49F9C59696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Planejamento</a:t>
                </a:r>
                <a:endParaRPr lang="pt-BR" sz="6000" dirty="0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FD478AB4-B1DA-2CF8-CADD-EDB01ACE12E6}"/>
                  </a:ext>
                </a:extLst>
              </p:cNvPr>
              <p:cNvSpPr/>
              <p:nvPr/>
            </p:nvSpPr>
            <p:spPr>
              <a:xfrm>
                <a:off x="1600200" y="3946126"/>
                <a:ext cx="1358283" cy="1438182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2</a:t>
                </a:r>
              </a:p>
            </p:txBody>
          </p:sp>
        </p:grp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32ECCD96-4104-9F51-8239-0D2C1FB5F8B8}"/>
                </a:ext>
              </a:extLst>
            </p:cNvPr>
            <p:cNvSpPr/>
            <p:nvPr/>
          </p:nvSpPr>
          <p:spPr>
            <a:xfrm>
              <a:off x="-7195507" y="0"/>
              <a:ext cx="7693800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Nesta etapa, a mentalidade se transforma em um estrategista meticuloso.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É o momento de elaborar um plano abrangente que guiará a execução do projeto.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Ao antecipar desafios potenciais e estabelecer um cronograma realista, o planejamento cria uma estrutura que ajuda a evitar desvios desnecessários.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flexibilidade também é crucial, pois a capacidade de ajustar o plano quando necessário é uma marca de uma mentalidade ágil e adaptável.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B453E477-81DA-0CDD-2234-3540D0ABCA9A}"/>
              </a:ext>
            </a:extLst>
          </p:cNvPr>
          <p:cNvGrpSpPr/>
          <p:nvPr/>
        </p:nvGrpSpPr>
        <p:grpSpPr>
          <a:xfrm>
            <a:off x="-9302871" y="0"/>
            <a:ext cx="10455861" cy="6858000"/>
            <a:chOff x="-7677150" y="0"/>
            <a:chExt cx="10455861" cy="6858000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2D481437-28BD-8C04-58A1-CE82F4F90702}"/>
                </a:ext>
              </a:extLst>
            </p:cNvPr>
            <p:cNvGrpSpPr/>
            <p:nvPr/>
          </p:nvGrpSpPr>
          <p:grpSpPr>
            <a:xfrm>
              <a:off x="0" y="0"/>
              <a:ext cx="2778711" cy="6858000"/>
              <a:chOff x="0" y="0"/>
              <a:chExt cx="2778711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380AA433-735B-392A-0096-06EA35E55344}"/>
                  </a:ext>
                </a:extLst>
              </p:cNvPr>
              <p:cNvSpPr/>
              <p:nvPr/>
            </p:nvSpPr>
            <p:spPr>
              <a:xfrm>
                <a:off x="0" y="0"/>
                <a:ext cx="1944210" cy="685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Definição</a:t>
                </a:r>
                <a:endParaRPr lang="pt-BR" sz="6000" dirty="0"/>
              </a:p>
            </p:txBody>
          </p:sp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id="{79F6BB07-208C-E88E-6ECB-13F96903D9CC}"/>
                  </a:ext>
                </a:extLst>
              </p:cNvPr>
              <p:cNvSpPr/>
              <p:nvPr/>
            </p:nvSpPr>
            <p:spPr>
              <a:xfrm>
                <a:off x="1420428" y="5419818"/>
                <a:ext cx="1358283" cy="143818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1</a:t>
                </a:r>
              </a:p>
            </p:txBody>
          </p:sp>
        </p:grp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6DA7D6D7-BE36-645A-FC0E-C50230866D72}"/>
                </a:ext>
              </a:extLst>
            </p:cNvPr>
            <p:cNvSpPr/>
            <p:nvPr/>
          </p:nvSpPr>
          <p:spPr>
            <a:xfrm>
              <a:off x="-7677150" y="0"/>
              <a:ext cx="7693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 fase inicial de um projeto é a pedra angular para o seu sucesso.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Aqui, a clareza na definição dos objetivos, escopo e requisitos é fundamental.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 mentalidade que permeia essa fase é a de um arquiteto, moldando as bases do projeto.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 atenção aos detalhes é crucial para evitar mal-entendidos futuros e garantir que todas as partes interessadas estejam alinhadas com a visão.</a:t>
              </a:r>
              <a:endParaRPr lang="pt-BR" sz="32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1025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>
            <a:extLst>
              <a:ext uri="{FF2B5EF4-FFF2-40B4-BE49-F238E27FC236}">
                <a16:creationId xmlns:a16="http://schemas.microsoft.com/office/drawing/2014/main" id="{2B42C2EA-989D-3EB1-DBF6-3449C90FA92E}"/>
              </a:ext>
            </a:extLst>
          </p:cNvPr>
          <p:cNvSpPr txBox="1"/>
          <p:nvPr/>
        </p:nvSpPr>
        <p:spPr>
          <a:xfrm rot="20027297">
            <a:off x="5895838" y="286040"/>
            <a:ext cx="5814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Gill Sans MT Extra Bold" panose="020B0902020104020203" pitchFamily="34" charset="0"/>
              </a:rPr>
              <a:t>COMO PROJETAR?</a:t>
            </a:r>
          </a:p>
        </p:txBody>
      </p:sp>
      <p:pic>
        <p:nvPicPr>
          <p:cNvPr id="22" name="Imagem 21" descr="Imagem em preto e branco">
            <a:extLst>
              <a:ext uri="{FF2B5EF4-FFF2-40B4-BE49-F238E27FC236}">
                <a16:creationId xmlns:a16="http://schemas.microsoft.com/office/drawing/2014/main" id="{4B536EA3-2F12-C147-34F9-FED36E749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635" y="761988"/>
            <a:ext cx="6096012" cy="6096012"/>
          </a:xfrm>
          <a:prstGeom prst="rect">
            <a:avLst/>
          </a:prstGeom>
        </p:spPr>
      </p:pic>
      <p:grpSp>
        <p:nvGrpSpPr>
          <p:cNvPr id="36" name="Agrupar 35">
            <a:extLst>
              <a:ext uri="{FF2B5EF4-FFF2-40B4-BE49-F238E27FC236}">
                <a16:creationId xmlns:a16="http://schemas.microsoft.com/office/drawing/2014/main" id="{15634F6B-2881-F95D-1CB2-7E711F7D69D5}"/>
              </a:ext>
            </a:extLst>
          </p:cNvPr>
          <p:cNvGrpSpPr/>
          <p:nvPr/>
        </p:nvGrpSpPr>
        <p:grpSpPr>
          <a:xfrm>
            <a:off x="-5734056" y="-474950"/>
            <a:ext cx="10523561" cy="7332950"/>
            <a:chOff x="-5734056" y="-474950"/>
            <a:chExt cx="10523561" cy="7332950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8AC3A1D5-E79A-08E4-3DB4-9DE4FC24B595}"/>
                </a:ext>
              </a:extLst>
            </p:cNvPr>
            <p:cNvGrpSpPr/>
            <p:nvPr/>
          </p:nvGrpSpPr>
          <p:grpSpPr>
            <a:xfrm>
              <a:off x="1950869" y="-474950"/>
              <a:ext cx="2838636" cy="7332950"/>
              <a:chOff x="155359" y="-474950"/>
              <a:chExt cx="2838636" cy="733295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371FCC3F-6E8A-9512-4BE0-179CEFD88959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Encerramento</a:t>
                </a:r>
                <a:endParaRPr lang="pt-BR" sz="6000" dirty="0"/>
              </a:p>
            </p:txBody>
          </p:sp>
          <p:sp>
            <p:nvSpPr>
              <p:cNvPr id="15" name="Retângulo: Cantos Arredondados 14">
                <a:extLst>
                  <a:ext uri="{FF2B5EF4-FFF2-40B4-BE49-F238E27FC236}">
                    <a16:creationId xmlns:a16="http://schemas.microsoft.com/office/drawing/2014/main" id="{1A965875-4A34-33C3-083E-41E6C2705315}"/>
                  </a:ext>
                </a:extLst>
              </p:cNvPr>
              <p:cNvSpPr/>
              <p:nvPr/>
            </p:nvSpPr>
            <p:spPr>
              <a:xfrm>
                <a:off x="1635712" y="-474950"/>
                <a:ext cx="1358283" cy="1438182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5</a:t>
                </a:r>
              </a:p>
            </p:txBody>
          </p:sp>
        </p:grp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C1DFB7DB-D8A1-2EA6-F138-D99EFCA5E804}"/>
                </a:ext>
              </a:extLst>
            </p:cNvPr>
            <p:cNvSpPr/>
            <p:nvPr/>
          </p:nvSpPr>
          <p:spPr>
            <a:xfrm>
              <a:off x="-5734056" y="0"/>
              <a:ext cx="7693800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Finalmente, a fase de Encerramento exige uma mentalidade reflexiva.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É o momento de avaliar o projeto como um todo, celebrar conquistas e analisar lições aprendidas.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O encerramento de forma ordenada e documentada não apenas conclui o projeto, mas também fornece insights valiosos para projetos futuros.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Uma mentalidade de encerramento eficaz não apenas encerra o ciclo, mas também prepara o terreno para novas iniciativas.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B4A4A5A-9B6C-4AF3-5DAD-1F5E7F779FAF}"/>
              </a:ext>
            </a:extLst>
          </p:cNvPr>
          <p:cNvGrpSpPr/>
          <p:nvPr/>
        </p:nvGrpSpPr>
        <p:grpSpPr>
          <a:xfrm>
            <a:off x="-6208851" y="0"/>
            <a:ext cx="10461256" cy="6858000"/>
            <a:chOff x="-6208851" y="0"/>
            <a:chExt cx="10461256" cy="6858000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206E55FB-B1E2-C239-A33F-523185B9E0E8}"/>
                </a:ext>
              </a:extLst>
            </p:cNvPr>
            <p:cNvGrpSpPr/>
            <p:nvPr/>
          </p:nvGrpSpPr>
          <p:grpSpPr>
            <a:xfrm>
              <a:off x="1453720" y="0"/>
              <a:ext cx="2798685" cy="6858000"/>
              <a:chOff x="155359" y="0"/>
              <a:chExt cx="2798685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2C704E13-94B4-AE87-CF45-834D8947EFA6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 </a:t>
                </a:r>
                <a:r>
                  <a:rPr lang="pt-BR" sz="4000" b="1" i="0" dirty="0">
                    <a:effectLst/>
                    <a:latin typeface="Söhne"/>
                  </a:rPr>
                  <a:t>Monitoramento e Controle</a:t>
                </a:r>
                <a:endParaRPr lang="pt-BR" sz="6000" dirty="0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5A3D4639-4563-DFD2-4B39-40804EE9B749}"/>
                  </a:ext>
                </a:extLst>
              </p:cNvPr>
              <p:cNvSpPr/>
              <p:nvPr/>
            </p:nvSpPr>
            <p:spPr>
              <a:xfrm>
                <a:off x="1595761" y="998742"/>
                <a:ext cx="1358283" cy="1438182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4</a:t>
                </a:r>
              </a:p>
            </p:txBody>
          </p:sp>
        </p:grp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4B9B9693-6FD3-B869-6A7C-C00666DF67CF}"/>
                </a:ext>
              </a:extLst>
            </p:cNvPr>
            <p:cNvSpPr/>
            <p:nvPr/>
          </p:nvSpPr>
          <p:spPr>
            <a:xfrm>
              <a:off x="-6208851" y="0"/>
              <a:ext cx="7693800" cy="685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mentalidade de um observador crítico é essencial na fase de Monitoramento e Controle.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É o momento de avaliar o progresso em relação ao plano, identificar desvios e tomar medidas corretivas.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coleta de dados e a análise contínua permitem ajustes proativos, assegurando que o projeto permaneça no caminho certo.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Uma abordagem de aprendizado contínuo ajuda a transformar desafios em oportunidades de melhoria.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69A91B48-DA58-690C-0477-BAF2DE5D99B9}"/>
              </a:ext>
            </a:extLst>
          </p:cNvPr>
          <p:cNvGrpSpPr/>
          <p:nvPr/>
        </p:nvGrpSpPr>
        <p:grpSpPr>
          <a:xfrm>
            <a:off x="-9045075" y="0"/>
            <a:ext cx="10520249" cy="6858000"/>
            <a:chOff x="-6720607" y="0"/>
            <a:chExt cx="10520249" cy="6858000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3488B6C5-11F9-2C74-AF97-ED6ED7A39240}"/>
                </a:ext>
              </a:extLst>
            </p:cNvPr>
            <p:cNvGrpSpPr/>
            <p:nvPr/>
          </p:nvGrpSpPr>
          <p:grpSpPr>
            <a:xfrm>
              <a:off x="972105" y="0"/>
              <a:ext cx="2827537" cy="6858000"/>
              <a:chOff x="155359" y="0"/>
              <a:chExt cx="2827537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0665B26B-19D3-0BB6-4CE8-737B51BA3DDA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Execução</a:t>
                </a:r>
                <a:endParaRPr lang="pt-BR" sz="6000" dirty="0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B69691BB-F734-23C6-A674-9AA501A15ECD}"/>
                  </a:ext>
                </a:extLst>
              </p:cNvPr>
              <p:cNvSpPr/>
              <p:nvPr/>
            </p:nvSpPr>
            <p:spPr>
              <a:xfrm>
                <a:off x="1624613" y="2472434"/>
                <a:ext cx="1358283" cy="1438182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3</a:t>
                </a:r>
              </a:p>
            </p:txBody>
          </p:sp>
        </p:grp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033360CD-1B3A-F03E-77CA-984E6CDAFA73}"/>
                </a:ext>
              </a:extLst>
            </p:cNvPr>
            <p:cNvSpPr/>
            <p:nvPr/>
          </p:nvSpPr>
          <p:spPr>
            <a:xfrm>
              <a:off x="-6720607" y="0"/>
              <a:ext cx="7693800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Com o plano estabelecido, entra-se na fase de ação.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mentalidade aqui é a de um executor diligente.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implementação eficiente das tarefas, a comunicação eficaz entre as equipes e a gestão de recursos são prioridades.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O foco na qualidade e na resolução ágil de problemas são características fundamentais.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Manter a motivação da equipe e o comprometimento com os prazos são elementos essenciais nessa fase.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FFC9B5F9-3258-D460-6631-B8773D5FA8B8}"/>
              </a:ext>
            </a:extLst>
          </p:cNvPr>
          <p:cNvGrpSpPr/>
          <p:nvPr/>
        </p:nvGrpSpPr>
        <p:grpSpPr>
          <a:xfrm>
            <a:off x="-9175222" y="0"/>
            <a:ext cx="10473587" cy="6858000"/>
            <a:chOff x="-7195507" y="0"/>
            <a:chExt cx="10473587" cy="6858000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C2979A0C-498A-4ECA-24D9-0D59E943C87D}"/>
                </a:ext>
              </a:extLst>
            </p:cNvPr>
            <p:cNvGrpSpPr/>
            <p:nvPr/>
          </p:nvGrpSpPr>
          <p:grpSpPr>
            <a:xfrm>
              <a:off x="474956" y="0"/>
              <a:ext cx="2803124" cy="6858000"/>
              <a:chOff x="155359" y="0"/>
              <a:chExt cx="2803124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D45BBB7B-7528-58F8-2850-3E49F9C59696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Planejamento</a:t>
                </a:r>
                <a:endParaRPr lang="pt-BR" sz="6000" dirty="0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FD478AB4-B1DA-2CF8-CADD-EDB01ACE12E6}"/>
                  </a:ext>
                </a:extLst>
              </p:cNvPr>
              <p:cNvSpPr/>
              <p:nvPr/>
            </p:nvSpPr>
            <p:spPr>
              <a:xfrm>
                <a:off x="1600200" y="3946126"/>
                <a:ext cx="1358283" cy="1438182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2</a:t>
                </a:r>
              </a:p>
            </p:txBody>
          </p:sp>
        </p:grp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32ECCD96-4104-9F51-8239-0D2C1FB5F8B8}"/>
                </a:ext>
              </a:extLst>
            </p:cNvPr>
            <p:cNvSpPr/>
            <p:nvPr/>
          </p:nvSpPr>
          <p:spPr>
            <a:xfrm>
              <a:off x="-7195507" y="0"/>
              <a:ext cx="7693800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Nesta etapa, a mentalidade se transforma em um estrategista meticuloso.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É o momento de elaborar um plano abrangente que guiará a execução do projeto.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Ao antecipar desafios potenciais e estabelecer um cronograma realista, o planejamento cria uma estrutura que ajuda a evitar desvios desnecessários.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flexibilidade também é crucial, pois a capacidade de ajustar o plano quando necessário é uma marca de uma mentalidade ágil e adaptável.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B453E477-81DA-0CDD-2234-3540D0ABCA9A}"/>
              </a:ext>
            </a:extLst>
          </p:cNvPr>
          <p:cNvGrpSpPr/>
          <p:nvPr/>
        </p:nvGrpSpPr>
        <p:grpSpPr>
          <a:xfrm>
            <a:off x="-9302871" y="0"/>
            <a:ext cx="10455861" cy="6858000"/>
            <a:chOff x="-7677150" y="0"/>
            <a:chExt cx="10455861" cy="6858000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2D481437-28BD-8C04-58A1-CE82F4F90702}"/>
                </a:ext>
              </a:extLst>
            </p:cNvPr>
            <p:cNvGrpSpPr/>
            <p:nvPr/>
          </p:nvGrpSpPr>
          <p:grpSpPr>
            <a:xfrm>
              <a:off x="0" y="0"/>
              <a:ext cx="2778711" cy="6858000"/>
              <a:chOff x="0" y="0"/>
              <a:chExt cx="2778711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380AA433-735B-392A-0096-06EA35E55344}"/>
                  </a:ext>
                </a:extLst>
              </p:cNvPr>
              <p:cNvSpPr/>
              <p:nvPr/>
            </p:nvSpPr>
            <p:spPr>
              <a:xfrm>
                <a:off x="0" y="0"/>
                <a:ext cx="1944210" cy="685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Definição</a:t>
                </a:r>
                <a:endParaRPr lang="pt-BR" sz="6000" dirty="0"/>
              </a:p>
            </p:txBody>
          </p:sp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id="{79F6BB07-208C-E88E-6ECB-13F96903D9CC}"/>
                  </a:ext>
                </a:extLst>
              </p:cNvPr>
              <p:cNvSpPr/>
              <p:nvPr/>
            </p:nvSpPr>
            <p:spPr>
              <a:xfrm>
                <a:off x="1420428" y="5419818"/>
                <a:ext cx="1358283" cy="143818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1</a:t>
                </a:r>
              </a:p>
            </p:txBody>
          </p:sp>
        </p:grp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6DA7D6D7-BE36-645A-FC0E-C50230866D72}"/>
                </a:ext>
              </a:extLst>
            </p:cNvPr>
            <p:cNvSpPr/>
            <p:nvPr/>
          </p:nvSpPr>
          <p:spPr>
            <a:xfrm>
              <a:off x="-7677150" y="0"/>
              <a:ext cx="7693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 fase inicial de um projeto é a pedra angular para o seu sucesso.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Aqui, a clareza na definição dos objetivos, escopo e requisitos é fundamental.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 mentalidade que permeia essa fase é a de um arquiteto, moldando as bases do projeto.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 atenção aos detalhes é crucial para evitar mal-entendidos futuros e garantir que todas as partes interessadas estejam alinhadas com a visão.</a:t>
              </a:r>
              <a:endParaRPr lang="pt-BR" sz="32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3498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>
            <a:extLst>
              <a:ext uri="{FF2B5EF4-FFF2-40B4-BE49-F238E27FC236}">
                <a16:creationId xmlns:a16="http://schemas.microsoft.com/office/drawing/2014/main" id="{2B42C2EA-989D-3EB1-DBF6-3449C90FA92E}"/>
              </a:ext>
            </a:extLst>
          </p:cNvPr>
          <p:cNvSpPr txBox="1"/>
          <p:nvPr/>
        </p:nvSpPr>
        <p:spPr>
          <a:xfrm rot="20027297">
            <a:off x="5895838" y="286040"/>
            <a:ext cx="5814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Gill Sans MT Extra Bold" panose="020B0902020104020203" pitchFamily="34" charset="0"/>
              </a:rPr>
              <a:t>COMO PROJETAR?</a:t>
            </a:r>
          </a:p>
        </p:txBody>
      </p:sp>
      <p:pic>
        <p:nvPicPr>
          <p:cNvPr id="22" name="Imagem 21" descr="Imagem em preto e branco">
            <a:extLst>
              <a:ext uri="{FF2B5EF4-FFF2-40B4-BE49-F238E27FC236}">
                <a16:creationId xmlns:a16="http://schemas.microsoft.com/office/drawing/2014/main" id="{4B536EA3-2F12-C147-34F9-FED36E749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635" y="761988"/>
            <a:ext cx="6096012" cy="6096012"/>
          </a:xfrm>
          <a:prstGeom prst="rect">
            <a:avLst/>
          </a:prstGeom>
        </p:spPr>
      </p:pic>
      <p:grpSp>
        <p:nvGrpSpPr>
          <p:cNvPr id="36" name="Agrupar 35">
            <a:extLst>
              <a:ext uri="{FF2B5EF4-FFF2-40B4-BE49-F238E27FC236}">
                <a16:creationId xmlns:a16="http://schemas.microsoft.com/office/drawing/2014/main" id="{15634F6B-2881-F95D-1CB2-7E711F7D69D5}"/>
              </a:ext>
            </a:extLst>
          </p:cNvPr>
          <p:cNvGrpSpPr/>
          <p:nvPr/>
        </p:nvGrpSpPr>
        <p:grpSpPr>
          <a:xfrm>
            <a:off x="-5734056" y="-474950"/>
            <a:ext cx="10523561" cy="7332950"/>
            <a:chOff x="-5734056" y="-474950"/>
            <a:chExt cx="10523561" cy="7332950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8AC3A1D5-E79A-08E4-3DB4-9DE4FC24B595}"/>
                </a:ext>
              </a:extLst>
            </p:cNvPr>
            <p:cNvGrpSpPr/>
            <p:nvPr/>
          </p:nvGrpSpPr>
          <p:grpSpPr>
            <a:xfrm>
              <a:off x="1950869" y="-474950"/>
              <a:ext cx="2838636" cy="7332950"/>
              <a:chOff x="155359" y="-474950"/>
              <a:chExt cx="2838636" cy="733295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371FCC3F-6E8A-9512-4BE0-179CEFD88959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Encerramento</a:t>
                </a:r>
                <a:endParaRPr lang="pt-BR" sz="6000" dirty="0"/>
              </a:p>
            </p:txBody>
          </p:sp>
          <p:sp>
            <p:nvSpPr>
              <p:cNvPr id="15" name="Retângulo: Cantos Arredondados 14">
                <a:extLst>
                  <a:ext uri="{FF2B5EF4-FFF2-40B4-BE49-F238E27FC236}">
                    <a16:creationId xmlns:a16="http://schemas.microsoft.com/office/drawing/2014/main" id="{1A965875-4A34-33C3-083E-41E6C2705315}"/>
                  </a:ext>
                </a:extLst>
              </p:cNvPr>
              <p:cNvSpPr/>
              <p:nvPr/>
            </p:nvSpPr>
            <p:spPr>
              <a:xfrm>
                <a:off x="1635712" y="-474950"/>
                <a:ext cx="1358283" cy="1438182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5</a:t>
                </a:r>
              </a:p>
            </p:txBody>
          </p:sp>
        </p:grp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C1DFB7DB-D8A1-2EA6-F138-D99EFCA5E804}"/>
                </a:ext>
              </a:extLst>
            </p:cNvPr>
            <p:cNvSpPr/>
            <p:nvPr/>
          </p:nvSpPr>
          <p:spPr>
            <a:xfrm>
              <a:off x="-5734056" y="0"/>
              <a:ext cx="7693800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Finalmente, a fase de Encerramento exige uma mentalidade reflexiva.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É o momento de avaliar o projeto como um todo, celebrar conquistas e analisar lições aprendidas.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O encerramento de forma ordenada e documentada não apenas conclui o projeto, mas também fornece insights valiosos para projetos futuros.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Uma mentalidade de encerramento eficaz não apenas encerra o ciclo, mas também prepara o terreno para novas iniciativas.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B4A4A5A-9B6C-4AF3-5DAD-1F5E7F779FAF}"/>
              </a:ext>
            </a:extLst>
          </p:cNvPr>
          <p:cNvGrpSpPr/>
          <p:nvPr/>
        </p:nvGrpSpPr>
        <p:grpSpPr>
          <a:xfrm>
            <a:off x="601808" y="0"/>
            <a:ext cx="10461256" cy="6858000"/>
            <a:chOff x="-6208851" y="0"/>
            <a:chExt cx="10461256" cy="6858000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206E55FB-B1E2-C239-A33F-523185B9E0E8}"/>
                </a:ext>
              </a:extLst>
            </p:cNvPr>
            <p:cNvGrpSpPr/>
            <p:nvPr/>
          </p:nvGrpSpPr>
          <p:grpSpPr>
            <a:xfrm>
              <a:off x="1453720" y="0"/>
              <a:ext cx="2798685" cy="6858000"/>
              <a:chOff x="155359" y="0"/>
              <a:chExt cx="2798685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2C704E13-94B4-AE87-CF45-834D8947EFA6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 </a:t>
                </a:r>
                <a:r>
                  <a:rPr lang="pt-BR" sz="4000" b="1" i="0" dirty="0">
                    <a:effectLst/>
                    <a:latin typeface="Söhne"/>
                  </a:rPr>
                  <a:t>Monitoramento e Controle</a:t>
                </a:r>
                <a:endParaRPr lang="pt-BR" sz="6000" dirty="0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5A3D4639-4563-DFD2-4B39-40804EE9B749}"/>
                  </a:ext>
                </a:extLst>
              </p:cNvPr>
              <p:cNvSpPr/>
              <p:nvPr/>
            </p:nvSpPr>
            <p:spPr>
              <a:xfrm>
                <a:off x="1595761" y="998742"/>
                <a:ext cx="1358283" cy="1438182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4</a:t>
                </a:r>
              </a:p>
            </p:txBody>
          </p:sp>
        </p:grp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4B9B9693-6FD3-B869-6A7C-C00666DF67CF}"/>
                </a:ext>
              </a:extLst>
            </p:cNvPr>
            <p:cNvSpPr/>
            <p:nvPr/>
          </p:nvSpPr>
          <p:spPr>
            <a:xfrm>
              <a:off x="-6208851" y="0"/>
              <a:ext cx="7693800" cy="685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mentalidade de um observador crítico é essencial na fase de Monitoramento e Controle.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É o momento de avaliar o progresso em relação ao plano, identificar desvios e tomar medidas corretivas.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coleta de dados e a análise contínua permitem ajustes proativos, assegurando que o projeto permaneça no caminho certo.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Uma abordagem de aprendizado contínuo ajuda a transformar desafios em oportunidades de melhoria.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69A91B48-DA58-690C-0477-BAF2DE5D99B9}"/>
              </a:ext>
            </a:extLst>
          </p:cNvPr>
          <p:cNvGrpSpPr/>
          <p:nvPr/>
        </p:nvGrpSpPr>
        <p:grpSpPr>
          <a:xfrm>
            <a:off x="-9045075" y="0"/>
            <a:ext cx="10520249" cy="6858000"/>
            <a:chOff x="-6720607" y="0"/>
            <a:chExt cx="10520249" cy="6858000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3488B6C5-11F9-2C74-AF97-ED6ED7A39240}"/>
                </a:ext>
              </a:extLst>
            </p:cNvPr>
            <p:cNvGrpSpPr/>
            <p:nvPr/>
          </p:nvGrpSpPr>
          <p:grpSpPr>
            <a:xfrm>
              <a:off x="972105" y="0"/>
              <a:ext cx="2827537" cy="6858000"/>
              <a:chOff x="155359" y="0"/>
              <a:chExt cx="2827537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0665B26B-19D3-0BB6-4CE8-737B51BA3DDA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Execução</a:t>
                </a:r>
                <a:endParaRPr lang="pt-BR" sz="6000" dirty="0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B69691BB-F734-23C6-A674-9AA501A15ECD}"/>
                  </a:ext>
                </a:extLst>
              </p:cNvPr>
              <p:cNvSpPr/>
              <p:nvPr/>
            </p:nvSpPr>
            <p:spPr>
              <a:xfrm>
                <a:off x="1624613" y="2472434"/>
                <a:ext cx="1358283" cy="1438182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3</a:t>
                </a:r>
              </a:p>
            </p:txBody>
          </p:sp>
        </p:grp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033360CD-1B3A-F03E-77CA-984E6CDAFA73}"/>
                </a:ext>
              </a:extLst>
            </p:cNvPr>
            <p:cNvSpPr/>
            <p:nvPr/>
          </p:nvSpPr>
          <p:spPr>
            <a:xfrm>
              <a:off x="-6720607" y="0"/>
              <a:ext cx="7693800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Com o plano estabelecido, entra-se na fase de ação.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mentalidade aqui é a de um executor diligente.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implementação eficiente das tarefas, a comunicação eficaz entre as equipes e a gestão de recursos são prioridades.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O foco na qualidade e na resolução ágil de problemas são características fundamentais.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Manter a motivação da equipe e o comprometimento com os prazos são elementos essenciais nessa fase.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FFC9B5F9-3258-D460-6631-B8773D5FA8B8}"/>
              </a:ext>
            </a:extLst>
          </p:cNvPr>
          <p:cNvGrpSpPr/>
          <p:nvPr/>
        </p:nvGrpSpPr>
        <p:grpSpPr>
          <a:xfrm>
            <a:off x="-9175222" y="0"/>
            <a:ext cx="10473587" cy="6858000"/>
            <a:chOff x="-7195507" y="0"/>
            <a:chExt cx="10473587" cy="6858000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C2979A0C-498A-4ECA-24D9-0D59E943C87D}"/>
                </a:ext>
              </a:extLst>
            </p:cNvPr>
            <p:cNvGrpSpPr/>
            <p:nvPr/>
          </p:nvGrpSpPr>
          <p:grpSpPr>
            <a:xfrm>
              <a:off x="474956" y="0"/>
              <a:ext cx="2803124" cy="6858000"/>
              <a:chOff x="155359" y="0"/>
              <a:chExt cx="2803124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D45BBB7B-7528-58F8-2850-3E49F9C59696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Planejamento</a:t>
                </a:r>
                <a:endParaRPr lang="pt-BR" sz="6000" dirty="0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FD478AB4-B1DA-2CF8-CADD-EDB01ACE12E6}"/>
                  </a:ext>
                </a:extLst>
              </p:cNvPr>
              <p:cNvSpPr/>
              <p:nvPr/>
            </p:nvSpPr>
            <p:spPr>
              <a:xfrm>
                <a:off x="1600200" y="3946126"/>
                <a:ext cx="1358283" cy="1438182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2</a:t>
                </a:r>
              </a:p>
            </p:txBody>
          </p:sp>
        </p:grp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32ECCD96-4104-9F51-8239-0D2C1FB5F8B8}"/>
                </a:ext>
              </a:extLst>
            </p:cNvPr>
            <p:cNvSpPr/>
            <p:nvPr/>
          </p:nvSpPr>
          <p:spPr>
            <a:xfrm>
              <a:off x="-7195507" y="0"/>
              <a:ext cx="7693800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Nesta etapa, a mentalidade se transforma em um estrategista meticuloso.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É o momento de elaborar um plano abrangente que guiará a execução do projeto.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Ao antecipar desafios potenciais e estabelecer um cronograma realista, o planejamento cria uma estrutura que ajuda a evitar desvios desnecessários.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flexibilidade também é crucial, pois a capacidade de ajustar o plano quando necessário é uma marca de uma mentalidade ágil e adaptável.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B453E477-81DA-0CDD-2234-3540D0ABCA9A}"/>
              </a:ext>
            </a:extLst>
          </p:cNvPr>
          <p:cNvGrpSpPr/>
          <p:nvPr/>
        </p:nvGrpSpPr>
        <p:grpSpPr>
          <a:xfrm>
            <a:off x="-9302871" y="0"/>
            <a:ext cx="10455861" cy="6858000"/>
            <a:chOff x="-7677150" y="0"/>
            <a:chExt cx="10455861" cy="6858000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2D481437-28BD-8C04-58A1-CE82F4F90702}"/>
                </a:ext>
              </a:extLst>
            </p:cNvPr>
            <p:cNvGrpSpPr/>
            <p:nvPr/>
          </p:nvGrpSpPr>
          <p:grpSpPr>
            <a:xfrm>
              <a:off x="0" y="0"/>
              <a:ext cx="2778711" cy="6858000"/>
              <a:chOff x="0" y="0"/>
              <a:chExt cx="2778711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380AA433-735B-392A-0096-06EA35E55344}"/>
                  </a:ext>
                </a:extLst>
              </p:cNvPr>
              <p:cNvSpPr/>
              <p:nvPr/>
            </p:nvSpPr>
            <p:spPr>
              <a:xfrm>
                <a:off x="0" y="0"/>
                <a:ext cx="1944210" cy="685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Definição</a:t>
                </a:r>
                <a:endParaRPr lang="pt-BR" sz="6000" dirty="0"/>
              </a:p>
            </p:txBody>
          </p:sp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id="{79F6BB07-208C-E88E-6ECB-13F96903D9CC}"/>
                  </a:ext>
                </a:extLst>
              </p:cNvPr>
              <p:cNvSpPr/>
              <p:nvPr/>
            </p:nvSpPr>
            <p:spPr>
              <a:xfrm>
                <a:off x="1420428" y="5419818"/>
                <a:ext cx="1358283" cy="143818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1</a:t>
                </a:r>
              </a:p>
            </p:txBody>
          </p:sp>
        </p:grp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6DA7D6D7-BE36-645A-FC0E-C50230866D72}"/>
                </a:ext>
              </a:extLst>
            </p:cNvPr>
            <p:cNvSpPr/>
            <p:nvPr/>
          </p:nvSpPr>
          <p:spPr>
            <a:xfrm>
              <a:off x="-7677150" y="0"/>
              <a:ext cx="7693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 fase inicial de um projeto é a pedra angular para o seu sucesso.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Aqui, a clareza na definição dos objetivos, escopo e requisitos é fundamental.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 mentalidade que permeia essa fase é a de um arquiteto, moldando as bases do projeto.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 atenção aos detalhes é crucial para evitar mal-entendidos futuros e garantir que todas as partes interessadas estejam alinhadas com a visão.</a:t>
              </a:r>
              <a:endParaRPr lang="pt-BR" sz="32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0810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>
            <a:extLst>
              <a:ext uri="{FF2B5EF4-FFF2-40B4-BE49-F238E27FC236}">
                <a16:creationId xmlns:a16="http://schemas.microsoft.com/office/drawing/2014/main" id="{2B42C2EA-989D-3EB1-DBF6-3449C90FA92E}"/>
              </a:ext>
            </a:extLst>
          </p:cNvPr>
          <p:cNvSpPr txBox="1"/>
          <p:nvPr/>
        </p:nvSpPr>
        <p:spPr>
          <a:xfrm rot="20027297">
            <a:off x="5895838" y="286040"/>
            <a:ext cx="5814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Gill Sans MT Extra Bold" panose="020B0902020104020203" pitchFamily="34" charset="0"/>
              </a:rPr>
              <a:t>COMO PROJETAR?</a:t>
            </a:r>
          </a:p>
        </p:txBody>
      </p:sp>
      <p:pic>
        <p:nvPicPr>
          <p:cNvPr id="22" name="Imagem 21" descr="Imagem em preto e branco">
            <a:extLst>
              <a:ext uri="{FF2B5EF4-FFF2-40B4-BE49-F238E27FC236}">
                <a16:creationId xmlns:a16="http://schemas.microsoft.com/office/drawing/2014/main" id="{4B536EA3-2F12-C147-34F9-FED36E749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635" y="761988"/>
            <a:ext cx="6096012" cy="6096012"/>
          </a:xfrm>
          <a:prstGeom prst="rect">
            <a:avLst/>
          </a:prstGeom>
        </p:spPr>
      </p:pic>
      <p:grpSp>
        <p:nvGrpSpPr>
          <p:cNvPr id="36" name="Agrupar 35">
            <a:extLst>
              <a:ext uri="{FF2B5EF4-FFF2-40B4-BE49-F238E27FC236}">
                <a16:creationId xmlns:a16="http://schemas.microsoft.com/office/drawing/2014/main" id="{15634F6B-2881-F95D-1CB2-7E711F7D69D5}"/>
              </a:ext>
            </a:extLst>
          </p:cNvPr>
          <p:cNvGrpSpPr/>
          <p:nvPr/>
        </p:nvGrpSpPr>
        <p:grpSpPr>
          <a:xfrm>
            <a:off x="-5734056" y="-474950"/>
            <a:ext cx="10523561" cy="7332950"/>
            <a:chOff x="-5734056" y="-474950"/>
            <a:chExt cx="10523561" cy="7332950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8AC3A1D5-E79A-08E4-3DB4-9DE4FC24B595}"/>
                </a:ext>
              </a:extLst>
            </p:cNvPr>
            <p:cNvGrpSpPr/>
            <p:nvPr/>
          </p:nvGrpSpPr>
          <p:grpSpPr>
            <a:xfrm>
              <a:off x="1950869" y="-474950"/>
              <a:ext cx="2838636" cy="7332950"/>
              <a:chOff x="155359" y="-474950"/>
              <a:chExt cx="2838636" cy="733295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371FCC3F-6E8A-9512-4BE0-179CEFD88959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Encerramento</a:t>
                </a:r>
                <a:endParaRPr lang="pt-BR" sz="6000" dirty="0"/>
              </a:p>
            </p:txBody>
          </p:sp>
          <p:sp>
            <p:nvSpPr>
              <p:cNvPr id="15" name="Retângulo: Cantos Arredondados 14">
                <a:extLst>
                  <a:ext uri="{FF2B5EF4-FFF2-40B4-BE49-F238E27FC236}">
                    <a16:creationId xmlns:a16="http://schemas.microsoft.com/office/drawing/2014/main" id="{1A965875-4A34-33C3-083E-41E6C2705315}"/>
                  </a:ext>
                </a:extLst>
              </p:cNvPr>
              <p:cNvSpPr/>
              <p:nvPr/>
            </p:nvSpPr>
            <p:spPr>
              <a:xfrm>
                <a:off x="1635712" y="-474950"/>
                <a:ext cx="1358283" cy="1438182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5</a:t>
                </a:r>
              </a:p>
            </p:txBody>
          </p:sp>
        </p:grp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C1DFB7DB-D8A1-2EA6-F138-D99EFCA5E804}"/>
                </a:ext>
              </a:extLst>
            </p:cNvPr>
            <p:cNvSpPr/>
            <p:nvPr/>
          </p:nvSpPr>
          <p:spPr>
            <a:xfrm>
              <a:off x="-5734056" y="0"/>
              <a:ext cx="7693800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Finalmente, a fase de Encerramento exige uma mentalidade reflexiva.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É o momento de avaliar o projeto como um todo, celebrar conquistas e analisar lições aprendidas.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O encerramento de forma ordenada e documentada não apenas conclui o projeto, mas também fornece insights valiosos para projetos futuros.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Uma mentalidade de encerramento eficaz não apenas encerra o ciclo, mas também prepara o terreno para novas iniciativas.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B4A4A5A-9B6C-4AF3-5DAD-1F5E7F779FAF}"/>
              </a:ext>
            </a:extLst>
          </p:cNvPr>
          <p:cNvGrpSpPr/>
          <p:nvPr/>
        </p:nvGrpSpPr>
        <p:grpSpPr>
          <a:xfrm>
            <a:off x="-8847734" y="0"/>
            <a:ext cx="10461256" cy="6858000"/>
            <a:chOff x="-6208851" y="0"/>
            <a:chExt cx="10461256" cy="6858000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206E55FB-B1E2-C239-A33F-523185B9E0E8}"/>
                </a:ext>
              </a:extLst>
            </p:cNvPr>
            <p:cNvGrpSpPr/>
            <p:nvPr/>
          </p:nvGrpSpPr>
          <p:grpSpPr>
            <a:xfrm>
              <a:off x="1453720" y="0"/>
              <a:ext cx="2798685" cy="6858000"/>
              <a:chOff x="155359" y="0"/>
              <a:chExt cx="2798685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2C704E13-94B4-AE87-CF45-834D8947EFA6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 </a:t>
                </a:r>
                <a:r>
                  <a:rPr lang="pt-BR" sz="4000" b="1" i="0" dirty="0">
                    <a:effectLst/>
                    <a:latin typeface="Söhne"/>
                  </a:rPr>
                  <a:t>Monitoramento e Controle</a:t>
                </a:r>
                <a:endParaRPr lang="pt-BR" sz="6000" dirty="0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5A3D4639-4563-DFD2-4B39-40804EE9B749}"/>
                  </a:ext>
                </a:extLst>
              </p:cNvPr>
              <p:cNvSpPr/>
              <p:nvPr/>
            </p:nvSpPr>
            <p:spPr>
              <a:xfrm>
                <a:off x="1595761" y="998742"/>
                <a:ext cx="1358283" cy="1438182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4</a:t>
                </a:r>
              </a:p>
            </p:txBody>
          </p:sp>
        </p:grp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4B9B9693-6FD3-B869-6A7C-C00666DF67CF}"/>
                </a:ext>
              </a:extLst>
            </p:cNvPr>
            <p:cNvSpPr/>
            <p:nvPr/>
          </p:nvSpPr>
          <p:spPr>
            <a:xfrm>
              <a:off x="-6208851" y="0"/>
              <a:ext cx="7693800" cy="685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mentalidade de um observador crítico é essencial na fase de Monitoramento e Controle.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É o momento de avaliar o progresso em relação ao plano, identificar desvios e tomar medidas corretivas.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coleta de dados e a análise contínua permitem ajustes proativos, assegurando que o projeto permaneça no caminho certo.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Uma abordagem de aprendizado contínuo ajuda a transformar desafios em oportunidades de melhoria.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69A91B48-DA58-690C-0477-BAF2DE5D99B9}"/>
              </a:ext>
            </a:extLst>
          </p:cNvPr>
          <p:cNvGrpSpPr/>
          <p:nvPr/>
        </p:nvGrpSpPr>
        <p:grpSpPr>
          <a:xfrm>
            <a:off x="-9045075" y="0"/>
            <a:ext cx="10520249" cy="6858000"/>
            <a:chOff x="-6720607" y="0"/>
            <a:chExt cx="10520249" cy="6858000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3488B6C5-11F9-2C74-AF97-ED6ED7A39240}"/>
                </a:ext>
              </a:extLst>
            </p:cNvPr>
            <p:cNvGrpSpPr/>
            <p:nvPr/>
          </p:nvGrpSpPr>
          <p:grpSpPr>
            <a:xfrm>
              <a:off x="972105" y="0"/>
              <a:ext cx="2827537" cy="6858000"/>
              <a:chOff x="155359" y="0"/>
              <a:chExt cx="2827537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0665B26B-19D3-0BB6-4CE8-737B51BA3DDA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Execução</a:t>
                </a:r>
                <a:endParaRPr lang="pt-BR" sz="6000" dirty="0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B69691BB-F734-23C6-A674-9AA501A15ECD}"/>
                  </a:ext>
                </a:extLst>
              </p:cNvPr>
              <p:cNvSpPr/>
              <p:nvPr/>
            </p:nvSpPr>
            <p:spPr>
              <a:xfrm>
                <a:off x="1624613" y="2472434"/>
                <a:ext cx="1358283" cy="1438182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3</a:t>
                </a:r>
              </a:p>
            </p:txBody>
          </p:sp>
        </p:grp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033360CD-1B3A-F03E-77CA-984E6CDAFA73}"/>
                </a:ext>
              </a:extLst>
            </p:cNvPr>
            <p:cNvSpPr/>
            <p:nvPr/>
          </p:nvSpPr>
          <p:spPr>
            <a:xfrm>
              <a:off x="-6720607" y="0"/>
              <a:ext cx="7693800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Com o plano estabelecido, entra-se na fase de ação.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mentalidade aqui é a de um executor diligente.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implementação eficiente das tarefas, a comunicação eficaz entre as equipes e a gestão de recursos são prioridades.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O foco na qualidade e na resolução ágil de problemas são características fundamentais.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Manter a motivação da equipe e o comprometimento com os prazos são elementos essenciais nessa fase.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FFC9B5F9-3258-D460-6631-B8773D5FA8B8}"/>
              </a:ext>
            </a:extLst>
          </p:cNvPr>
          <p:cNvGrpSpPr/>
          <p:nvPr/>
        </p:nvGrpSpPr>
        <p:grpSpPr>
          <a:xfrm>
            <a:off x="-9175222" y="0"/>
            <a:ext cx="10473587" cy="6858000"/>
            <a:chOff x="-7195507" y="0"/>
            <a:chExt cx="10473587" cy="6858000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C2979A0C-498A-4ECA-24D9-0D59E943C87D}"/>
                </a:ext>
              </a:extLst>
            </p:cNvPr>
            <p:cNvGrpSpPr/>
            <p:nvPr/>
          </p:nvGrpSpPr>
          <p:grpSpPr>
            <a:xfrm>
              <a:off x="474956" y="0"/>
              <a:ext cx="2803124" cy="6858000"/>
              <a:chOff x="155359" y="0"/>
              <a:chExt cx="2803124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D45BBB7B-7528-58F8-2850-3E49F9C59696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Planejamento</a:t>
                </a:r>
                <a:endParaRPr lang="pt-BR" sz="6000" dirty="0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FD478AB4-B1DA-2CF8-CADD-EDB01ACE12E6}"/>
                  </a:ext>
                </a:extLst>
              </p:cNvPr>
              <p:cNvSpPr/>
              <p:nvPr/>
            </p:nvSpPr>
            <p:spPr>
              <a:xfrm>
                <a:off x="1600200" y="3946126"/>
                <a:ext cx="1358283" cy="1438182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2</a:t>
                </a:r>
              </a:p>
            </p:txBody>
          </p:sp>
        </p:grp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32ECCD96-4104-9F51-8239-0D2C1FB5F8B8}"/>
                </a:ext>
              </a:extLst>
            </p:cNvPr>
            <p:cNvSpPr/>
            <p:nvPr/>
          </p:nvSpPr>
          <p:spPr>
            <a:xfrm>
              <a:off x="-7195507" y="0"/>
              <a:ext cx="7693800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Nesta etapa, a mentalidade se transforma em um estrategista meticuloso.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É o momento de elaborar um plano abrangente que guiará a execução do projeto.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Ao antecipar desafios potenciais e estabelecer um cronograma realista, o planejamento cria uma estrutura que ajuda a evitar desvios desnecessários.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flexibilidade também é crucial, pois a capacidade de ajustar o plano quando necessário é uma marca de uma mentalidade ágil e adaptável.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B453E477-81DA-0CDD-2234-3540D0ABCA9A}"/>
              </a:ext>
            </a:extLst>
          </p:cNvPr>
          <p:cNvGrpSpPr/>
          <p:nvPr/>
        </p:nvGrpSpPr>
        <p:grpSpPr>
          <a:xfrm>
            <a:off x="-9302871" y="0"/>
            <a:ext cx="10455861" cy="6858000"/>
            <a:chOff x="-7677150" y="0"/>
            <a:chExt cx="10455861" cy="6858000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2D481437-28BD-8C04-58A1-CE82F4F90702}"/>
                </a:ext>
              </a:extLst>
            </p:cNvPr>
            <p:cNvGrpSpPr/>
            <p:nvPr/>
          </p:nvGrpSpPr>
          <p:grpSpPr>
            <a:xfrm>
              <a:off x="0" y="0"/>
              <a:ext cx="2778711" cy="6858000"/>
              <a:chOff x="0" y="0"/>
              <a:chExt cx="2778711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380AA433-735B-392A-0096-06EA35E55344}"/>
                  </a:ext>
                </a:extLst>
              </p:cNvPr>
              <p:cNvSpPr/>
              <p:nvPr/>
            </p:nvSpPr>
            <p:spPr>
              <a:xfrm>
                <a:off x="0" y="0"/>
                <a:ext cx="1944210" cy="685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Definição</a:t>
                </a:r>
                <a:endParaRPr lang="pt-BR" sz="6000" dirty="0"/>
              </a:p>
            </p:txBody>
          </p:sp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id="{79F6BB07-208C-E88E-6ECB-13F96903D9CC}"/>
                  </a:ext>
                </a:extLst>
              </p:cNvPr>
              <p:cNvSpPr/>
              <p:nvPr/>
            </p:nvSpPr>
            <p:spPr>
              <a:xfrm>
                <a:off x="1420428" y="5419818"/>
                <a:ext cx="1358283" cy="143818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1</a:t>
                </a:r>
              </a:p>
            </p:txBody>
          </p:sp>
        </p:grp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6DA7D6D7-BE36-645A-FC0E-C50230866D72}"/>
                </a:ext>
              </a:extLst>
            </p:cNvPr>
            <p:cNvSpPr/>
            <p:nvPr/>
          </p:nvSpPr>
          <p:spPr>
            <a:xfrm>
              <a:off x="-7677150" y="0"/>
              <a:ext cx="7693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 fase inicial de um projeto é a pedra angular para o seu sucesso.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Aqui, a clareza na definição dos objetivos, escopo e requisitos é fundamental.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 mentalidade que permeia essa fase é a de um arquiteto, moldando as bases do projeto.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 atenção aos detalhes é crucial para evitar mal-entendidos futuros e garantir que todas as partes interessadas estejam alinhadas com a visão.</a:t>
              </a:r>
              <a:endParaRPr lang="pt-BR" sz="32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2518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ipse 10">
            <a:extLst>
              <a:ext uri="{FF2B5EF4-FFF2-40B4-BE49-F238E27FC236}">
                <a16:creationId xmlns:a16="http://schemas.microsoft.com/office/drawing/2014/main" id="{6F7DA977-5FC4-DE74-A57C-8075D182F932}"/>
              </a:ext>
            </a:extLst>
          </p:cNvPr>
          <p:cNvSpPr/>
          <p:nvPr/>
        </p:nvSpPr>
        <p:spPr>
          <a:xfrm>
            <a:off x="3673475" y="1010805"/>
            <a:ext cx="4845050" cy="4845050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F92B0E-B804-0895-0F58-9F5BE2C71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3951" y="331100"/>
            <a:ext cx="1284098" cy="449049"/>
          </a:xfrm>
        </p:spPr>
        <p:txBody>
          <a:bodyPr/>
          <a:lstStyle/>
          <a:p>
            <a:pPr marL="0" indent="0">
              <a:buNone/>
            </a:pPr>
            <a:r>
              <a:rPr lang="pt-BR" b="1" i="0" dirty="0">
                <a:effectLst/>
                <a:latin typeface="Söhne"/>
              </a:rPr>
              <a:t>Temporário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8A6DEB1-FED8-3EE4-EF0E-DA6E79E81FE1}"/>
              </a:ext>
            </a:extLst>
          </p:cNvPr>
          <p:cNvSpPr txBox="1">
            <a:spLocks/>
          </p:cNvSpPr>
          <p:nvPr/>
        </p:nvSpPr>
        <p:spPr>
          <a:xfrm>
            <a:off x="8596481" y="1271668"/>
            <a:ext cx="1284098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Único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AFF87449-9A19-03A6-6114-9EAA6F768E04}"/>
              </a:ext>
            </a:extLst>
          </p:cNvPr>
          <p:cNvSpPr txBox="1">
            <a:spLocks/>
          </p:cNvSpPr>
          <p:nvPr/>
        </p:nvSpPr>
        <p:spPr>
          <a:xfrm>
            <a:off x="8934162" y="3082382"/>
            <a:ext cx="2238550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Objetivos Definidos</a:t>
            </a:r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DA857C9-D907-357F-E67B-0B7B5621EDC1}"/>
              </a:ext>
            </a:extLst>
          </p:cNvPr>
          <p:cNvSpPr txBox="1">
            <a:spLocks/>
          </p:cNvSpPr>
          <p:nvPr/>
        </p:nvSpPr>
        <p:spPr>
          <a:xfrm>
            <a:off x="8292113" y="5096573"/>
            <a:ext cx="2238550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Recursos Limitados</a:t>
            </a:r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DC342968-5624-E2E7-5182-E486A4DD1829}"/>
              </a:ext>
            </a:extLst>
          </p:cNvPr>
          <p:cNvSpPr txBox="1">
            <a:spLocks/>
          </p:cNvSpPr>
          <p:nvPr/>
        </p:nvSpPr>
        <p:spPr>
          <a:xfrm>
            <a:off x="4976725" y="6225820"/>
            <a:ext cx="2238550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Estrutura Organizada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7B81C9DE-E246-3D8D-CA93-1340D384B53A}"/>
              </a:ext>
            </a:extLst>
          </p:cNvPr>
          <p:cNvSpPr txBox="1">
            <a:spLocks/>
          </p:cNvSpPr>
          <p:nvPr/>
        </p:nvSpPr>
        <p:spPr>
          <a:xfrm>
            <a:off x="399971" y="5167931"/>
            <a:ext cx="3788596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Envolvimento de Partes Interessadas</a:t>
            </a:r>
            <a:endParaRPr lang="pt-BR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EFFB8246-ACBA-72F4-7D4E-BA4269971C79}"/>
              </a:ext>
            </a:extLst>
          </p:cNvPr>
          <p:cNvSpPr txBox="1">
            <a:spLocks/>
          </p:cNvSpPr>
          <p:nvPr/>
        </p:nvSpPr>
        <p:spPr>
          <a:xfrm>
            <a:off x="1188129" y="3118956"/>
            <a:ext cx="3788596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Riscos e Incertezas</a:t>
            </a:r>
            <a:endParaRPr lang="pt-BR" dirty="0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C030F733-2898-ADEB-667D-88DCE74AB082}"/>
              </a:ext>
            </a:extLst>
          </p:cNvPr>
          <p:cNvSpPr txBox="1">
            <a:spLocks/>
          </p:cNvSpPr>
          <p:nvPr/>
        </p:nvSpPr>
        <p:spPr>
          <a:xfrm>
            <a:off x="1019288" y="1294505"/>
            <a:ext cx="3788596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Gerenciamento de Mudanças</a:t>
            </a:r>
            <a:endParaRPr lang="pt-BR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A5E4F4F-D206-E633-608C-813CEBCD53D0}"/>
              </a:ext>
            </a:extLst>
          </p:cNvPr>
          <p:cNvSpPr/>
          <p:nvPr/>
        </p:nvSpPr>
        <p:spPr>
          <a:xfrm>
            <a:off x="5241636" y="308265"/>
            <a:ext cx="1708728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3B93F50A-2173-69CF-85B6-FDF8FF7374CB}"/>
              </a:ext>
            </a:extLst>
          </p:cNvPr>
          <p:cNvSpPr/>
          <p:nvPr/>
        </p:nvSpPr>
        <p:spPr>
          <a:xfrm>
            <a:off x="8104121" y="1248833"/>
            <a:ext cx="1708728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0A17769-D392-DAFD-8C85-A4AA62E0357F}"/>
              </a:ext>
            </a:extLst>
          </p:cNvPr>
          <p:cNvSpPr/>
          <p:nvPr/>
        </p:nvSpPr>
        <p:spPr>
          <a:xfrm>
            <a:off x="8924925" y="3055523"/>
            <a:ext cx="2078945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B3A7108C-B891-C04F-2988-EE545E19117C}"/>
              </a:ext>
            </a:extLst>
          </p:cNvPr>
          <p:cNvSpPr/>
          <p:nvPr/>
        </p:nvSpPr>
        <p:spPr>
          <a:xfrm>
            <a:off x="8245933" y="5055878"/>
            <a:ext cx="2078945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FAC9CC26-FFAE-783A-AB4E-868F84D48E58}"/>
              </a:ext>
            </a:extLst>
          </p:cNvPr>
          <p:cNvSpPr/>
          <p:nvPr/>
        </p:nvSpPr>
        <p:spPr>
          <a:xfrm>
            <a:off x="4939781" y="6207859"/>
            <a:ext cx="2238550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BD019563-47EB-7B73-5282-956203692AA5}"/>
              </a:ext>
            </a:extLst>
          </p:cNvPr>
          <p:cNvSpPr/>
          <p:nvPr/>
        </p:nvSpPr>
        <p:spPr>
          <a:xfrm>
            <a:off x="377238" y="5144491"/>
            <a:ext cx="3686761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A0DFB1EF-DC42-821D-29EF-00DB93A7203C}"/>
              </a:ext>
            </a:extLst>
          </p:cNvPr>
          <p:cNvSpPr/>
          <p:nvPr/>
        </p:nvSpPr>
        <p:spPr>
          <a:xfrm>
            <a:off x="1117600" y="3096119"/>
            <a:ext cx="2216727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4D7C05D3-A8F3-6C4A-C76F-0FACFF03160F}"/>
              </a:ext>
            </a:extLst>
          </p:cNvPr>
          <p:cNvSpPr/>
          <p:nvPr/>
        </p:nvSpPr>
        <p:spPr>
          <a:xfrm>
            <a:off x="973865" y="1271668"/>
            <a:ext cx="3090134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F543B45B-0381-7D36-E5C2-50BDA2B79533}"/>
              </a:ext>
            </a:extLst>
          </p:cNvPr>
          <p:cNvCxnSpPr>
            <a:cxnSpLocks/>
          </p:cNvCxnSpPr>
          <p:nvPr/>
        </p:nvCxnSpPr>
        <p:spPr>
          <a:xfrm flipV="1">
            <a:off x="6096000" y="711200"/>
            <a:ext cx="0" cy="2996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B14D193F-7F63-F9A1-4977-2A1B17078C71}"/>
              </a:ext>
            </a:extLst>
          </p:cNvPr>
          <p:cNvCxnSpPr>
            <a:cxnSpLocks/>
          </p:cNvCxnSpPr>
          <p:nvPr/>
        </p:nvCxnSpPr>
        <p:spPr>
          <a:xfrm flipV="1">
            <a:off x="7910945" y="1597891"/>
            <a:ext cx="217058" cy="2207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C55EFDC-2A7C-E272-4764-AFF0F544BF7C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8527762" y="3302884"/>
            <a:ext cx="397163" cy="176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FCF0295E-E350-2A2F-B9A1-FC36ECBBB32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074171" y="1629894"/>
            <a:ext cx="217058" cy="2207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C6703982-C536-6EDA-5AD2-C21C4CBC63EF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3277249" y="3334887"/>
            <a:ext cx="397163" cy="176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47EB8D62-C44B-5086-E4D7-66D1FF9E1DF4}"/>
              </a:ext>
            </a:extLst>
          </p:cNvPr>
          <p:cNvCxnSpPr>
            <a:cxnSpLocks noChangeAspect="1"/>
          </p:cNvCxnSpPr>
          <p:nvPr/>
        </p:nvCxnSpPr>
        <p:spPr>
          <a:xfrm rot="16200000" flipH="1" flipV="1">
            <a:off x="4084657" y="5009206"/>
            <a:ext cx="217058" cy="2207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9AE0A5C4-B097-F7F7-51D8-D9EFDB99098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096000" y="5855855"/>
            <a:ext cx="0" cy="3699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FE0986B9-9D61-F617-A988-BE8816EB2235}"/>
              </a:ext>
            </a:extLst>
          </p:cNvPr>
          <p:cNvCxnSpPr>
            <a:cxnSpLocks/>
          </p:cNvCxnSpPr>
          <p:nvPr/>
        </p:nvCxnSpPr>
        <p:spPr>
          <a:xfrm>
            <a:off x="8004699" y="4929311"/>
            <a:ext cx="241234" cy="1979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m 51" descr="Ícone&#10;&#10;Descrição gerada automaticamente">
            <a:extLst>
              <a:ext uri="{FF2B5EF4-FFF2-40B4-BE49-F238E27FC236}">
                <a16:creationId xmlns:a16="http://schemas.microsoft.com/office/drawing/2014/main" id="{85720161-F50C-CF3B-983C-CB8E18AEF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76" y="2693359"/>
            <a:ext cx="1219048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50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>
            <a:extLst>
              <a:ext uri="{FF2B5EF4-FFF2-40B4-BE49-F238E27FC236}">
                <a16:creationId xmlns:a16="http://schemas.microsoft.com/office/drawing/2014/main" id="{2B42C2EA-989D-3EB1-DBF6-3449C90FA92E}"/>
              </a:ext>
            </a:extLst>
          </p:cNvPr>
          <p:cNvSpPr txBox="1"/>
          <p:nvPr/>
        </p:nvSpPr>
        <p:spPr>
          <a:xfrm rot="20027297">
            <a:off x="5895838" y="286040"/>
            <a:ext cx="5814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Gill Sans MT Extra Bold" panose="020B0902020104020203" pitchFamily="34" charset="0"/>
              </a:rPr>
              <a:t>COMO PROJETAR?</a:t>
            </a:r>
          </a:p>
        </p:txBody>
      </p:sp>
      <p:pic>
        <p:nvPicPr>
          <p:cNvPr id="22" name="Imagem 21" descr="Imagem em preto e branco">
            <a:extLst>
              <a:ext uri="{FF2B5EF4-FFF2-40B4-BE49-F238E27FC236}">
                <a16:creationId xmlns:a16="http://schemas.microsoft.com/office/drawing/2014/main" id="{4B536EA3-2F12-C147-34F9-FED36E749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635" y="761988"/>
            <a:ext cx="6096012" cy="6096012"/>
          </a:xfrm>
          <a:prstGeom prst="rect">
            <a:avLst/>
          </a:prstGeom>
        </p:spPr>
      </p:pic>
      <p:grpSp>
        <p:nvGrpSpPr>
          <p:cNvPr id="36" name="Agrupar 35">
            <a:extLst>
              <a:ext uri="{FF2B5EF4-FFF2-40B4-BE49-F238E27FC236}">
                <a16:creationId xmlns:a16="http://schemas.microsoft.com/office/drawing/2014/main" id="{15634F6B-2881-F95D-1CB2-7E711F7D69D5}"/>
              </a:ext>
            </a:extLst>
          </p:cNvPr>
          <p:cNvGrpSpPr/>
          <p:nvPr/>
        </p:nvGrpSpPr>
        <p:grpSpPr>
          <a:xfrm>
            <a:off x="707343" y="-474950"/>
            <a:ext cx="10523561" cy="7332950"/>
            <a:chOff x="-5734056" y="-474950"/>
            <a:chExt cx="10523561" cy="7332950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8AC3A1D5-E79A-08E4-3DB4-9DE4FC24B595}"/>
                </a:ext>
              </a:extLst>
            </p:cNvPr>
            <p:cNvGrpSpPr/>
            <p:nvPr/>
          </p:nvGrpSpPr>
          <p:grpSpPr>
            <a:xfrm>
              <a:off x="1950869" y="-474950"/>
              <a:ext cx="2838636" cy="7332950"/>
              <a:chOff x="155359" y="-474950"/>
              <a:chExt cx="2838636" cy="733295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371FCC3F-6E8A-9512-4BE0-179CEFD88959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Encerramento</a:t>
                </a:r>
                <a:endParaRPr lang="pt-BR" sz="6000" dirty="0"/>
              </a:p>
            </p:txBody>
          </p:sp>
          <p:sp>
            <p:nvSpPr>
              <p:cNvPr id="15" name="Retângulo: Cantos Arredondados 14">
                <a:extLst>
                  <a:ext uri="{FF2B5EF4-FFF2-40B4-BE49-F238E27FC236}">
                    <a16:creationId xmlns:a16="http://schemas.microsoft.com/office/drawing/2014/main" id="{1A965875-4A34-33C3-083E-41E6C2705315}"/>
                  </a:ext>
                </a:extLst>
              </p:cNvPr>
              <p:cNvSpPr/>
              <p:nvPr/>
            </p:nvSpPr>
            <p:spPr>
              <a:xfrm>
                <a:off x="1635712" y="-474950"/>
                <a:ext cx="1358283" cy="1438182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5</a:t>
                </a:r>
              </a:p>
            </p:txBody>
          </p:sp>
        </p:grp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C1DFB7DB-D8A1-2EA6-F138-D99EFCA5E804}"/>
                </a:ext>
              </a:extLst>
            </p:cNvPr>
            <p:cNvSpPr/>
            <p:nvPr/>
          </p:nvSpPr>
          <p:spPr>
            <a:xfrm>
              <a:off x="-5734056" y="0"/>
              <a:ext cx="7693800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Finalmente, a fase de Encerramento exige uma mentalidade reflexiva.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É o momento de avaliar o projeto como um todo, celebrar conquistas e analisar lições aprendidas.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O encerramento de forma ordenada e documentada não apenas conclui o projeto, mas também fornece insights valiosos para projetos futuros.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Uma mentalidade de encerramento eficaz não apenas encerra o ciclo, mas também prepara o terreno para novas iniciativas.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B4A4A5A-9B6C-4AF3-5DAD-1F5E7F779FAF}"/>
              </a:ext>
            </a:extLst>
          </p:cNvPr>
          <p:cNvGrpSpPr/>
          <p:nvPr/>
        </p:nvGrpSpPr>
        <p:grpSpPr>
          <a:xfrm>
            <a:off x="-8847734" y="0"/>
            <a:ext cx="10461256" cy="6858000"/>
            <a:chOff x="-6208851" y="0"/>
            <a:chExt cx="10461256" cy="6858000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206E55FB-B1E2-C239-A33F-523185B9E0E8}"/>
                </a:ext>
              </a:extLst>
            </p:cNvPr>
            <p:cNvGrpSpPr/>
            <p:nvPr/>
          </p:nvGrpSpPr>
          <p:grpSpPr>
            <a:xfrm>
              <a:off x="1453720" y="0"/>
              <a:ext cx="2798685" cy="6858000"/>
              <a:chOff x="155359" y="0"/>
              <a:chExt cx="2798685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2C704E13-94B4-AE87-CF45-834D8947EFA6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 </a:t>
                </a:r>
                <a:r>
                  <a:rPr lang="pt-BR" sz="4000" b="1" i="0" dirty="0">
                    <a:effectLst/>
                    <a:latin typeface="Söhne"/>
                  </a:rPr>
                  <a:t>Monitoramento e Controle</a:t>
                </a:r>
                <a:endParaRPr lang="pt-BR" sz="6000" dirty="0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5A3D4639-4563-DFD2-4B39-40804EE9B749}"/>
                  </a:ext>
                </a:extLst>
              </p:cNvPr>
              <p:cNvSpPr/>
              <p:nvPr/>
            </p:nvSpPr>
            <p:spPr>
              <a:xfrm>
                <a:off x="1595761" y="998742"/>
                <a:ext cx="1358283" cy="1438182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4</a:t>
                </a:r>
              </a:p>
            </p:txBody>
          </p:sp>
        </p:grp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4B9B9693-6FD3-B869-6A7C-C00666DF67CF}"/>
                </a:ext>
              </a:extLst>
            </p:cNvPr>
            <p:cNvSpPr/>
            <p:nvPr/>
          </p:nvSpPr>
          <p:spPr>
            <a:xfrm>
              <a:off x="-6208851" y="0"/>
              <a:ext cx="7693800" cy="685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mentalidade de um observador crítico é essencial na fase de Monitoramento e Controle.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É o momento de avaliar o progresso em relação ao plano, identificar desvios e tomar medidas corretivas.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coleta de dados e a análise contínua permitem ajustes proativos, assegurando que o projeto permaneça no caminho certo.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Uma abordagem de aprendizado contínuo ajuda a transformar desafios em oportunidades de melhoria.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69A91B48-DA58-690C-0477-BAF2DE5D99B9}"/>
              </a:ext>
            </a:extLst>
          </p:cNvPr>
          <p:cNvGrpSpPr/>
          <p:nvPr/>
        </p:nvGrpSpPr>
        <p:grpSpPr>
          <a:xfrm>
            <a:off x="-9045075" y="0"/>
            <a:ext cx="10520249" cy="6858000"/>
            <a:chOff x="-6720607" y="0"/>
            <a:chExt cx="10520249" cy="6858000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3488B6C5-11F9-2C74-AF97-ED6ED7A39240}"/>
                </a:ext>
              </a:extLst>
            </p:cNvPr>
            <p:cNvGrpSpPr/>
            <p:nvPr/>
          </p:nvGrpSpPr>
          <p:grpSpPr>
            <a:xfrm>
              <a:off x="972105" y="0"/>
              <a:ext cx="2827537" cy="6858000"/>
              <a:chOff x="155359" y="0"/>
              <a:chExt cx="2827537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0665B26B-19D3-0BB6-4CE8-737B51BA3DDA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Execução</a:t>
                </a:r>
                <a:endParaRPr lang="pt-BR" sz="6000" dirty="0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B69691BB-F734-23C6-A674-9AA501A15ECD}"/>
                  </a:ext>
                </a:extLst>
              </p:cNvPr>
              <p:cNvSpPr/>
              <p:nvPr/>
            </p:nvSpPr>
            <p:spPr>
              <a:xfrm>
                <a:off x="1624613" y="2472434"/>
                <a:ext cx="1358283" cy="1438182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3</a:t>
                </a:r>
              </a:p>
            </p:txBody>
          </p:sp>
        </p:grp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033360CD-1B3A-F03E-77CA-984E6CDAFA73}"/>
                </a:ext>
              </a:extLst>
            </p:cNvPr>
            <p:cNvSpPr/>
            <p:nvPr/>
          </p:nvSpPr>
          <p:spPr>
            <a:xfrm>
              <a:off x="-6720607" y="0"/>
              <a:ext cx="7693800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Com o plano estabelecido, entra-se na fase de ação.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mentalidade aqui é a de um executor diligente.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implementação eficiente das tarefas, a comunicação eficaz entre as equipes e a gestão de recursos são prioridades.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O foco na qualidade e na resolução ágil de problemas são características fundamentais.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Manter a motivação da equipe e o comprometimento com os prazos são elementos essenciais nessa fase.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FFC9B5F9-3258-D460-6631-B8773D5FA8B8}"/>
              </a:ext>
            </a:extLst>
          </p:cNvPr>
          <p:cNvGrpSpPr/>
          <p:nvPr/>
        </p:nvGrpSpPr>
        <p:grpSpPr>
          <a:xfrm>
            <a:off x="-9175222" y="0"/>
            <a:ext cx="10473587" cy="6858000"/>
            <a:chOff x="-7195507" y="0"/>
            <a:chExt cx="10473587" cy="6858000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C2979A0C-498A-4ECA-24D9-0D59E943C87D}"/>
                </a:ext>
              </a:extLst>
            </p:cNvPr>
            <p:cNvGrpSpPr/>
            <p:nvPr/>
          </p:nvGrpSpPr>
          <p:grpSpPr>
            <a:xfrm>
              <a:off x="474956" y="0"/>
              <a:ext cx="2803124" cy="6858000"/>
              <a:chOff x="155359" y="0"/>
              <a:chExt cx="2803124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D45BBB7B-7528-58F8-2850-3E49F9C59696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Planejamento</a:t>
                </a:r>
                <a:endParaRPr lang="pt-BR" sz="6000" dirty="0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FD478AB4-B1DA-2CF8-CADD-EDB01ACE12E6}"/>
                  </a:ext>
                </a:extLst>
              </p:cNvPr>
              <p:cNvSpPr/>
              <p:nvPr/>
            </p:nvSpPr>
            <p:spPr>
              <a:xfrm>
                <a:off x="1600200" y="3946126"/>
                <a:ext cx="1358283" cy="1438182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2</a:t>
                </a:r>
              </a:p>
            </p:txBody>
          </p:sp>
        </p:grp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32ECCD96-4104-9F51-8239-0D2C1FB5F8B8}"/>
                </a:ext>
              </a:extLst>
            </p:cNvPr>
            <p:cNvSpPr/>
            <p:nvPr/>
          </p:nvSpPr>
          <p:spPr>
            <a:xfrm>
              <a:off x="-7195507" y="0"/>
              <a:ext cx="7693800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Nesta etapa, a mentalidade se transforma em um estrategista meticuloso.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É o momento de elaborar um plano abrangente que guiará a execução do projeto.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Ao antecipar desafios potenciais e estabelecer um cronograma realista, o planejamento cria uma estrutura que ajuda a evitar desvios desnecessários.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flexibilidade também é crucial, pois a capacidade de ajustar o plano quando necessário é uma marca de uma mentalidade ágil e adaptável.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B453E477-81DA-0CDD-2234-3540D0ABCA9A}"/>
              </a:ext>
            </a:extLst>
          </p:cNvPr>
          <p:cNvGrpSpPr/>
          <p:nvPr/>
        </p:nvGrpSpPr>
        <p:grpSpPr>
          <a:xfrm>
            <a:off x="-9302871" y="0"/>
            <a:ext cx="10455861" cy="6858000"/>
            <a:chOff x="-7677150" y="0"/>
            <a:chExt cx="10455861" cy="6858000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2D481437-28BD-8C04-58A1-CE82F4F90702}"/>
                </a:ext>
              </a:extLst>
            </p:cNvPr>
            <p:cNvGrpSpPr/>
            <p:nvPr/>
          </p:nvGrpSpPr>
          <p:grpSpPr>
            <a:xfrm>
              <a:off x="0" y="0"/>
              <a:ext cx="2778711" cy="6858000"/>
              <a:chOff x="0" y="0"/>
              <a:chExt cx="2778711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380AA433-735B-392A-0096-06EA35E55344}"/>
                  </a:ext>
                </a:extLst>
              </p:cNvPr>
              <p:cNvSpPr/>
              <p:nvPr/>
            </p:nvSpPr>
            <p:spPr>
              <a:xfrm>
                <a:off x="0" y="0"/>
                <a:ext cx="1944210" cy="685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Definição</a:t>
                </a:r>
                <a:endParaRPr lang="pt-BR" sz="6000" dirty="0"/>
              </a:p>
            </p:txBody>
          </p:sp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id="{79F6BB07-208C-E88E-6ECB-13F96903D9CC}"/>
                  </a:ext>
                </a:extLst>
              </p:cNvPr>
              <p:cNvSpPr/>
              <p:nvPr/>
            </p:nvSpPr>
            <p:spPr>
              <a:xfrm>
                <a:off x="1420428" y="5419818"/>
                <a:ext cx="1358283" cy="143818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1</a:t>
                </a:r>
              </a:p>
            </p:txBody>
          </p:sp>
        </p:grp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6DA7D6D7-BE36-645A-FC0E-C50230866D72}"/>
                </a:ext>
              </a:extLst>
            </p:cNvPr>
            <p:cNvSpPr/>
            <p:nvPr/>
          </p:nvSpPr>
          <p:spPr>
            <a:xfrm>
              <a:off x="-7677150" y="0"/>
              <a:ext cx="7693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 fase inicial de um projeto é a pedra angular para o seu sucesso.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Aqui, a clareza na definição dos objetivos, escopo e requisitos é fundamental.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 mentalidade que permeia essa fase é a de um arquiteto, moldando as bases do projeto.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 atenção aos detalhes é crucial para evitar mal-entendidos futuros e garantir que todas as partes interessadas estejam alinhadas com a visão.</a:t>
              </a:r>
              <a:endParaRPr lang="pt-BR" sz="32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1542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>
            <a:extLst>
              <a:ext uri="{FF2B5EF4-FFF2-40B4-BE49-F238E27FC236}">
                <a16:creationId xmlns:a16="http://schemas.microsoft.com/office/drawing/2014/main" id="{2B42C2EA-989D-3EB1-DBF6-3449C90FA92E}"/>
              </a:ext>
            </a:extLst>
          </p:cNvPr>
          <p:cNvSpPr txBox="1"/>
          <p:nvPr/>
        </p:nvSpPr>
        <p:spPr>
          <a:xfrm rot="20027297">
            <a:off x="5895838" y="286040"/>
            <a:ext cx="5814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Gill Sans MT Extra Bold" panose="020B0902020104020203" pitchFamily="34" charset="0"/>
              </a:rPr>
              <a:t>COMO PROJETAR?</a:t>
            </a:r>
          </a:p>
        </p:txBody>
      </p:sp>
      <p:pic>
        <p:nvPicPr>
          <p:cNvPr id="22" name="Imagem 21" descr="Imagem em preto e branco">
            <a:extLst>
              <a:ext uri="{FF2B5EF4-FFF2-40B4-BE49-F238E27FC236}">
                <a16:creationId xmlns:a16="http://schemas.microsoft.com/office/drawing/2014/main" id="{4B536EA3-2F12-C147-34F9-FED36E749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635" y="761988"/>
            <a:ext cx="6096012" cy="6096012"/>
          </a:xfrm>
          <a:prstGeom prst="rect">
            <a:avLst/>
          </a:prstGeom>
        </p:spPr>
      </p:pic>
      <p:grpSp>
        <p:nvGrpSpPr>
          <p:cNvPr id="36" name="Agrupar 35">
            <a:extLst>
              <a:ext uri="{FF2B5EF4-FFF2-40B4-BE49-F238E27FC236}">
                <a16:creationId xmlns:a16="http://schemas.microsoft.com/office/drawing/2014/main" id="{15634F6B-2881-F95D-1CB2-7E711F7D69D5}"/>
              </a:ext>
            </a:extLst>
          </p:cNvPr>
          <p:cNvGrpSpPr/>
          <p:nvPr/>
        </p:nvGrpSpPr>
        <p:grpSpPr>
          <a:xfrm>
            <a:off x="-8693156" y="-474950"/>
            <a:ext cx="10523561" cy="7332950"/>
            <a:chOff x="-5734056" y="-474950"/>
            <a:chExt cx="10523561" cy="7332950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8AC3A1D5-E79A-08E4-3DB4-9DE4FC24B595}"/>
                </a:ext>
              </a:extLst>
            </p:cNvPr>
            <p:cNvGrpSpPr/>
            <p:nvPr/>
          </p:nvGrpSpPr>
          <p:grpSpPr>
            <a:xfrm>
              <a:off x="1950869" y="-474950"/>
              <a:ext cx="2838636" cy="7332950"/>
              <a:chOff x="155359" y="-474950"/>
              <a:chExt cx="2838636" cy="733295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371FCC3F-6E8A-9512-4BE0-179CEFD88959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Encerramento</a:t>
                </a:r>
                <a:endParaRPr lang="pt-BR" sz="6000" dirty="0"/>
              </a:p>
            </p:txBody>
          </p:sp>
          <p:sp>
            <p:nvSpPr>
              <p:cNvPr id="15" name="Retângulo: Cantos Arredondados 14">
                <a:extLst>
                  <a:ext uri="{FF2B5EF4-FFF2-40B4-BE49-F238E27FC236}">
                    <a16:creationId xmlns:a16="http://schemas.microsoft.com/office/drawing/2014/main" id="{1A965875-4A34-33C3-083E-41E6C2705315}"/>
                  </a:ext>
                </a:extLst>
              </p:cNvPr>
              <p:cNvSpPr/>
              <p:nvPr/>
            </p:nvSpPr>
            <p:spPr>
              <a:xfrm>
                <a:off x="1635712" y="-474950"/>
                <a:ext cx="1358283" cy="1438182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5</a:t>
                </a:r>
              </a:p>
            </p:txBody>
          </p:sp>
        </p:grp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C1DFB7DB-D8A1-2EA6-F138-D99EFCA5E804}"/>
                </a:ext>
              </a:extLst>
            </p:cNvPr>
            <p:cNvSpPr/>
            <p:nvPr/>
          </p:nvSpPr>
          <p:spPr>
            <a:xfrm>
              <a:off x="-5734056" y="0"/>
              <a:ext cx="7693800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Finalmente, a fase de Encerramento exige uma mentalidade reflexiva.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É o momento de avaliar o projeto como um todo, celebrar conquistas e analisar lições aprendidas.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O encerramento de forma ordenada e documentada não apenas conclui o projeto, mas também fornece insights valiosos para projetos futuros.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Uma mentalidade de encerramento eficaz não apenas encerra o ciclo, mas também prepara o terreno para novas iniciativas.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B4A4A5A-9B6C-4AF3-5DAD-1F5E7F779FAF}"/>
              </a:ext>
            </a:extLst>
          </p:cNvPr>
          <p:cNvGrpSpPr/>
          <p:nvPr/>
        </p:nvGrpSpPr>
        <p:grpSpPr>
          <a:xfrm>
            <a:off x="-8847734" y="0"/>
            <a:ext cx="10461256" cy="6858000"/>
            <a:chOff x="-6208851" y="0"/>
            <a:chExt cx="10461256" cy="6858000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206E55FB-B1E2-C239-A33F-523185B9E0E8}"/>
                </a:ext>
              </a:extLst>
            </p:cNvPr>
            <p:cNvGrpSpPr/>
            <p:nvPr/>
          </p:nvGrpSpPr>
          <p:grpSpPr>
            <a:xfrm>
              <a:off x="1453720" y="0"/>
              <a:ext cx="2798685" cy="6858000"/>
              <a:chOff x="155359" y="0"/>
              <a:chExt cx="2798685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2C704E13-94B4-AE87-CF45-834D8947EFA6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 </a:t>
                </a:r>
                <a:r>
                  <a:rPr lang="pt-BR" sz="4000" b="1" i="0" dirty="0">
                    <a:effectLst/>
                    <a:latin typeface="Söhne"/>
                  </a:rPr>
                  <a:t>Monitoramento e Controle</a:t>
                </a:r>
                <a:endParaRPr lang="pt-BR" sz="6000" dirty="0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5A3D4639-4563-DFD2-4B39-40804EE9B749}"/>
                  </a:ext>
                </a:extLst>
              </p:cNvPr>
              <p:cNvSpPr/>
              <p:nvPr/>
            </p:nvSpPr>
            <p:spPr>
              <a:xfrm>
                <a:off x="1595761" y="998742"/>
                <a:ext cx="1358283" cy="1438182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4</a:t>
                </a:r>
              </a:p>
            </p:txBody>
          </p:sp>
        </p:grp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4B9B9693-6FD3-B869-6A7C-C00666DF67CF}"/>
                </a:ext>
              </a:extLst>
            </p:cNvPr>
            <p:cNvSpPr/>
            <p:nvPr/>
          </p:nvSpPr>
          <p:spPr>
            <a:xfrm>
              <a:off x="-6208851" y="0"/>
              <a:ext cx="7693800" cy="685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mentalidade de um observador crítico é essencial na fase de Monitoramento e Controle.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É o momento de avaliar o progresso em relação ao plano, identificar desvios e tomar medidas corretivas.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coleta de dados e a análise contínua permitem ajustes proativos, assegurando que o projeto permaneça no caminho certo.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Uma abordagem de aprendizado contínuo ajuda a transformar desafios em oportunidades de melhoria.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69A91B48-DA58-690C-0477-BAF2DE5D99B9}"/>
              </a:ext>
            </a:extLst>
          </p:cNvPr>
          <p:cNvGrpSpPr/>
          <p:nvPr/>
        </p:nvGrpSpPr>
        <p:grpSpPr>
          <a:xfrm>
            <a:off x="-9045075" y="0"/>
            <a:ext cx="10520249" cy="6858000"/>
            <a:chOff x="-6720607" y="0"/>
            <a:chExt cx="10520249" cy="6858000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3488B6C5-11F9-2C74-AF97-ED6ED7A39240}"/>
                </a:ext>
              </a:extLst>
            </p:cNvPr>
            <p:cNvGrpSpPr/>
            <p:nvPr/>
          </p:nvGrpSpPr>
          <p:grpSpPr>
            <a:xfrm>
              <a:off x="972105" y="0"/>
              <a:ext cx="2827537" cy="6858000"/>
              <a:chOff x="155359" y="0"/>
              <a:chExt cx="2827537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0665B26B-19D3-0BB6-4CE8-737B51BA3DDA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Execução</a:t>
                </a:r>
                <a:endParaRPr lang="pt-BR" sz="6000" dirty="0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B69691BB-F734-23C6-A674-9AA501A15ECD}"/>
                  </a:ext>
                </a:extLst>
              </p:cNvPr>
              <p:cNvSpPr/>
              <p:nvPr/>
            </p:nvSpPr>
            <p:spPr>
              <a:xfrm>
                <a:off x="1624613" y="2472434"/>
                <a:ext cx="1358283" cy="1438182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3</a:t>
                </a:r>
              </a:p>
            </p:txBody>
          </p:sp>
        </p:grp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033360CD-1B3A-F03E-77CA-984E6CDAFA73}"/>
                </a:ext>
              </a:extLst>
            </p:cNvPr>
            <p:cNvSpPr/>
            <p:nvPr/>
          </p:nvSpPr>
          <p:spPr>
            <a:xfrm>
              <a:off x="-6720607" y="0"/>
              <a:ext cx="7693800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Com o plano estabelecido, entra-se na fase de ação.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mentalidade aqui é a de um executor diligente.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implementação eficiente das tarefas, a comunicação eficaz entre as equipes e a gestão de recursos são prioridades.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O foco na qualidade e na resolução ágil de problemas são características fundamentais.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Manter a motivação da equipe e o comprometimento com os prazos são elementos essenciais nessa fase.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FFC9B5F9-3258-D460-6631-B8773D5FA8B8}"/>
              </a:ext>
            </a:extLst>
          </p:cNvPr>
          <p:cNvGrpSpPr/>
          <p:nvPr/>
        </p:nvGrpSpPr>
        <p:grpSpPr>
          <a:xfrm>
            <a:off x="-9175222" y="0"/>
            <a:ext cx="10473587" cy="6858000"/>
            <a:chOff x="-7195507" y="0"/>
            <a:chExt cx="10473587" cy="6858000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C2979A0C-498A-4ECA-24D9-0D59E943C87D}"/>
                </a:ext>
              </a:extLst>
            </p:cNvPr>
            <p:cNvGrpSpPr/>
            <p:nvPr/>
          </p:nvGrpSpPr>
          <p:grpSpPr>
            <a:xfrm>
              <a:off x="474956" y="0"/>
              <a:ext cx="2803124" cy="6858000"/>
              <a:chOff x="155359" y="0"/>
              <a:chExt cx="2803124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D45BBB7B-7528-58F8-2850-3E49F9C59696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Planejamento</a:t>
                </a:r>
                <a:endParaRPr lang="pt-BR" sz="6000" dirty="0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FD478AB4-B1DA-2CF8-CADD-EDB01ACE12E6}"/>
                  </a:ext>
                </a:extLst>
              </p:cNvPr>
              <p:cNvSpPr/>
              <p:nvPr/>
            </p:nvSpPr>
            <p:spPr>
              <a:xfrm>
                <a:off x="1600200" y="3946126"/>
                <a:ext cx="1358283" cy="1438182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2</a:t>
                </a:r>
              </a:p>
            </p:txBody>
          </p:sp>
        </p:grp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32ECCD96-4104-9F51-8239-0D2C1FB5F8B8}"/>
                </a:ext>
              </a:extLst>
            </p:cNvPr>
            <p:cNvSpPr/>
            <p:nvPr/>
          </p:nvSpPr>
          <p:spPr>
            <a:xfrm>
              <a:off x="-7195507" y="0"/>
              <a:ext cx="7693800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Nesta etapa, a mentalidade se transforma em um estrategista meticuloso.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É o momento de elaborar um plano abrangente que guiará a execução do projeto.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Ao antecipar desafios potenciais e estabelecer um cronograma realista, o planejamento cria uma estrutura que ajuda a evitar desvios desnecessários.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flexibilidade também é crucial, pois a capacidade de ajustar o plano quando necessário é uma marca de uma mentalidade ágil e adaptável.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B453E477-81DA-0CDD-2234-3540D0ABCA9A}"/>
              </a:ext>
            </a:extLst>
          </p:cNvPr>
          <p:cNvGrpSpPr/>
          <p:nvPr/>
        </p:nvGrpSpPr>
        <p:grpSpPr>
          <a:xfrm>
            <a:off x="-9302871" y="0"/>
            <a:ext cx="10455861" cy="6858000"/>
            <a:chOff x="-7677150" y="0"/>
            <a:chExt cx="10455861" cy="6858000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2D481437-28BD-8C04-58A1-CE82F4F90702}"/>
                </a:ext>
              </a:extLst>
            </p:cNvPr>
            <p:cNvGrpSpPr/>
            <p:nvPr/>
          </p:nvGrpSpPr>
          <p:grpSpPr>
            <a:xfrm>
              <a:off x="0" y="0"/>
              <a:ext cx="2778711" cy="6858000"/>
              <a:chOff x="0" y="0"/>
              <a:chExt cx="2778711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380AA433-735B-392A-0096-06EA35E55344}"/>
                  </a:ext>
                </a:extLst>
              </p:cNvPr>
              <p:cNvSpPr/>
              <p:nvPr/>
            </p:nvSpPr>
            <p:spPr>
              <a:xfrm>
                <a:off x="0" y="0"/>
                <a:ext cx="1944210" cy="685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Definição</a:t>
                </a:r>
                <a:endParaRPr lang="pt-BR" sz="6000" dirty="0"/>
              </a:p>
            </p:txBody>
          </p:sp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id="{79F6BB07-208C-E88E-6ECB-13F96903D9CC}"/>
                  </a:ext>
                </a:extLst>
              </p:cNvPr>
              <p:cNvSpPr/>
              <p:nvPr/>
            </p:nvSpPr>
            <p:spPr>
              <a:xfrm>
                <a:off x="1420428" y="5419818"/>
                <a:ext cx="1358283" cy="143818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1</a:t>
                </a:r>
              </a:p>
            </p:txBody>
          </p:sp>
        </p:grp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6DA7D6D7-BE36-645A-FC0E-C50230866D72}"/>
                </a:ext>
              </a:extLst>
            </p:cNvPr>
            <p:cNvSpPr/>
            <p:nvPr/>
          </p:nvSpPr>
          <p:spPr>
            <a:xfrm>
              <a:off x="-7677150" y="0"/>
              <a:ext cx="7693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 fase inicial de um projeto é a pedra angular para o seu sucesso.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Aqui, a clareza na definição dos objetivos, escopo e requisitos é fundamental.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 mentalidade que permeia essa fase é a de um arquiteto, moldando as bases do projeto.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 atenção aos detalhes é crucial para evitar mal-entendidos futuros e garantir que todas as partes interessadas estejam alinhadas com a visão.</a:t>
              </a:r>
              <a:endParaRPr lang="pt-BR" sz="32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5161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>
            <a:extLst>
              <a:ext uri="{FF2B5EF4-FFF2-40B4-BE49-F238E27FC236}">
                <a16:creationId xmlns:a16="http://schemas.microsoft.com/office/drawing/2014/main" id="{2B42C2EA-989D-3EB1-DBF6-3449C90FA92E}"/>
              </a:ext>
            </a:extLst>
          </p:cNvPr>
          <p:cNvSpPr txBox="1"/>
          <p:nvPr/>
        </p:nvSpPr>
        <p:spPr>
          <a:xfrm rot="20027297">
            <a:off x="2403339" y="286039"/>
            <a:ext cx="5814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Gill Sans MT Extra Bold" panose="020B0902020104020203" pitchFamily="34" charset="0"/>
              </a:rPr>
              <a:t>Vamos </a:t>
            </a:r>
          </a:p>
          <a:p>
            <a:r>
              <a:rPr lang="pt-BR" sz="4800" dirty="0">
                <a:latin typeface="Gill Sans MT Extra Bold" panose="020B0902020104020203" pitchFamily="34" charset="0"/>
              </a:rPr>
              <a:t>exercitar?</a:t>
            </a:r>
          </a:p>
        </p:txBody>
      </p:sp>
      <p:pic>
        <p:nvPicPr>
          <p:cNvPr id="22" name="Imagem 21" descr="Imagem em preto e branco">
            <a:extLst>
              <a:ext uri="{FF2B5EF4-FFF2-40B4-BE49-F238E27FC236}">
                <a16:creationId xmlns:a16="http://schemas.microsoft.com/office/drawing/2014/main" id="{4B536EA3-2F12-C147-34F9-FED36E749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136" y="761987"/>
            <a:ext cx="6096012" cy="609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47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>
            <a:extLst>
              <a:ext uri="{FF2B5EF4-FFF2-40B4-BE49-F238E27FC236}">
                <a16:creationId xmlns:a16="http://schemas.microsoft.com/office/drawing/2014/main" id="{2B42C2EA-989D-3EB1-DBF6-3449C90FA92E}"/>
              </a:ext>
            </a:extLst>
          </p:cNvPr>
          <p:cNvSpPr txBox="1"/>
          <p:nvPr/>
        </p:nvSpPr>
        <p:spPr>
          <a:xfrm>
            <a:off x="4384539" y="286039"/>
            <a:ext cx="5814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Gill Sans MT Extra Bold" panose="020B0902020104020203" pitchFamily="34" charset="0"/>
              </a:rPr>
              <a:t>Vamos </a:t>
            </a:r>
          </a:p>
          <a:p>
            <a:r>
              <a:rPr lang="pt-BR" sz="4800" dirty="0">
                <a:latin typeface="Gill Sans MT Extra Bold" panose="020B0902020104020203" pitchFamily="34" charset="0"/>
              </a:rPr>
              <a:t>exercitar?</a:t>
            </a:r>
          </a:p>
        </p:txBody>
      </p:sp>
      <p:pic>
        <p:nvPicPr>
          <p:cNvPr id="22" name="Imagem 21" descr="Imagem em preto e branco">
            <a:extLst>
              <a:ext uri="{FF2B5EF4-FFF2-40B4-BE49-F238E27FC236}">
                <a16:creationId xmlns:a16="http://schemas.microsoft.com/office/drawing/2014/main" id="{4B536EA3-2F12-C147-34F9-FED36E749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5464" y="761987"/>
            <a:ext cx="6096012" cy="609601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0BDA85B-26BF-7B4E-3361-E35CE6E7877E}"/>
              </a:ext>
            </a:extLst>
          </p:cNvPr>
          <p:cNvSpPr txBox="1"/>
          <p:nvPr/>
        </p:nvSpPr>
        <p:spPr>
          <a:xfrm>
            <a:off x="4374878" y="1855699"/>
            <a:ext cx="73502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Você foi contratado para gerenciar o desenvolvimento de um sistema de gerenciamento para uma casa de ração de animais de estimação. A casa de ração deseja otimizar seus processos, desde o controle de estoque até a interação com os clientes. O projeto tem um prazo de seis meses.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Identifique e descreva os objetivos principais do sistema de gerenciamento para a casa de ração.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Liste os requisitos essenciais, incluindo funcionalidades específicas, relatórios desejados e integrações necessárias.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Enumere as partes interessadas envolvidas no projeto, como proprietários da casa de ração, funcionários da loja e clientes.</a:t>
            </a:r>
          </a:p>
        </p:txBody>
      </p:sp>
    </p:spTree>
    <p:extLst>
      <p:ext uri="{BB962C8B-B14F-4D97-AF65-F5344CB8AC3E}">
        <p14:creationId xmlns:p14="http://schemas.microsoft.com/office/powerpoint/2010/main" val="824072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F92B0E-B804-0895-0F58-9F5BE2C71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03" y="619052"/>
            <a:ext cx="6063346" cy="12008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6000" b="1" i="0" dirty="0">
                <a:effectLst/>
                <a:latin typeface="Söhne"/>
              </a:rPr>
              <a:t>Temporário</a:t>
            </a:r>
            <a:endParaRPr lang="pt-BR" sz="6000" dirty="0"/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19D8C306-3B13-483F-F9D1-FCD917ECDB29}"/>
              </a:ext>
            </a:extLst>
          </p:cNvPr>
          <p:cNvSpPr txBox="1">
            <a:spLocks/>
          </p:cNvSpPr>
          <p:nvPr/>
        </p:nvSpPr>
        <p:spPr>
          <a:xfrm>
            <a:off x="674702" y="1839157"/>
            <a:ext cx="10679837" cy="2200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6000" dirty="0">
                <a:latin typeface="Söhne"/>
              </a:rPr>
              <a:t>Um projeto tem um prazo definido, com um início e um fim claramente estabelecidos. Uma vez que os objetivos do projeto são atingidos, ele é encerrado.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541568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ipse 10">
            <a:extLst>
              <a:ext uri="{FF2B5EF4-FFF2-40B4-BE49-F238E27FC236}">
                <a16:creationId xmlns:a16="http://schemas.microsoft.com/office/drawing/2014/main" id="{6F7DA977-5FC4-DE74-A57C-8075D182F932}"/>
              </a:ext>
            </a:extLst>
          </p:cNvPr>
          <p:cNvSpPr/>
          <p:nvPr/>
        </p:nvSpPr>
        <p:spPr>
          <a:xfrm>
            <a:off x="3673475" y="1010805"/>
            <a:ext cx="4845050" cy="4845050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F92B0E-B804-0895-0F58-9F5BE2C71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3951" y="331100"/>
            <a:ext cx="1284098" cy="449049"/>
          </a:xfrm>
        </p:spPr>
        <p:txBody>
          <a:bodyPr/>
          <a:lstStyle/>
          <a:p>
            <a:pPr marL="0" indent="0">
              <a:buNone/>
            </a:pPr>
            <a:r>
              <a:rPr lang="pt-BR" b="1" i="0" dirty="0">
                <a:effectLst/>
                <a:latin typeface="Söhne"/>
              </a:rPr>
              <a:t>Temporário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8A6DEB1-FED8-3EE4-EF0E-DA6E79E81FE1}"/>
              </a:ext>
            </a:extLst>
          </p:cNvPr>
          <p:cNvSpPr txBox="1">
            <a:spLocks/>
          </p:cNvSpPr>
          <p:nvPr/>
        </p:nvSpPr>
        <p:spPr>
          <a:xfrm>
            <a:off x="8596481" y="1271668"/>
            <a:ext cx="1284098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Único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AFF87449-9A19-03A6-6114-9EAA6F768E04}"/>
              </a:ext>
            </a:extLst>
          </p:cNvPr>
          <p:cNvSpPr txBox="1">
            <a:spLocks/>
          </p:cNvSpPr>
          <p:nvPr/>
        </p:nvSpPr>
        <p:spPr>
          <a:xfrm>
            <a:off x="8934162" y="3082382"/>
            <a:ext cx="2238550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Objetivos Definidos</a:t>
            </a:r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DA857C9-D907-357F-E67B-0B7B5621EDC1}"/>
              </a:ext>
            </a:extLst>
          </p:cNvPr>
          <p:cNvSpPr txBox="1">
            <a:spLocks/>
          </p:cNvSpPr>
          <p:nvPr/>
        </p:nvSpPr>
        <p:spPr>
          <a:xfrm>
            <a:off x="8292113" y="5096573"/>
            <a:ext cx="2238550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Recursos Limitados</a:t>
            </a:r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DC342968-5624-E2E7-5182-E486A4DD1829}"/>
              </a:ext>
            </a:extLst>
          </p:cNvPr>
          <p:cNvSpPr txBox="1">
            <a:spLocks/>
          </p:cNvSpPr>
          <p:nvPr/>
        </p:nvSpPr>
        <p:spPr>
          <a:xfrm>
            <a:off x="4976725" y="6225820"/>
            <a:ext cx="2238550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Estrutura Organizada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7B81C9DE-E246-3D8D-CA93-1340D384B53A}"/>
              </a:ext>
            </a:extLst>
          </p:cNvPr>
          <p:cNvSpPr txBox="1">
            <a:spLocks/>
          </p:cNvSpPr>
          <p:nvPr/>
        </p:nvSpPr>
        <p:spPr>
          <a:xfrm>
            <a:off x="399971" y="5167931"/>
            <a:ext cx="3788596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Envolvimento de Partes Interessadas</a:t>
            </a:r>
            <a:endParaRPr lang="pt-BR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EFFB8246-ACBA-72F4-7D4E-BA4269971C79}"/>
              </a:ext>
            </a:extLst>
          </p:cNvPr>
          <p:cNvSpPr txBox="1">
            <a:spLocks/>
          </p:cNvSpPr>
          <p:nvPr/>
        </p:nvSpPr>
        <p:spPr>
          <a:xfrm>
            <a:off x="1188129" y="3118956"/>
            <a:ext cx="3788596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Riscos e Incertezas</a:t>
            </a:r>
            <a:endParaRPr lang="pt-BR" dirty="0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C030F733-2898-ADEB-667D-88DCE74AB082}"/>
              </a:ext>
            </a:extLst>
          </p:cNvPr>
          <p:cNvSpPr txBox="1">
            <a:spLocks/>
          </p:cNvSpPr>
          <p:nvPr/>
        </p:nvSpPr>
        <p:spPr>
          <a:xfrm>
            <a:off x="1019288" y="1294505"/>
            <a:ext cx="3788596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Gerenciamento de Mudanças</a:t>
            </a:r>
            <a:endParaRPr lang="pt-BR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A5E4F4F-D206-E633-608C-813CEBCD53D0}"/>
              </a:ext>
            </a:extLst>
          </p:cNvPr>
          <p:cNvSpPr/>
          <p:nvPr/>
        </p:nvSpPr>
        <p:spPr>
          <a:xfrm>
            <a:off x="5241636" y="308265"/>
            <a:ext cx="1708728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3B93F50A-2173-69CF-85B6-FDF8FF7374CB}"/>
              </a:ext>
            </a:extLst>
          </p:cNvPr>
          <p:cNvSpPr/>
          <p:nvPr/>
        </p:nvSpPr>
        <p:spPr>
          <a:xfrm>
            <a:off x="8104121" y="1248833"/>
            <a:ext cx="1708728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0A17769-D392-DAFD-8C85-A4AA62E0357F}"/>
              </a:ext>
            </a:extLst>
          </p:cNvPr>
          <p:cNvSpPr/>
          <p:nvPr/>
        </p:nvSpPr>
        <p:spPr>
          <a:xfrm>
            <a:off x="8924925" y="3055523"/>
            <a:ext cx="2078945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B3A7108C-B891-C04F-2988-EE545E19117C}"/>
              </a:ext>
            </a:extLst>
          </p:cNvPr>
          <p:cNvSpPr/>
          <p:nvPr/>
        </p:nvSpPr>
        <p:spPr>
          <a:xfrm>
            <a:off x="8245933" y="5055878"/>
            <a:ext cx="2078945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FAC9CC26-FFAE-783A-AB4E-868F84D48E58}"/>
              </a:ext>
            </a:extLst>
          </p:cNvPr>
          <p:cNvSpPr/>
          <p:nvPr/>
        </p:nvSpPr>
        <p:spPr>
          <a:xfrm>
            <a:off x="4939781" y="6207859"/>
            <a:ext cx="2238550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BD019563-47EB-7B73-5282-956203692AA5}"/>
              </a:ext>
            </a:extLst>
          </p:cNvPr>
          <p:cNvSpPr/>
          <p:nvPr/>
        </p:nvSpPr>
        <p:spPr>
          <a:xfrm>
            <a:off x="377238" y="5144491"/>
            <a:ext cx="3686761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A0DFB1EF-DC42-821D-29EF-00DB93A7203C}"/>
              </a:ext>
            </a:extLst>
          </p:cNvPr>
          <p:cNvSpPr/>
          <p:nvPr/>
        </p:nvSpPr>
        <p:spPr>
          <a:xfrm>
            <a:off x="1117600" y="3096119"/>
            <a:ext cx="2216727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4D7C05D3-A8F3-6C4A-C76F-0FACFF03160F}"/>
              </a:ext>
            </a:extLst>
          </p:cNvPr>
          <p:cNvSpPr/>
          <p:nvPr/>
        </p:nvSpPr>
        <p:spPr>
          <a:xfrm>
            <a:off x="973865" y="1271668"/>
            <a:ext cx="3090134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F543B45B-0381-7D36-E5C2-50BDA2B79533}"/>
              </a:ext>
            </a:extLst>
          </p:cNvPr>
          <p:cNvCxnSpPr>
            <a:cxnSpLocks/>
          </p:cNvCxnSpPr>
          <p:nvPr/>
        </p:nvCxnSpPr>
        <p:spPr>
          <a:xfrm flipV="1">
            <a:off x="6096000" y="711200"/>
            <a:ext cx="0" cy="2996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B14D193F-7F63-F9A1-4977-2A1B17078C71}"/>
              </a:ext>
            </a:extLst>
          </p:cNvPr>
          <p:cNvCxnSpPr>
            <a:cxnSpLocks/>
          </p:cNvCxnSpPr>
          <p:nvPr/>
        </p:nvCxnSpPr>
        <p:spPr>
          <a:xfrm flipV="1">
            <a:off x="7910945" y="1597891"/>
            <a:ext cx="217058" cy="2207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C55EFDC-2A7C-E272-4764-AFF0F544BF7C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8527762" y="3302884"/>
            <a:ext cx="397163" cy="176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FCF0295E-E350-2A2F-B9A1-FC36ECBBB32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074171" y="1629894"/>
            <a:ext cx="217058" cy="2207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C6703982-C536-6EDA-5AD2-C21C4CBC63EF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3277249" y="3334887"/>
            <a:ext cx="397163" cy="176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47EB8D62-C44B-5086-E4D7-66D1FF9E1DF4}"/>
              </a:ext>
            </a:extLst>
          </p:cNvPr>
          <p:cNvCxnSpPr>
            <a:cxnSpLocks noChangeAspect="1"/>
          </p:cNvCxnSpPr>
          <p:nvPr/>
        </p:nvCxnSpPr>
        <p:spPr>
          <a:xfrm rot="16200000" flipH="1" flipV="1">
            <a:off x="4084657" y="5009206"/>
            <a:ext cx="217058" cy="2207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9AE0A5C4-B097-F7F7-51D8-D9EFDB99098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096000" y="5855855"/>
            <a:ext cx="0" cy="3699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FE0986B9-9D61-F617-A988-BE8816EB2235}"/>
              </a:ext>
            </a:extLst>
          </p:cNvPr>
          <p:cNvCxnSpPr>
            <a:cxnSpLocks/>
          </p:cNvCxnSpPr>
          <p:nvPr/>
        </p:nvCxnSpPr>
        <p:spPr>
          <a:xfrm>
            <a:off x="8004699" y="4929311"/>
            <a:ext cx="241234" cy="1979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m 51" descr="Ícone&#10;&#10;Descrição gerada automaticamente">
            <a:extLst>
              <a:ext uri="{FF2B5EF4-FFF2-40B4-BE49-F238E27FC236}">
                <a16:creationId xmlns:a16="http://schemas.microsoft.com/office/drawing/2014/main" id="{85720161-F50C-CF3B-983C-CB8E18AEF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76" y="2693359"/>
            <a:ext cx="1219048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02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19D8C306-3B13-483F-F9D1-FCD917ECDB29}"/>
              </a:ext>
            </a:extLst>
          </p:cNvPr>
          <p:cNvSpPr txBox="1">
            <a:spLocks/>
          </p:cNvSpPr>
          <p:nvPr/>
        </p:nvSpPr>
        <p:spPr>
          <a:xfrm>
            <a:off x="674702" y="1828799"/>
            <a:ext cx="10679837" cy="298141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6000" dirty="0">
                <a:latin typeface="Söhne"/>
              </a:rPr>
              <a:t>Cada projeto é único e tem um conjunto específico de metas e requisitos. Mesmo que haja semelhanças com projetos anteriores, as circunstâncias, as condições e os requisitos podem variar.</a:t>
            </a:r>
            <a:endParaRPr lang="pt-BR" sz="6000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84DD3247-1540-E399-1A63-ACE214ABD7CB}"/>
              </a:ext>
            </a:extLst>
          </p:cNvPr>
          <p:cNvSpPr txBox="1">
            <a:spLocks/>
          </p:cNvSpPr>
          <p:nvPr/>
        </p:nvSpPr>
        <p:spPr>
          <a:xfrm>
            <a:off x="674702" y="616889"/>
            <a:ext cx="7028219" cy="136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6000" b="1" i="0" dirty="0">
                <a:effectLst/>
                <a:latin typeface="Söhne"/>
              </a:rPr>
              <a:t>Único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3820121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ipse 10">
            <a:extLst>
              <a:ext uri="{FF2B5EF4-FFF2-40B4-BE49-F238E27FC236}">
                <a16:creationId xmlns:a16="http://schemas.microsoft.com/office/drawing/2014/main" id="{6F7DA977-5FC4-DE74-A57C-8075D182F932}"/>
              </a:ext>
            </a:extLst>
          </p:cNvPr>
          <p:cNvSpPr/>
          <p:nvPr/>
        </p:nvSpPr>
        <p:spPr>
          <a:xfrm>
            <a:off x="3673475" y="1010805"/>
            <a:ext cx="4845050" cy="4845050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F92B0E-B804-0895-0F58-9F5BE2C71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3951" y="331100"/>
            <a:ext cx="1284098" cy="449049"/>
          </a:xfrm>
        </p:spPr>
        <p:txBody>
          <a:bodyPr/>
          <a:lstStyle/>
          <a:p>
            <a:pPr marL="0" indent="0">
              <a:buNone/>
            </a:pPr>
            <a:r>
              <a:rPr lang="pt-BR" b="1" i="0" dirty="0">
                <a:effectLst/>
                <a:latin typeface="Söhne"/>
              </a:rPr>
              <a:t>Temporário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8A6DEB1-FED8-3EE4-EF0E-DA6E79E81FE1}"/>
              </a:ext>
            </a:extLst>
          </p:cNvPr>
          <p:cNvSpPr txBox="1">
            <a:spLocks/>
          </p:cNvSpPr>
          <p:nvPr/>
        </p:nvSpPr>
        <p:spPr>
          <a:xfrm>
            <a:off x="8596481" y="1271668"/>
            <a:ext cx="1284098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Único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AFF87449-9A19-03A6-6114-9EAA6F768E04}"/>
              </a:ext>
            </a:extLst>
          </p:cNvPr>
          <p:cNvSpPr txBox="1">
            <a:spLocks/>
          </p:cNvSpPr>
          <p:nvPr/>
        </p:nvSpPr>
        <p:spPr>
          <a:xfrm>
            <a:off x="8934162" y="3082382"/>
            <a:ext cx="2238550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Objetivos Definidos</a:t>
            </a:r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DA857C9-D907-357F-E67B-0B7B5621EDC1}"/>
              </a:ext>
            </a:extLst>
          </p:cNvPr>
          <p:cNvSpPr txBox="1">
            <a:spLocks/>
          </p:cNvSpPr>
          <p:nvPr/>
        </p:nvSpPr>
        <p:spPr>
          <a:xfrm>
            <a:off x="8292113" y="5096573"/>
            <a:ext cx="2238550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Recursos Limitados</a:t>
            </a:r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DC342968-5624-E2E7-5182-E486A4DD1829}"/>
              </a:ext>
            </a:extLst>
          </p:cNvPr>
          <p:cNvSpPr txBox="1">
            <a:spLocks/>
          </p:cNvSpPr>
          <p:nvPr/>
        </p:nvSpPr>
        <p:spPr>
          <a:xfrm>
            <a:off x="4976725" y="6225820"/>
            <a:ext cx="2238550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Estrutura Organizada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7B81C9DE-E246-3D8D-CA93-1340D384B53A}"/>
              </a:ext>
            </a:extLst>
          </p:cNvPr>
          <p:cNvSpPr txBox="1">
            <a:spLocks/>
          </p:cNvSpPr>
          <p:nvPr/>
        </p:nvSpPr>
        <p:spPr>
          <a:xfrm>
            <a:off x="399971" y="5167931"/>
            <a:ext cx="3788596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Envolvimento de Partes Interessadas</a:t>
            </a:r>
            <a:endParaRPr lang="pt-BR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EFFB8246-ACBA-72F4-7D4E-BA4269971C79}"/>
              </a:ext>
            </a:extLst>
          </p:cNvPr>
          <p:cNvSpPr txBox="1">
            <a:spLocks/>
          </p:cNvSpPr>
          <p:nvPr/>
        </p:nvSpPr>
        <p:spPr>
          <a:xfrm>
            <a:off x="1188129" y="3118956"/>
            <a:ext cx="3788596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Riscos e Incertezas</a:t>
            </a:r>
            <a:endParaRPr lang="pt-BR" dirty="0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C030F733-2898-ADEB-667D-88DCE74AB082}"/>
              </a:ext>
            </a:extLst>
          </p:cNvPr>
          <p:cNvSpPr txBox="1">
            <a:spLocks/>
          </p:cNvSpPr>
          <p:nvPr/>
        </p:nvSpPr>
        <p:spPr>
          <a:xfrm>
            <a:off x="1019288" y="1294505"/>
            <a:ext cx="3788596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Gerenciamento de Mudanças</a:t>
            </a:r>
            <a:endParaRPr lang="pt-BR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A5E4F4F-D206-E633-608C-813CEBCD53D0}"/>
              </a:ext>
            </a:extLst>
          </p:cNvPr>
          <p:cNvSpPr/>
          <p:nvPr/>
        </p:nvSpPr>
        <p:spPr>
          <a:xfrm>
            <a:off x="5241636" y="308265"/>
            <a:ext cx="1708728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3B93F50A-2173-69CF-85B6-FDF8FF7374CB}"/>
              </a:ext>
            </a:extLst>
          </p:cNvPr>
          <p:cNvSpPr/>
          <p:nvPr/>
        </p:nvSpPr>
        <p:spPr>
          <a:xfrm>
            <a:off x="8104121" y="1248833"/>
            <a:ext cx="1708728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0A17769-D392-DAFD-8C85-A4AA62E0357F}"/>
              </a:ext>
            </a:extLst>
          </p:cNvPr>
          <p:cNvSpPr/>
          <p:nvPr/>
        </p:nvSpPr>
        <p:spPr>
          <a:xfrm>
            <a:off x="8924925" y="3055523"/>
            <a:ext cx="2078945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B3A7108C-B891-C04F-2988-EE545E19117C}"/>
              </a:ext>
            </a:extLst>
          </p:cNvPr>
          <p:cNvSpPr/>
          <p:nvPr/>
        </p:nvSpPr>
        <p:spPr>
          <a:xfrm>
            <a:off x="8245933" y="5055878"/>
            <a:ext cx="2078945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FAC9CC26-FFAE-783A-AB4E-868F84D48E58}"/>
              </a:ext>
            </a:extLst>
          </p:cNvPr>
          <p:cNvSpPr/>
          <p:nvPr/>
        </p:nvSpPr>
        <p:spPr>
          <a:xfrm>
            <a:off x="4939781" y="6207859"/>
            <a:ext cx="2238550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BD019563-47EB-7B73-5282-956203692AA5}"/>
              </a:ext>
            </a:extLst>
          </p:cNvPr>
          <p:cNvSpPr/>
          <p:nvPr/>
        </p:nvSpPr>
        <p:spPr>
          <a:xfrm>
            <a:off x="377238" y="5144491"/>
            <a:ext cx="3686761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A0DFB1EF-DC42-821D-29EF-00DB93A7203C}"/>
              </a:ext>
            </a:extLst>
          </p:cNvPr>
          <p:cNvSpPr/>
          <p:nvPr/>
        </p:nvSpPr>
        <p:spPr>
          <a:xfrm>
            <a:off x="1117600" y="3096119"/>
            <a:ext cx="2216727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4D7C05D3-A8F3-6C4A-C76F-0FACFF03160F}"/>
              </a:ext>
            </a:extLst>
          </p:cNvPr>
          <p:cNvSpPr/>
          <p:nvPr/>
        </p:nvSpPr>
        <p:spPr>
          <a:xfrm>
            <a:off x="973865" y="1271668"/>
            <a:ext cx="3090134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F543B45B-0381-7D36-E5C2-50BDA2B79533}"/>
              </a:ext>
            </a:extLst>
          </p:cNvPr>
          <p:cNvCxnSpPr>
            <a:cxnSpLocks/>
          </p:cNvCxnSpPr>
          <p:nvPr/>
        </p:nvCxnSpPr>
        <p:spPr>
          <a:xfrm flipV="1">
            <a:off x="6096000" y="711200"/>
            <a:ext cx="0" cy="2996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B14D193F-7F63-F9A1-4977-2A1B17078C71}"/>
              </a:ext>
            </a:extLst>
          </p:cNvPr>
          <p:cNvCxnSpPr>
            <a:cxnSpLocks/>
          </p:cNvCxnSpPr>
          <p:nvPr/>
        </p:nvCxnSpPr>
        <p:spPr>
          <a:xfrm flipV="1">
            <a:off x="7910945" y="1597891"/>
            <a:ext cx="217058" cy="2207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C55EFDC-2A7C-E272-4764-AFF0F544BF7C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8527762" y="3302884"/>
            <a:ext cx="397163" cy="176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FCF0295E-E350-2A2F-B9A1-FC36ECBBB32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074171" y="1629894"/>
            <a:ext cx="217058" cy="2207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C6703982-C536-6EDA-5AD2-C21C4CBC63EF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3277249" y="3334887"/>
            <a:ext cx="397163" cy="176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47EB8D62-C44B-5086-E4D7-66D1FF9E1DF4}"/>
              </a:ext>
            </a:extLst>
          </p:cNvPr>
          <p:cNvCxnSpPr>
            <a:cxnSpLocks noChangeAspect="1"/>
          </p:cNvCxnSpPr>
          <p:nvPr/>
        </p:nvCxnSpPr>
        <p:spPr>
          <a:xfrm rot="16200000" flipH="1" flipV="1">
            <a:off x="4084657" y="5009206"/>
            <a:ext cx="217058" cy="2207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9AE0A5C4-B097-F7F7-51D8-D9EFDB99098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096000" y="5855855"/>
            <a:ext cx="0" cy="3699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FE0986B9-9D61-F617-A988-BE8816EB2235}"/>
              </a:ext>
            </a:extLst>
          </p:cNvPr>
          <p:cNvCxnSpPr>
            <a:cxnSpLocks/>
          </p:cNvCxnSpPr>
          <p:nvPr/>
        </p:nvCxnSpPr>
        <p:spPr>
          <a:xfrm>
            <a:off x="8004699" y="4929311"/>
            <a:ext cx="241234" cy="1979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m 51" descr="Ícone&#10;&#10;Descrição gerada automaticamente">
            <a:extLst>
              <a:ext uri="{FF2B5EF4-FFF2-40B4-BE49-F238E27FC236}">
                <a16:creationId xmlns:a16="http://schemas.microsoft.com/office/drawing/2014/main" id="{85720161-F50C-CF3B-983C-CB8E18AEF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76" y="2693359"/>
            <a:ext cx="1219048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333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19D8C306-3B13-483F-F9D1-FCD917ECDB29}"/>
              </a:ext>
            </a:extLst>
          </p:cNvPr>
          <p:cNvSpPr txBox="1">
            <a:spLocks/>
          </p:cNvSpPr>
          <p:nvPr/>
        </p:nvSpPr>
        <p:spPr>
          <a:xfrm>
            <a:off x="674702" y="1828799"/>
            <a:ext cx="10679837" cy="298141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6000" dirty="0">
                <a:latin typeface="Söhne"/>
              </a:rPr>
              <a:t>Um projeto é empreendido para alcançar objetivos específicos e entregar um produto, serviço ou resultado claramente definido. Estes objetivos são geralmente alinhados com os objetivos estratégicos da organização.</a:t>
            </a:r>
            <a:endParaRPr lang="pt-BR" sz="6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ED4E5B-CE89-F7A9-3686-593DA00D409B}"/>
              </a:ext>
            </a:extLst>
          </p:cNvPr>
          <p:cNvSpPr txBox="1">
            <a:spLocks/>
          </p:cNvSpPr>
          <p:nvPr/>
        </p:nvSpPr>
        <p:spPr>
          <a:xfrm>
            <a:off x="674701" y="814828"/>
            <a:ext cx="9561251" cy="9784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6000" b="1" i="0" dirty="0">
                <a:effectLst/>
                <a:latin typeface="Söhne"/>
              </a:rPr>
              <a:t>Objetivos Definidos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19773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ipse 10">
            <a:extLst>
              <a:ext uri="{FF2B5EF4-FFF2-40B4-BE49-F238E27FC236}">
                <a16:creationId xmlns:a16="http://schemas.microsoft.com/office/drawing/2014/main" id="{6F7DA977-5FC4-DE74-A57C-8075D182F932}"/>
              </a:ext>
            </a:extLst>
          </p:cNvPr>
          <p:cNvSpPr/>
          <p:nvPr/>
        </p:nvSpPr>
        <p:spPr>
          <a:xfrm>
            <a:off x="3673475" y="1010805"/>
            <a:ext cx="4845050" cy="4845050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F92B0E-B804-0895-0F58-9F5BE2C71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3951" y="331100"/>
            <a:ext cx="1284098" cy="449049"/>
          </a:xfrm>
        </p:spPr>
        <p:txBody>
          <a:bodyPr/>
          <a:lstStyle/>
          <a:p>
            <a:pPr marL="0" indent="0">
              <a:buNone/>
            </a:pPr>
            <a:r>
              <a:rPr lang="pt-BR" b="1" i="0" dirty="0">
                <a:effectLst/>
                <a:latin typeface="Söhne"/>
              </a:rPr>
              <a:t>Temporário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8A6DEB1-FED8-3EE4-EF0E-DA6E79E81FE1}"/>
              </a:ext>
            </a:extLst>
          </p:cNvPr>
          <p:cNvSpPr txBox="1">
            <a:spLocks/>
          </p:cNvSpPr>
          <p:nvPr/>
        </p:nvSpPr>
        <p:spPr>
          <a:xfrm>
            <a:off x="8596481" y="1271668"/>
            <a:ext cx="1284098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Único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AFF87449-9A19-03A6-6114-9EAA6F768E04}"/>
              </a:ext>
            </a:extLst>
          </p:cNvPr>
          <p:cNvSpPr txBox="1">
            <a:spLocks/>
          </p:cNvSpPr>
          <p:nvPr/>
        </p:nvSpPr>
        <p:spPr>
          <a:xfrm>
            <a:off x="8934162" y="3082382"/>
            <a:ext cx="2238550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Objetivos Definidos</a:t>
            </a:r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DA857C9-D907-357F-E67B-0B7B5621EDC1}"/>
              </a:ext>
            </a:extLst>
          </p:cNvPr>
          <p:cNvSpPr txBox="1">
            <a:spLocks/>
          </p:cNvSpPr>
          <p:nvPr/>
        </p:nvSpPr>
        <p:spPr>
          <a:xfrm>
            <a:off x="8292113" y="5096573"/>
            <a:ext cx="2238550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Recursos Limitados</a:t>
            </a:r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DC342968-5624-E2E7-5182-E486A4DD1829}"/>
              </a:ext>
            </a:extLst>
          </p:cNvPr>
          <p:cNvSpPr txBox="1">
            <a:spLocks/>
          </p:cNvSpPr>
          <p:nvPr/>
        </p:nvSpPr>
        <p:spPr>
          <a:xfrm>
            <a:off x="4976725" y="6225820"/>
            <a:ext cx="2238550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Estrutura Organizada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7B81C9DE-E246-3D8D-CA93-1340D384B53A}"/>
              </a:ext>
            </a:extLst>
          </p:cNvPr>
          <p:cNvSpPr txBox="1">
            <a:spLocks/>
          </p:cNvSpPr>
          <p:nvPr/>
        </p:nvSpPr>
        <p:spPr>
          <a:xfrm>
            <a:off x="399971" y="5167931"/>
            <a:ext cx="3788596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Envolvimento de Partes Interessadas</a:t>
            </a:r>
            <a:endParaRPr lang="pt-BR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EFFB8246-ACBA-72F4-7D4E-BA4269971C79}"/>
              </a:ext>
            </a:extLst>
          </p:cNvPr>
          <p:cNvSpPr txBox="1">
            <a:spLocks/>
          </p:cNvSpPr>
          <p:nvPr/>
        </p:nvSpPr>
        <p:spPr>
          <a:xfrm>
            <a:off x="1188129" y="3118956"/>
            <a:ext cx="3788596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Riscos e Incertezas</a:t>
            </a:r>
            <a:endParaRPr lang="pt-BR" dirty="0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C030F733-2898-ADEB-667D-88DCE74AB082}"/>
              </a:ext>
            </a:extLst>
          </p:cNvPr>
          <p:cNvSpPr txBox="1">
            <a:spLocks/>
          </p:cNvSpPr>
          <p:nvPr/>
        </p:nvSpPr>
        <p:spPr>
          <a:xfrm>
            <a:off x="1019288" y="1294505"/>
            <a:ext cx="3788596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Gerenciamento de Mudanças</a:t>
            </a:r>
            <a:endParaRPr lang="pt-BR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A5E4F4F-D206-E633-608C-813CEBCD53D0}"/>
              </a:ext>
            </a:extLst>
          </p:cNvPr>
          <p:cNvSpPr/>
          <p:nvPr/>
        </p:nvSpPr>
        <p:spPr>
          <a:xfrm>
            <a:off x="5241636" y="308265"/>
            <a:ext cx="1708728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3B93F50A-2173-69CF-85B6-FDF8FF7374CB}"/>
              </a:ext>
            </a:extLst>
          </p:cNvPr>
          <p:cNvSpPr/>
          <p:nvPr/>
        </p:nvSpPr>
        <p:spPr>
          <a:xfrm>
            <a:off x="8104121" y="1248833"/>
            <a:ext cx="1708728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0A17769-D392-DAFD-8C85-A4AA62E0357F}"/>
              </a:ext>
            </a:extLst>
          </p:cNvPr>
          <p:cNvSpPr/>
          <p:nvPr/>
        </p:nvSpPr>
        <p:spPr>
          <a:xfrm>
            <a:off x="8924925" y="3055523"/>
            <a:ext cx="2078945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B3A7108C-B891-C04F-2988-EE545E19117C}"/>
              </a:ext>
            </a:extLst>
          </p:cNvPr>
          <p:cNvSpPr/>
          <p:nvPr/>
        </p:nvSpPr>
        <p:spPr>
          <a:xfrm>
            <a:off x="8245933" y="5055878"/>
            <a:ext cx="2078945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FAC9CC26-FFAE-783A-AB4E-868F84D48E58}"/>
              </a:ext>
            </a:extLst>
          </p:cNvPr>
          <p:cNvSpPr/>
          <p:nvPr/>
        </p:nvSpPr>
        <p:spPr>
          <a:xfrm>
            <a:off x="4939781" y="6207859"/>
            <a:ext cx="2238550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BD019563-47EB-7B73-5282-956203692AA5}"/>
              </a:ext>
            </a:extLst>
          </p:cNvPr>
          <p:cNvSpPr/>
          <p:nvPr/>
        </p:nvSpPr>
        <p:spPr>
          <a:xfrm>
            <a:off x="377238" y="5144491"/>
            <a:ext cx="3686761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A0DFB1EF-DC42-821D-29EF-00DB93A7203C}"/>
              </a:ext>
            </a:extLst>
          </p:cNvPr>
          <p:cNvSpPr/>
          <p:nvPr/>
        </p:nvSpPr>
        <p:spPr>
          <a:xfrm>
            <a:off x="1117600" y="3096119"/>
            <a:ext cx="2216727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4D7C05D3-A8F3-6C4A-C76F-0FACFF03160F}"/>
              </a:ext>
            </a:extLst>
          </p:cNvPr>
          <p:cNvSpPr/>
          <p:nvPr/>
        </p:nvSpPr>
        <p:spPr>
          <a:xfrm>
            <a:off x="973865" y="1271668"/>
            <a:ext cx="3090134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F543B45B-0381-7D36-E5C2-50BDA2B79533}"/>
              </a:ext>
            </a:extLst>
          </p:cNvPr>
          <p:cNvCxnSpPr>
            <a:cxnSpLocks/>
          </p:cNvCxnSpPr>
          <p:nvPr/>
        </p:nvCxnSpPr>
        <p:spPr>
          <a:xfrm flipV="1">
            <a:off x="6096000" y="711200"/>
            <a:ext cx="0" cy="2996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B14D193F-7F63-F9A1-4977-2A1B17078C71}"/>
              </a:ext>
            </a:extLst>
          </p:cNvPr>
          <p:cNvCxnSpPr>
            <a:cxnSpLocks/>
          </p:cNvCxnSpPr>
          <p:nvPr/>
        </p:nvCxnSpPr>
        <p:spPr>
          <a:xfrm flipV="1">
            <a:off x="7910945" y="1597891"/>
            <a:ext cx="217058" cy="2207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C55EFDC-2A7C-E272-4764-AFF0F544BF7C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8527762" y="3302884"/>
            <a:ext cx="397163" cy="176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FCF0295E-E350-2A2F-B9A1-FC36ECBBB32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074171" y="1629894"/>
            <a:ext cx="217058" cy="2207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C6703982-C536-6EDA-5AD2-C21C4CBC63EF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3277249" y="3334887"/>
            <a:ext cx="397163" cy="176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47EB8D62-C44B-5086-E4D7-66D1FF9E1DF4}"/>
              </a:ext>
            </a:extLst>
          </p:cNvPr>
          <p:cNvCxnSpPr>
            <a:cxnSpLocks noChangeAspect="1"/>
          </p:cNvCxnSpPr>
          <p:nvPr/>
        </p:nvCxnSpPr>
        <p:spPr>
          <a:xfrm rot="16200000" flipH="1" flipV="1">
            <a:off x="4084657" y="5009206"/>
            <a:ext cx="217058" cy="2207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9AE0A5C4-B097-F7F7-51D8-D9EFDB99098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096000" y="5855855"/>
            <a:ext cx="0" cy="3699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FE0986B9-9D61-F617-A988-BE8816EB2235}"/>
              </a:ext>
            </a:extLst>
          </p:cNvPr>
          <p:cNvCxnSpPr>
            <a:cxnSpLocks/>
          </p:cNvCxnSpPr>
          <p:nvPr/>
        </p:nvCxnSpPr>
        <p:spPr>
          <a:xfrm>
            <a:off x="8004699" y="4929311"/>
            <a:ext cx="241234" cy="1979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m 51" descr="Ícone&#10;&#10;Descrição gerada automaticamente">
            <a:extLst>
              <a:ext uri="{FF2B5EF4-FFF2-40B4-BE49-F238E27FC236}">
                <a16:creationId xmlns:a16="http://schemas.microsoft.com/office/drawing/2014/main" id="{85720161-F50C-CF3B-983C-CB8E18AEF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76" y="2693359"/>
            <a:ext cx="1219048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361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locks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2"/>
      </a:lt2>
      <a:accent1>
        <a:srgbClr val="D18BD1"/>
      </a:accent1>
      <a:accent2>
        <a:srgbClr val="A471C7"/>
      </a:accent2>
      <a:accent3>
        <a:srgbClr val="978BD1"/>
      </a:accent3>
      <a:accent4>
        <a:srgbClr val="7186C7"/>
      </a:accent4>
      <a:accent5>
        <a:srgbClr val="71AAC7"/>
      </a:accent5>
      <a:accent6>
        <a:srgbClr val="65B1AB"/>
      </a:accent6>
      <a:hlink>
        <a:srgbClr val="568F57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4728</Words>
  <Application>Microsoft Office PowerPoint</Application>
  <PresentationFormat>Widescreen</PresentationFormat>
  <Paragraphs>459</Paragraphs>
  <Slides>33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40" baseType="lpstr">
      <vt:lpstr>Arial</vt:lpstr>
      <vt:lpstr>Avenir Next LT Pro</vt:lpstr>
      <vt:lpstr>Avenir Next LT Pro Light</vt:lpstr>
      <vt:lpstr>Gill Sans MT Extra Bold</vt:lpstr>
      <vt:lpstr>Gill Sans Ultra Bold</vt:lpstr>
      <vt:lpstr>Söhne</vt:lpstr>
      <vt:lpstr>BlocksVTI</vt:lpstr>
      <vt:lpstr>Gestão de projetos</vt:lpstr>
      <vt:lpstr>O que é um projeto?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Fases de um Projeto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projetos</dc:title>
  <dc:creator>LEONARDO HENRIQUE RAIZ</dc:creator>
  <cp:lastModifiedBy>Leonardo Raiz</cp:lastModifiedBy>
  <cp:revision>3</cp:revision>
  <dcterms:created xsi:type="dcterms:W3CDTF">2023-12-20T18:32:02Z</dcterms:created>
  <dcterms:modified xsi:type="dcterms:W3CDTF">2024-01-10T19:33:21Z</dcterms:modified>
</cp:coreProperties>
</file>