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10 áreas de conhecimento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3996124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479766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763393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479766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7633939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 rot="16200000">
            <a:off x="2770821" y="-1965523"/>
            <a:ext cx="852256" cy="581311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763393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479766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763393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479766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7633939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CD128C-6CC3-5B1F-6996-54582FA5F2F8}"/>
              </a:ext>
            </a:extLst>
          </p:cNvPr>
          <p:cNvSpPr txBox="1"/>
          <p:nvPr/>
        </p:nvSpPr>
        <p:spPr>
          <a:xfrm>
            <a:off x="807376" y="1636998"/>
            <a:ext cx="995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gerenciado: As partes interessadas são indivíduos ou grupos que têm interesse direto ou indireto no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Objetivo do Gerenciamento: Identificar, envolver e gerenciar as expectativas das partes interessadas para garantir o sucesso do projeto..</a:t>
            </a:r>
          </a:p>
        </p:txBody>
      </p:sp>
    </p:spTree>
    <p:extLst>
      <p:ext uri="{BB962C8B-B14F-4D97-AF65-F5344CB8AC3E}">
        <p14:creationId xmlns:p14="http://schemas.microsoft.com/office/powerpoint/2010/main" val="422564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245852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494514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801739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4945149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801739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4945149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 rot="16200000">
            <a:off x="1526960" y="-955498"/>
            <a:ext cx="852256" cy="39061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494514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801739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4945149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801739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DCEDF3-E021-87F6-4C86-C944B757C2A5}"/>
              </a:ext>
            </a:extLst>
          </p:cNvPr>
          <p:cNvSpPr txBox="1"/>
          <p:nvPr/>
        </p:nvSpPr>
        <p:spPr>
          <a:xfrm>
            <a:off x="807376" y="1636998"/>
            <a:ext cx="995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gerenciado: O gerenciamento de custos envolve estimativas, orçamentos e controle dos recursos financeiros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Objetivo do Gerenciamento: Assegurar que o projeto seja concluído dentro do orçamento alocado, evitando custos excessivos.</a:t>
            </a:r>
          </a:p>
        </p:txBody>
      </p:sp>
    </p:spTree>
    <p:extLst>
      <p:ext uri="{BB962C8B-B14F-4D97-AF65-F5344CB8AC3E}">
        <p14:creationId xmlns:p14="http://schemas.microsoft.com/office/powerpoint/2010/main" val="268659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62315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479766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784041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479766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784041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479766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784041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 rot="16200000">
            <a:off x="1811540" y="-1012056"/>
            <a:ext cx="852256" cy="39061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784041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479766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784041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5DA8ED-7317-A069-8179-0950E6032A25}"/>
              </a:ext>
            </a:extLst>
          </p:cNvPr>
          <p:cNvSpPr txBox="1"/>
          <p:nvPr/>
        </p:nvSpPr>
        <p:spPr>
          <a:xfrm>
            <a:off x="807376" y="1636998"/>
            <a:ext cx="995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gerenciado: Envolve a aquisição de bens e serviços externos necessários ao projeto.</a:t>
            </a:r>
          </a:p>
          <a:p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Objetivo do Gerenciamento: Garantir que os produtos ou serviços adquiridos estejam em conformidade com os requisitos e sejam entregues conforme planejado.</a:t>
            </a:r>
          </a:p>
        </p:txBody>
      </p:sp>
    </p:spTree>
    <p:extLst>
      <p:ext uri="{BB962C8B-B14F-4D97-AF65-F5344CB8AC3E}">
        <p14:creationId xmlns:p14="http://schemas.microsoft.com/office/powerpoint/2010/main" val="373758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153112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560181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798790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560181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798790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560181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798790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560181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 rot="16200000">
            <a:off x="1684285" y="-1012056"/>
            <a:ext cx="852256" cy="39061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5400" dirty="0">
                <a:solidFill>
                  <a:schemeClr val="tx1"/>
                </a:solidFill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560181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798790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9562FC-9240-84F3-EC1C-603F37D901CF}"/>
              </a:ext>
            </a:extLst>
          </p:cNvPr>
          <p:cNvSpPr txBox="1"/>
          <p:nvPr/>
        </p:nvSpPr>
        <p:spPr>
          <a:xfrm>
            <a:off x="807376" y="1636998"/>
            <a:ext cx="995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gerenciado: Riscos são eventos ou condições incertas que, se ocorrerem, podem ter um impacto positivo ou negativo no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Objetivo do Gerenciamento: Identificar, avaliar e mitigar riscos para minimizar impactos negativos e aproveitar oportunidades.</a:t>
            </a:r>
          </a:p>
        </p:txBody>
      </p:sp>
    </p:spTree>
    <p:extLst>
      <p:ext uri="{BB962C8B-B14F-4D97-AF65-F5344CB8AC3E}">
        <p14:creationId xmlns:p14="http://schemas.microsoft.com/office/powerpoint/2010/main" val="57384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1597646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526961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792890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526961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792890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526961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792890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526961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792890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 rot="16200000">
            <a:off x="1942698" y="-1119019"/>
            <a:ext cx="852256" cy="39061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792890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F83170-19C5-8B24-460A-BAF806D51E50}"/>
              </a:ext>
            </a:extLst>
          </p:cNvPr>
          <p:cNvSpPr txBox="1"/>
          <p:nvPr/>
        </p:nvSpPr>
        <p:spPr>
          <a:xfrm>
            <a:off x="807376" y="1636998"/>
            <a:ext cx="9956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gerenciado: Envolve a gestão eficaz dos recursos humanos, materiais e equipamentos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Objetivo do Gerenciamento: Garantir que os recursos necessários estejam disponíveis e alocados de maneira eficiente para atender às demandas do projeto.</a:t>
            </a:r>
          </a:p>
        </p:txBody>
      </p:sp>
    </p:spTree>
    <p:extLst>
      <p:ext uri="{BB962C8B-B14F-4D97-AF65-F5344CB8AC3E}">
        <p14:creationId xmlns:p14="http://schemas.microsoft.com/office/powerpoint/2010/main" val="145276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234443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144373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425061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82828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425061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82828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425061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82828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425061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82828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425061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 rot="16200000">
            <a:off x="2065751" y="-955495"/>
            <a:ext cx="852256" cy="39061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  <a:latin typeface="Gill Sans ExtraBoldDisplay" panose="020B0400000000000000" pitchFamily="34" charset="0"/>
              </a:rPr>
              <a:t>Integração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D1590B-A80C-9FDF-5A7F-7B57D30607EA}"/>
              </a:ext>
            </a:extLst>
          </p:cNvPr>
          <p:cNvSpPr txBox="1"/>
          <p:nvPr/>
        </p:nvSpPr>
        <p:spPr>
          <a:xfrm>
            <a:off x="807376" y="1636998"/>
            <a:ext cx="995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gerenciado: A integração envolve a coordenação e a integração de todas as áreas de conhecimento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Objetivo do Gerenciamento: Assegurar que as diversas partes do projeto funcionem de maneira harmoniosa e atinjam os objetivos globais.</a:t>
            </a:r>
          </a:p>
        </p:txBody>
      </p:sp>
    </p:spTree>
    <p:extLst>
      <p:ext uri="{BB962C8B-B14F-4D97-AF65-F5344CB8AC3E}">
        <p14:creationId xmlns:p14="http://schemas.microsoft.com/office/powerpoint/2010/main" val="4002773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1435105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4827162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819437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482716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819437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482716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819437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4827162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819437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482716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819437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pic>
        <p:nvPicPr>
          <p:cNvPr id="13" name="Imagem 12" descr="Imagem em preto e branco&#10;&#10;Descrição gerada automaticamente">
            <a:extLst>
              <a:ext uri="{FF2B5EF4-FFF2-40B4-BE49-F238E27FC236}">
                <a16:creationId xmlns:a16="http://schemas.microsoft.com/office/drawing/2014/main" id="{946D092A-421A-64ED-8F99-AACE58D2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73" y="1059420"/>
            <a:ext cx="6096012" cy="609601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52F517D-03ED-2C74-6188-017BBDA5D227}"/>
              </a:ext>
            </a:extLst>
          </p:cNvPr>
          <p:cNvSpPr txBox="1"/>
          <p:nvPr/>
        </p:nvSpPr>
        <p:spPr>
          <a:xfrm>
            <a:off x="1061884" y="1059420"/>
            <a:ext cx="4308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ExtraBoldDisplay" panose="020B0400000000000000" pitchFamily="34" charset="0"/>
              </a:rPr>
              <a:t>Vamos para um super desafio?</a:t>
            </a:r>
          </a:p>
        </p:txBody>
      </p:sp>
    </p:spTree>
    <p:extLst>
      <p:ext uri="{BB962C8B-B14F-4D97-AF65-F5344CB8AC3E}">
        <p14:creationId xmlns:p14="http://schemas.microsoft.com/office/powerpoint/2010/main" val="59311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4827162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819437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482716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819437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482716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819437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4827162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819437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482716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819437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pic>
        <p:nvPicPr>
          <p:cNvPr id="13" name="Imagem 12" descr="Imagem em preto e branco&#10;&#10;Descrição gerada automaticamente">
            <a:extLst>
              <a:ext uri="{FF2B5EF4-FFF2-40B4-BE49-F238E27FC236}">
                <a16:creationId xmlns:a16="http://schemas.microsoft.com/office/drawing/2014/main" id="{946D092A-421A-64ED-8F99-AACE58D2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4371" y="1059420"/>
            <a:ext cx="6096012" cy="609601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52F517D-03ED-2C74-6188-017BBDA5D227}"/>
              </a:ext>
            </a:extLst>
          </p:cNvPr>
          <p:cNvSpPr txBox="1"/>
          <p:nvPr/>
        </p:nvSpPr>
        <p:spPr>
          <a:xfrm>
            <a:off x="1061884" y="-2709839"/>
            <a:ext cx="4308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ExtraBoldDisplay" panose="020B0400000000000000" pitchFamily="34" charset="0"/>
              </a:rPr>
              <a:t>Vamos para um super desafio?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CA540F-3515-16EB-C317-3314BCFEE1BC}"/>
              </a:ext>
            </a:extLst>
          </p:cNvPr>
          <p:cNvSpPr txBox="1"/>
          <p:nvPr/>
        </p:nvSpPr>
        <p:spPr>
          <a:xfrm>
            <a:off x="4489269" y="181957"/>
            <a:ext cx="626837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Considere que você foi designado como gerente de projeto para a implementação de um novo sistema de gestão em uma empresa de e-commerce.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Sua tarefa é aplicar os princípios de gerenciamento nas 10 áreas de conhecimento. Desenvolva um plano de ação abordando cada uma dessas áreas.</a:t>
            </a:r>
          </a:p>
        </p:txBody>
      </p:sp>
    </p:spTree>
    <p:extLst>
      <p:ext uri="{BB962C8B-B14F-4D97-AF65-F5344CB8AC3E}">
        <p14:creationId xmlns:p14="http://schemas.microsoft.com/office/powerpoint/2010/main" val="2185822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 rot="16200000">
            <a:off x="1669989" y="-1058540"/>
            <a:ext cx="852256" cy="39061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5400" b="1" dirty="0">
                <a:solidFill>
                  <a:schemeClr val="tx1"/>
                </a:solidFill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74573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462068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74573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462068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74573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462068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74573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462068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745736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D37AA9-DB60-EA1D-FC41-28B543B9B420}"/>
              </a:ext>
            </a:extLst>
          </p:cNvPr>
          <p:cNvSpPr txBox="1"/>
          <p:nvPr/>
        </p:nvSpPr>
        <p:spPr>
          <a:xfrm>
            <a:off x="807376" y="1636998"/>
            <a:ext cx="9956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gerenciado: O escopo do projeto refere-se a tudo o que está incluído e excluído nas atividades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Objetivo do Gerenciamento: Definir e controlar o que será entregue no projeto, garantindo que as expectativas das partes interessadas sejam atendidas.</a:t>
            </a:r>
          </a:p>
        </p:txBody>
      </p:sp>
    </p:spTree>
    <p:extLst>
      <p:ext uri="{BB962C8B-B14F-4D97-AF65-F5344CB8AC3E}">
        <p14:creationId xmlns:p14="http://schemas.microsoft.com/office/powerpoint/2010/main" val="220557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228130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442451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 rot="16200000">
            <a:off x="2237668" y="-979120"/>
            <a:ext cx="852256" cy="39061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442451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757494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442451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757494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442451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7574944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4424516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7574945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322290-A2B3-E6E1-2C14-40FE5BBF2D15}"/>
              </a:ext>
            </a:extLst>
          </p:cNvPr>
          <p:cNvSpPr txBox="1"/>
          <p:nvPr/>
        </p:nvSpPr>
        <p:spPr>
          <a:xfrm>
            <a:off x="807376" y="1636998"/>
            <a:ext cx="995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gerenciado: O tempo envolve o desenvolvimento e controle do cronograma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Objetivo do Gerenciamento: Garantir que as atividades do projeto sejam concluídas dentro do prazo estabelecido, evitando atrasos.</a:t>
            </a:r>
          </a:p>
        </p:txBody>
      </p:sp>
    </p:spTree>
    <p:extLst>
      <p:ext uri="{BB962C8B-B14F-4D97-AF65-F5344CB8AC3E}">
        <p14:creationId xmlns:p14="http://schemas.microsoft.com/office/powerpoint/2010/main" val="204853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3241850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5004142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745695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 rot="16200000">
            <a:off x="2085155" y="-982559"/>
            <a:ext cx="852256" cy="39061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7456959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500414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745695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5004142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745695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5004143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7456959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848ACD-D3A5-A9B8-343C-79F3DA6DF67A}"/>
              </a:ext>
            </a:extLst>
          </p:cNvPr>
          <p:cNvSpPr txBox="1"/>
          <p:nvPr/>
        </p:nvSpPr>
        <p:spPr>
          <a:xfrm>
            <a:off x="807376" y="1636998"/>
            <a:ext cx="9956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gerenciado: A qualidade refere-se à conformidade com os requisitos e às expectativas do cliente.</a:t>
            </a:r>
          </a:p>
          <a:p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Objetivo do Gerenciamento: Planejar e controlar os processos para garantir que o produto ou serviço final atenda aos padrões de qualidade estabelecidos.</a:t>
            </a:r>
          </a:p>
        </p:txBody>
      </p:sp>
    </p:spTree>
    <p:extLst>
      <p:ext uri="{BB962C8B-B14F-4D97-AF65-F5344CB8AC3E}">
        <p14:creationId xmlns:p14="http://schemas.microsoft.com/office/powerpoint/2010/main" val="279850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>
            <a:off x="4156231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1367161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1882067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136716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188206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3590865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E595AF-F734-9A8B-1904-9077DD814E58}"/>
              </a:ext>
            </a:extLst>
          </p:cNvPr>
          <p:cNvSpPr/>
          <p:nvPr/>
        </p:nvSpPr>
        <p:spPr>
          <a:xfrm>
            <a:off x="1278385" y="-5948039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b="1" dirty="0">
                <a:latin typeface="Gill Sans ExtraBoldDisplay" panose="020B0400000000000000" pitchFamily="34" charset="0"/>
              </a:rPr>
              <a:t>Escopo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1490FE-C38B-1D43-233A-320B43947BCB}"/>
              </a:ext>
            </a:extLst>
          </p:cNvPr>
          <p:cNvSpPr/>
          <p:nvPr/>
        </p:nvSpPr>
        <p:spPr>
          <a:xfrm>
            <a:off x="2237667" y="763393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Cronograma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445677-A645-E52C-F8CB-F3A6F6A59AF0}"/>
              </a:ext>
            </a:extLst>
          </p:cNvPr>
          <p:cNvSpPr/>
          <p:nvPr/>
        </p:nvSpPr>
        <p:spPr>
          <a:xfrm>
            <a:off x="3196949" y="-594804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Qualidade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4C7656-ACE2-39F2-9C03-03C161D3FCFA}"/>
              </a:ext>
            </a:extLst>
          </p:cNvPr>
          <p:cNvSpPr/>
          <p:nvPr/>
        </p:nvSpPr>
        <p:spPr>
          <a:xfrm rot="16200000">
            <a:off x="2237667" y="-939438"/>
            <a:ext cx="852256" cy="39061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Gill Sans ExtraBoldDisplay" panose="020B0400000000000000" pitchFamily="34" charset="0"/>
              </a:rPr>
              <a:t>Comunicação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A6E58F-9A22-01BC-AF76-4F56563B66A8}"/>
              </a:ext>
            </a:extLst>
          </p:cNvPr>
          <p:cNvSpPr/>
          <p:nvPr/>
        </p:nvSpPr>
        <p:spPr>
          <a:xfrm>
            <a:off x="5115513" y="-594804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latin typeface="Gill Sans ExtraBoldDisplay" panose="020B0400000000000000" pitchFamily="34" charset="0"/>
              </a:rPr>
              <a:t>Partes Interessadas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C37B4D-B400-0774-EA03-05CCF578F509}"/>
              </a:ext>
            </a:extLst>
          </p:cNvPr>
          <p:cNvSpPr/>
          <p:nvPr/>
        </p:nvSpPr>
        <p:spPr>
          <a:xfrm>
            <a:off x="6074795" y="763393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Custos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8E0AF90-13D8-BCE4-5A7D-39C4625255C3}"/>
              </a:ext>
            </a:extLst>
          </p:cNvPr>
          <p:cNvSpPr/>
          <p:nvPr/>
        </p:nvSpPr>
        <p:spPr>
          <a:xfrm>
            <a:off x="7034077" y="-5948039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Aquisições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A0E568-6D68-5E09-6B9E-4222BDA0777A}"/>
              </a:ext>
            </a:extLst>
          </p:cNvPr>
          <p:cNvSpPr/>
          <p:nvPr/>
        </p:nvSpPr>
        <p:spPr>
          <a:xfrm>
            <a:off x="7993359" y="7633938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Riscos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01360B-F35E-BD45-F6FC-1391E79F40D0}"/>
              </a:ext>
            </a:extLst>
          </p:cNvPr>
          <p:cNvSpPr/>
          <p:nvPr/>
        </p:nvSpPr>
        <p:spPr>
          <a:xfrm>
            <a:off x="8952641" y="-5948040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Recursos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ADC882-11BA-AC10-D032-F2CE6C8DC8AA}"/>
              </a:ext>
            </a:extLst>
          </p:cNvPr>
          <p:cNvSpPr/>
          <p:nvPr/>
        </p:nvSpPr>
        <p:spPr>
          <a:xfrm>
            <a:off x="9911920" y="7633939"/>
            <a:ext cx="852256" cy="39061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Integração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2A0E2C-554F-5EBE-471C-A296B22A3FC0}"/>
              </a:ext>
            </a:extLst>
          </p:cNvPr>
          <p:cNvSpPr txBox="1"/>
          <p:nvPr/>
        </p:nvSpPr>
        <p:spPr>
          <a:xfrm>
            <a:off x="807376" y="1636998"/>
            <a:ext cx="9956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é gerenciado: A comunicação abrange a coleta, distribuição, armazenamento e recuperação de informações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Objetivo do Gerenciamento: Garantir que as informações certas sejam comunicadas às partes certas no momento certo, promovendo uma comunicação eficaz.</a:t>
            </a:r>
          </a:p>
        </p:txBody>
      </p:sp>
    </p:spTree>
    <p:extLst>
      <p:ext uri="{BB962C8B-B14F-4D97-AF65-F5344CB8AC3E}">
        <p14:creationId xmlns:p14="http://schemas.microsoft.com/office/powerpoint/2010/main" val="92845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743</Words>
  <Application>Microsoft Office PowerPoint</Application>
  <PresentationFormat>Widescreen</PresentationFormat>
  <Paragraphs>267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Avenir Next LT Pro Light</vt:lpstr>
      <vt:lpstr>Gill Sans ExtraBoldDisplay</vt:lpstr>
      <vt:lpstr>BlocksVTI</vt:lpstr>
      <vt:lpstr>Gestão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HENRIQUE RAIZ</cp:lastModifiedBy>
  <cp:revision>4</cp:revision>
  <dcterms:created xsi:type="dcterms:W3CDTF">2023-12-20T18:32:02Z</dcterms:created>
  <dcterms:modified xsi:type="dcterms:W3CDTF">2023-12-25T15:48:13Z</dcterms:modified>
</cp:coreProperties>
</file>