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BD1"/>
    <a:srgbClr val="D18B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6.png"/><Relationship Id="rId1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 err="1"/>
              <a:t>Jira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ra Logo, symbol, meaning, history, PNG, brand">
            <a:extLst>
              <a:ext uri="{FF2B5EF4-FFF2-40B4-BE49-F238E27FC236}">
                <a16:creationId xmlns:a16="http://schemas.microsoft.com/office/drawing/2014/main" id="{299BC583-9CE2-F67B-2E6A-ABA353619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0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Jira Logo, symbol, meaning, history, PNG, brand">
            <a:extLst>
              <a:ext uri="{FF2B5EF4-FFF2-40B4-BE49-F238E27FC236}">
                <a16:creationId xmlns:a16="http://schemas.microsoft.com/office/drawing/2014/main" id="{072BF80B-0AF5-603B-7FF4-E392E743D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0" y="3429000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ra Logo, symbol, meaning, history, PNG, brand">
            <a:extLst>
              <a:ext uri="{FF2B5EF4-FFF2-40B4-BE49-F238E27FC236}">
                <a16:creationId xmlns:a16="http://schemas.microsoft.com/office/drawing/2014/main" id="{299BC583-9CE2-F67B-2E6A-ABA353619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-1012054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Jira Logo, symbol, meaning, history, PNG, brand">
            <a:extLst>
              <a:ext uri="{FF2B5EF4-FFF2-40B4-BE49-F238E27FC236}">
                <a16:creationId xmlns:a16="http://schemas.microsoft.com/office/drawing/2014/main" id="{072BF80B-0AF5-603B-7FF4-E392E743D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0" y="4441055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7" name="Zoom de Slide 36">
                <a:extLst>
                  <a:ext uri="{FF2B5EF4-FFF2-40B4-BE49-F238E27FC236}">
                    <a16:creationId xmlns:a16="http://schemas.microsoft.com/office/drawing/2014/main" id="{485A0AE6-7920-F01B-E1F6-73E20BDD97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5496080"/>
                  </p:ext>
                </p:extLst>
              </p:nvPr>
            </p:nvGraphicFramePr>
            <p:xfrm>
              <a:off x="612032" y="2936152"/>
              <a:ext cx="1639348" cy="922133"/>
            </p:xfrm>
            <a:graphic>
              <a:graphicData uri="http://schemas.microsoft.com/office/powerpoint/2016/slidezoom">
                <pslz:sldZm>
                  <pslz:sldZmObj sldId="259" cId="3356647982">
                    <pslz:zmPr id="{ACB7EF8C-79F6-4532-B1D9-43F38B40AC4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7" name="Zoom de Slide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85A0AE6-7920-F01B-E1F6-73E20BDD97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032" y="2936152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9" name="Zoom de Slide 38">
                <a:extLst>
                  <a:ext uri="{FF2B5EF4-FFF2-40B4-BE49-F238E27FC236}">
                    <a16:creationId xmlns:a16="http://schemas.microsoft.com/office/drawing/2014/main" id="{6B73EB61-00D2-62BC-7542-AA78381389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8829353"/>
                  </p:ext>
                </p:extLst>
              </p:nvPr>
            </p:nvGraphicFramePr>
            <p:xfrm>
              <a:off x="2497835" y="2967933"/>
              <a:ext cx="1639348" cy="922133"/>
            </p:xfrm>
            <a:graphic>
              <a:graphicData uri="http://schemas.microsoft.com/office/powerpoint/2016/slidezoom">
                <pslz:sldZm>
                  <pslz:sldZmObj sldId="260" cId="3929302904">
                    <pslz:zmPr id="{B02EF6EC-F85D-4551-A06A-321960F591E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9" name="Zoom de Slide 3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B73EB61-00D2-62BC-7542-AA78381389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7835" y="2967933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1" name="Zoom de Slide 40">
                <a:extLst>
                  <a:ext uri="{FF2B5EF4-FFF2-40B4-BE49-F238E27FC236}">
                    <a16:creationId xmlns:a16="http://schemas.microsoft.com/office/drawing/2014/main" id="{82756BEB-1826-D7A6-C963-8153C4769D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096320"/>
                  </p:ext>
                </p:extLst>
              </p:nvPr>
            </p:nvGraphicFramePr>
            <p:xfrm>
              <a:off x="4383638" y="2978497"/>
              <a:ext cx="1639348" cy="922133"/>
            </p:xfrm>
            <a:graphic>
              <a:graphicData uri="http://schemas.microsoft.com/office/powerpoint/2016/slidezoom">
                <pslz:sldZm>
                  <pslz:sldZmObj sldId="261" cId="3183252946">
                    <pslz:zmPr id="{A8A44254-B7FE-43F9-B798-E853FC845F1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1" name="Zoom de Slide 4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2756BEB-1826-D7A6-C963-8153C4769D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3638" y="2978497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3" name="Zoom de Slide 42">
                <a:extLst>
                  <a:ext uri="{FF2B5EF4-FFF2-40B4-BE49-F238E27FC236}">
                    <a16:creationId xmlns:a16="http://schemas.microsoft.com/office/drawing/2014/main" id="{64591411-FE46-4D29-B22A-6985DECCA7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0136884"/>
                  </p:ext>
                </p:extLst>
              </p:nvPr>
            </p:nvGraphicFramePr>
            <p:xfrm>
              <a:off x="6269441" y="2978497"/>
              <a:ext cx="1639348" cy="922133"/>
            </p:xfrm>
            <a:graphic>
              <a:graphicData uri="http://schemas.microsoft.com/office/powerpoint/2016/slidezoom">
                <pslz:sldZm>
                  <pslz:sldZmObj sldId="262" cId="327670633">
                    <pslz:zmPr id="{F6084EF9-4CF4-408A-8256-352F78D2DC52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3" name="Zoom de Slide 4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4591411-FE46-4D29-B22A-6985DECCA7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9441" y="2978497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5" name="Zoom de Slide 44">
                <a:extLst>
                  <a:ext uri="{FF2B5EF4-FFF2-40B4-BE49-F238E27FC236}">
                    <a16:creationId xmlns:a16="http://schemas.microsoft.com/office/drawing/2014/main" id="{D68AAE82-4939-9B0D-896D-DA4D8130A8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4532449"/>
                  </p:ext>
                </p:extLst>
              </p:nvPr>
            </p:nvGraphicFramePr>
            <p:xfrm>
              <a:off x="8155244" y="2978497"/>
              <a:ext cx="1639348" cy="922133"/>
            </p:xfrm>
            <a:graphic>
              <a:graphicData uri="http://schemas.microsoft.com/office/powerpoint/2016/slidezoom">
                <pslz:sldZm>
                  <pslz:sldZmObj sldId="263" cId="22241259">
                    <pslz:zmPr id="{257429DB-113C-433B-9AAD-8B763079493D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5" name="Zoom de Slide 4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68AAE82-4939-9B0D-896D-DA4D8130A8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5244" y="2978497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7" name="Zoom de Slide 46">
                <a:extLst>
                  <a:ext uri="{FF2B5EF4-FFF2-40B4-BE49-F238E27FC236}">
                    <a16:creationId xmlns:a16="http://schemas.microsoft.com/office/drawing/2014/main" id="{085FD268-4242-3E3F-0F0E-A208413295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2413534"/>
                  </p:ext>
                </p:extLst>
              </p:nvPr>
            </p:nvGraphicFramePr>
            <p:xfrm>
              <a:off x="10041047" y="2967933"/>
              <a:ext cx="1639348" cy="922133"/>
            </p:xfrm>
            <a:graphic>
              <a:graphicData uri="http://schemas.microsoft.com/office/powerpoint/2016/slidezoom">
                <pslz:sldZm>
                  <pslz:sldZmObj sldId="264" cId="2773001941">
                    <pslz:zmPr id="{61CE6E6D-9911-4767-825E-3B0E82C583E5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7" name="Zoom de Slide 4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085FD268-4242-3E3F-0F0E-A20841329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41047" y="2967933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353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8271433" y="-1348627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rgbClr val="D18BD1">
                    <a:alpha val="30000"/>
                  </a:srgbClr>
                </a:solidFill>
                <a:latin typeface="Algerian" panose="04020705040A02060702" pitchFamily="82" charset="0"/>
              </a:rPr>
              <a:t>J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Introdução ao </a:t>
            </a:r>
            <a:r>
              <a:rPr lang="pt-BR" sz="3600" b="1" i="0" dirty="0" err="1">
                <a:effectLst/>
                <a:latin typeface="Söhne"/>
              </a:rPr>
              <a:t>Jira</a:t>
            </a:r>
            <a:endParaRPr lang="pt-BR" sz="3600" b="1" i="0" dirty="0">
              <a:effectLst/>
              <a:latin typeface="Söhn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4267199" y="1857828"/>
            <a:ext cx="77070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é o </a:t>
            </a:r>
            <a:r>
              <a:rPr lang="pt-BR" sz="2800" dirty="0" err="1"/>
              <a:t>Jira</a:t>
            </a:r>
            <a:r>
              <a:rPr lang="pt-BR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Jira</a:t>
            </a:r>
            <a:r>
              <a:rPr lang="pt-BR" sz="2800" dirty="0"/>
              <a:t> é uma plataforma popular de gerenciamento de projetos e acompanhamento de problemas.</a:t>
            </a:r>
          </a:p>
          <a:p>
            <a:endParaRPr lang="pt-BR" sz="2800" dirty="0"/>
          </a:p>
          <a:p>
            <a:r>
              <a:rPr lang="pt-BR" sz="2800" dirty="0"/>
              <a:t>Principais Recursos: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tarefas, bugs e melhorias.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Colaboração eficiente.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Integração com ferramentas de desenvolvimento.</a:t>
            </a:r>
          </a:p>
        </p:txBody>
      </p:sp>
      <p:pic>
        <p:nvPicPr>
          <p:cNvPr id="1026" name="Picture 2" descr="Logotipo completo de Jira Software PNG transparente - StickPNG">
            <a:extLst>
              <a:ext uri="{FF2B5EF4-FFF2-40B4-BE49-F238E27FC236}">
                <a16:creationId xmlns:a16="http://schemas.microsoft.com/office/drawing/2014/main" id="{39AE9481-686C-7CC2-44C5-EB6AD8E3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9" y="2351314"/>
            <a:ext cx="3139770" cy="31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4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-388473" y="-1348627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rgbClr val="D18BD1">
                    <a:alpha val="30000"/>
                  </a:srgbClr>
                </a:solidFill>
                <a:latin typeface="Algerian" panose="04020705040A02060702" pitchFamily="82" charset="0"/>
              </a:rPr>
              <a:t>F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0" dirty="0">
                <a:effectLst/>
                <a:latin typeface="Söhne"/>
              </a:rPr>
              <a:t>Funcionalidades Avançadas do </a:t>
            </a:r>
            <a:r>
              <a:rPr lang="pt-BR" sz="2800" b="1" i="0" dirty="0" err="1">
                <a:effectLst/>
                <a:latin typeface="Söhne"/>
              </a:rPr>
              <a:t>Jira</a:t>
            </a:r>
            <a:endParaRPr lang="pt-BR" sz="2800" b="1" i="0" dirty="0">
              <a:effectLst/>
              <a:latin typeface="Söhn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941034" y="1857828"/>
            <a:ext cx="7707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Customização: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Campos personalizáveis para atender às necessidades específicas do projeto.</a:t>
            </a:r>
          </a:p>
          <a:p>
            <a:endParaRPr lang="pt-BR" sz="2400" dirty="0"/>
          </a:p>
          <a:p>
            <a:r>
              <a:rPr lang="pt-BR" sz="2400" dirty="0"/>
              <a:t>Relatórios Poderosos: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Geração de relatórios para análise de desempenho.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/>
              <a:t>Integração com Ferramentas Externas: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Conectividade com repositórios de código, CI/CD e outras ferramentas.</a:t>
            </a:r>
          </a:p>
        </p:txBody>
      </p:sp>
      <p:pic>
        <p:nvPicPr>
          <p:cNvPr id="1026" name="Picture 2" descr="Logotipo completo de Jira Software PNG transparente - StickPNG">
            <a:extLst>
              <a:ext uri="{FF2B5EF4-FFF2-40B4-BE49-F238E27FC236}">
                <a16:creationId xmlns:a16="http://schemas.microsoft.com/office/drawing/2014/main" id="{39AE9481-686C-7CC2-44C5-EB6AD8E3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6" b="91561" l="9916" r="89873">
                        <a14:foregroundMark x1="15190" y1="68776" x2="17300" y2="88608"/>
                        <a14:foregroundMark x1="17300" y1="88608" x2="63924" y2="91561"/>
                        <a14:foregroundMark x1="63924" y1="91561" x2="81013" y2="89241"/>
                        <a14:foregroundMark x1="81013" y1="89241" x2="67932" y2="73840"/>
                        <a14:foregroundMark x1="67932" y1="73840" x2="14768" y2="68354"/>
                        <a14:foregroundMark x1="31224" y1="81435" x2="30591" y2="82700"/>
                        <a14:foregroundMark x1="35021" y1="77637" x2="47046" y2="80591"/>
                        <a14:foregroundMark x1="52532" y1="80591" x2="71097" y2="81857"/>
                        <a14:foregroundMark x1="71097" y1="81857" x2="68987" y2="79958"/>
                        <a14:foregroundMark x1="74051" y1="79958" x2="80591" y2="83333"/>
                        <a14:foregroundMark x1="81857" y1="77848" x2="79958" y2="77637"/>
                        <a14:foregroundMark x1="79114" y1="76160" x2="83966" y2="82068"/>
                        <a14:foregroundMark x1="19831" y1="77848" x2="28481" y2="82700"/>
                        <a14:foregroundMark x1="19620" y1="84177" x2="80802" y2="81013"/>
                        <a14:foregroundMark x1="80802" y1="81013" x2="70253" y2="77848"/>
                        <a14:foregroundMark x1="50422" y1="78903" x2="34599" y2="79747"/>
                        <a14:foregroundMark x1="34599" y1="79747" x2="67511" y2="82489"/>
                        <a14:foregroundMark x1="67511" y1="82489" x2="78903" y2="814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1" y="2351314"/>
            <a:ext cx="3139770" cy="31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0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7711929" y="-1348627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rgbClr val="978BD1">
                    <a:alpha val="40000"/>
                  </a:srgbClr>
                </a:solidFill>
                <a:latin typeface="Algerian" panose="04020705040A02060702" pitchFamily="82" charset="0"/>
              </a:rPr>
              <a:t>G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0" dirty="0">
                <a:effectLst/>
                <a:latin typeface="Söhne"/>
              </a:rPr>
              <a:t>Funcionalidades Avançadas do </a:t>
            </a:r>
            <a:r>
              <a:rPr lang="pt-BR" sz="2800" b="1" i="0" dirty="0" err="1">
                <a:effectLst/>
                <a:latin typeface="Söhne"/>
              </a:rPr>
              <a:t>Jira</a:t>
            </a:r>
            <a:endParaRPr lang="pt-BR" sz="2800" b="1" i="0" dirty="0">
              <a:effectLst/>
              <a:latin typeface="Söhn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4773044" y="1857827"/>
            <a:ext cx="7707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é uma </a:t>
            </a:r>
            <a:r>
              <a:rPr lang="pt-BR" sz="2800" dirty="0" err="1"/>
              <a:t>Timeline</a:t>
            </a:r>
            <a:r>
              <a:rPr lang="pt-BR" sz="2800" dirty="0"/>
              <a:t> (</a:t>
            </a:r>
            <a:r>
              <a:rPr lang="pt-BR" sz="2800" dirty="0" err="1"/>
              <a:t>Gantt</a:t>
            </a:r>
            <a:r>
              <a:rPr lang="pt-BR" sz="2800" dirty="0"/>
              <a:t>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Uma representação visual do cronograma do projeto ao longo do tempo.</a:t>
            </a:r>
          </a:p>
          <a:p>
            <a:endParaRPr lang="pt-BR" sz="2800" dirty="0"/>
          </a:p>
          <a:p>
            <a:r>
              <a:rPr lang="pt-BR" sz="2800" dirty="0"/>
              <a:t>Benefícios no </a:t>
            </a:r>
            <a:r>
              <a:rPr lang="pt-BR" sz="2800" dirty="0" err="1"/>
              <a:t>Jira</a:t>
            </a:r>
            <a:r>
              <a:rPr lang="pt-BR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Acompanhamento claro de marcos e prazos.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Identificação rápida de sobreposições e conflitos.</a:t>
            </a:r>
          </a:p>
        </p:txBody>
      </p:sp>
      <p:pic>
        <p:nvPicPr>
          <p:cNvPr id="4" name="Picture 2" descr="Timeline, chart, business, window, gantt icon - Download on Iconfinder">
            <a:extLst>
              <a:ext uri="{FF2B5EF4-FFF2-40B4-BE49-F238E27FC236}">
                <a16:creationId xmlns:a16="http://schemas.microsoft.com/office/drawing/2014/main" id="{8BC69B18-728C-A306-EFF8-3B8579B3D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62" y="2605013"/>
            <a:ext cx="2291281" cy="22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5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-441063" y="-1348627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chemeClr val="accent4">
                    <a:alpha val="40000"/>
                  </a:schemeClr>
                </a:solidFill>
                <a:latin typeface="Algerian" panose="04020705040A02060702" pitchFamily="82" charset="0"/>
              </a:rPr>
              <a:t>B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Backlog no </a:t>
            </a:r>
            <a:r>
              <a:rPr lang="pt-BR" sz="3600" b="1" i="0" dirty="0" err="1">
                <a:effectLst/>
                <a:latin typeface="Söhne"/>
              </a:rPr>
              <a:t>Jira</a:t>
            </a:r>
            <a:endParaRPr lang="pt-BR" sz="3600" b="1" i="0" dirty="0">
              <a:effectLst/>
              <a:latin typeface="Söhn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692309" y="1857827"/>
            <a:ext cx="7707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é um Backlog?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Uma lista priorizada de tarefas a serem realizadas.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r>
              <a:rPr lang="pt-BR" sz="2800" dirty="0"/>
              <a:t>Como o </a:t>
            </a:r>
            <a:r>
              <a:rPr lang="pt-BR" sz="2800" dirty="0" err="1"/>
              <a:t>Jira</a:t>
            </a:r>
            <a:r>
              <a:rPr lang="pt-BR" sz="2800" dirty="0"/>
              <a:t> Gerencia Backlogs: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Backlogs dinâmicos e ajustáveis.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Classificação por prioridade e complexidade.</a:t>
            </a:r>
          </a:p>
        </p:txBody>
      </p:sp>
      <p:pic>
        <p:nvPicPr>
          <p:cNvPr id="2050" name="Picture 2" descr="Backlog, project, process, database, workflow icon - Download on Iconfinder">
            <a:extLst>
              <a:ext uri="{FF2B5EF4-FFF2-40B4-BE49-F238E27FC236}">
                <a16:creationId xmlns:a16="http://schemas.microsoft.com/office/drawing/2014/main" id="{0983EFA7-4E81-EE79-56F5-B3D00CDA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103" y="2073664"/>
            <a:ext cx="3539430" cy="353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7410905" y="-1195343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chemeClr val="accent5">
                    <a:alpha val="40000"/>
                  </a:schemeClr>
                </a:solidFill>
                <a:latin typeface="Algerian" panose="04020705040A02060702" pitchFamily="82" charset="0"/>
              </a:rPr>
              <a:t>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Sprint no </a:t>
            </a:r>
            <a:r>
              <a:rPr lang="pt-BR" sz="3600" b="1" i="0" dirty="0" err="1">
                <a:effectLst/>
                <a:latin typeface="Söhne"/>
              </a:rPr>
              <a:t>Jira</a:t>
            </a:r>
            <a:endParaRPr lang="pt-BR" sz="3600" b="1" i="0" dirty="0">
              <a:effectLst/>
              <a:latin typeface="Söhn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5405459" y="1857827"/>
            <a:ext cx="72334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é uma Sprint?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Um intervalo de tempo dedicado ao desenvolvimento de um conjunto específico de funcionalidades.</a:t>
            </a:r>
          </a:p>
          <a:p>
            <a:r>
              <a:rPr lang="pt-BR" sz="2800" dirty="0"/>
              <a:t>No </a:t>
            </a:r>
            <a:r>
              <a:rPr lang="pt-BR" sz="2800" dirty="0" err="1"/>
              <a:t>Jira</a:t>
            </a:r>
            <a:r>
              <a:rPr lang="pt-BR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Criação fácil de sprints.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do progresso em tempo real.</a:t>
            </a:r>
          </a:p>
        </p:txBody>
      </p:sp>
      <p:pic>
        <p:nvPicPr>
          <p:cNvPr id="3078" name="Picture 6" descr="Agile Generic gradient fill icon">
            <a:extLst>
              <a:ext uri="{FF2B5EF4-FFF2-40B4-BE49-F238E27FC236}">
                <a16:creationId xmlns:a16="http://schemas.microsoft.com/office/drawing/2014/main" id="{796BDEA6-7DC1-4FEC-F77F-157098860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4" y="1470293"/>
            <a:ext cx="3917414" cy="391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5ABFFC-24B9-34F6-2AE4-26295D76C243}"/>
              </a:ext>
            </a:extLst>
          </p:cNvPr>
          <p:cNvSpPr txBox="1"/>
          <p:nvPr/>
        </p:nvSpPr>
        <p:spPr>
          <a:xfrm rot="1589584">
            <a:off x="6621139" y="1520329"/>
            <a:ext cx="45940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Gill Sans ExtraBoldDisplay" panose="020B0400000000000000" pitchFamily="34" charset="0"/>
              </a:rPr>
              <a:t>Vamos para a prática?</a:t>
            </a:r>
          </a:p>
        </p:txBody>
      </p:sp>
      <p:pic>
        <p:nvPicPr>
          <p:cNvPr id="4" name="Imagem 3" descr="Imagem em preto e branco">
            <a:extLst>
              <a:ext uri="{FF2B5EF4-FFF2-40B4-BE49-F238E27FC236}">
                <a16:creationId xmlns:a16="http://schemas.microsoft.com/office/drawing/2014/main" id="{2190CC98-6628-CD2F-6065-F3ADC7531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16" y="380994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0194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218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Avenir Next LT Pro</vt:lpstr>
      <vt:lpstr>Avenir Next LT Pro Light</vt:lpstr>
      <vt:lpstr>Gill Sans ExtraBoldDisplay</vt:lpstr>
      <vt:lpstr>Söhne</vt:lpstr>
      <vt:lpstr>BlocksVTI</vt:lpstr>
      <vt:lpstr>Gestão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HENRIQUE RAIZ</cp:lastModifiedBy>
  <cp:revision>15</cp:revision>
  <dcterms:created xsi:type="dcterms:W3CDTF">2023-12-20T18:32:02Z</dcterms:created>
  <dcterms:modified xsi:type="dcterms:W3CDTF">2023-12-28T17:43:58Z</dcterms:modified>
</cp:coreProperties>
</file>