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25" d="100"/>
          <a:sy n="25" d="100"/>
        </p:scale>
        <p:origin x="2400" y="2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PERT / CPM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CPM (</a:t>
            </a:r>
            <a:r>
              <a:rPr lang="pt-BR" dirty="0" err="1"/>
              <a:t>Critical</a:t>
            </a:r>
            <a:r>
              <a:rPr lang="pt-BR" dirty="0"/>
              <a:t> Path </a:t>
            </a:r>
            <a:r>
              <a:rPr lang="pt-BR" dirty="0" err="1"/>
              <a:t>Method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Sequenciamento de Atividades:</a:t>
            </a:r>
          </a:p>
          <a:p>
            <a:pPr lvl="1"/>
            <a:r>
              <a:rPr lang="pt-BR" sz="2600" dirty="0"/>
              <a:t>Identifica todas as atividades necessárias para completar o projeto.</a:t>
            </a:r>
          </a:p>
          <a:p>
            <a:pPr lvl="1"/>
            <a:r>
              <a:rPr lang="pt-BR" sz="2600" dirty="0"/>
              <a:t>Define a sequência lógica das atividades, indicando as dependências entre elas.</a:t>
            </a:r>
          </a:p>
          <a:p>
            <a:r>
              <a:rPr lang="pt-BR" sz="2800" dirty="0"/>
              <a:t>Estimativa de Duração:</a:t>
            </a:r>
          </a:p>
          <a:p>
            <a:pPr lvl="1"/>
            <a:r>
              <a:rPr lang="pt-BR" sz="2600" dirty="0"/>
              <a:t>Atribui estimativas de duração para cada atividade com base em experiências passadas ou conhecimento especializado.</a:t>
            </a:r>
          </a:p>
          <a:p>
            <a:pPr lvl="1"/>
            <a:r>
              <a:rPr lang="pt-BR" sz="2600" dirty="0"/>
              <a:t>As durações são geralmente determinadas em dias ou semanas..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CPM (</a:t>
            </a:r>
            <a:r>
              <a:rPr lang="pt-BR" dirty="0" err="1"/>
              <a:t>Critical</a:t>
            </a:r>
            <a:r>
              <a:rPr lang="pt-BR" dirty="0"/>
              <a:t> Path </a:t>
            </a:r>
            <a:r>
              <a:rPr lang="pt-BR" dirty="0" err="1"/>
              <a:t>Method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Diagrama de Rede:</a:t>
            </a:r>
          </a:p>
          <a:p>
            <a:pPr lvl="1"/>
            <a:r>
              <a:rPr lang="pt-BR" sz="2600" dirty="0"/>
              <a:t>Representa as atividades em um diagrama de rede.</a:t>
            </a:r>
          </a:p>
          <a:p>
            <a:pPr lvl="1"/>
            <a:r>
              <a:rPr lang="pt-BR" sz="2600" dirty="0"/>
              <a:t>Utiliza nós para representar atividades e setas para mostrar as dependências entre elas.</a:t>
            </a:r>
          </a:p>
          <a:p>
            <a:r>
              <a:rPr lang="pt-BR" sz="2800" dirty="0"/>
              <a:t>Caminho Crítico:</a:t>
            </a:r>
          </a:p>
          <a:p>
            <a:pPr lvl="1"/>
            <a:r>
              <a:rPr lang="pt-BR" sz="2600" dirty="0"/>
              <a:t>Identifica o caminho crítico, que é a sequência de atividades que determina a duração total do projeto.</a:t>
            </a:r>
          </a:p>
          <a:p>
            <a:pPr lvl="1"/>
            <a:r>
              <a:rPr lang="pt-BR" sz="2600" dirty="0"/>
              <a:t>Atividades no caminho crítico não podem ser atrasadas sem impactar o prazo do projeto.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81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(Program Evaluation and Review Technique):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/>
              <a:t>Incerteza nas Estimativas:</a:t>
            </a:r>
          </a:p>
          <a:p>
            <a:pPr lvl="1"/>
            <a:r>
              <a:rPr lang="pt-BR" sz="2600" dirty="0"/>
              <a:t>Reconhece a incerteza nas estimativas de duração das atividades.</a:t>
            </a:r>
          </a:p>
          <a:p>
            <a:pPr lvl="1"/>
            <a:r>
              <a:rPr lang="pt-BR" sz="2600" dirty="0"/>
              <a:t>Usa três estimativas para cada atividade: otimista, mais provável e pessimista.</a:t>
            </a:r>
          </a:p>
          <a:p>
            <a:r>
              <a:rPr lang="pt-BR" sz="2800" dirty="0"/>
              <a:t>Cálculo da Duração Esperada:</a:t>
            </a:r>
          </a:p>
          <a:p>
            <a:pPr lvl="1"/>
            <a:r>
              <a:rPr lang="pt-BR" sz="2600" dirty="0"/>
              <a:t>Calcula a duração esperada de cada atividade usando a fórmula: (O + 4M + P) / 6, onde O é otimista, M é mais provável e P é pessimista.</a:t>
            </a:r>
          </a:p>
          <a:p>
            <a:r>
              <a:rPr lang="pt-BR" sz="2800" dirty="0"/>
              <a:t>Diagrama de Rede PERT:</a:t>
            </a:r>
          </a:p>
          <a:p>
            <a:pPr lvl="1"/>
            <a:r>
              <a:rPr lang="pt-BR" sz="2600" dirty="0"/>
              <a:t>Utiliza um diagrama de rede semelhante ao CPM, mas com ênfase nas estimativas probabilísticas.</a:t>
            </a:r>
          </a:p>
          <a:p>
            <a:pPr lvl="1"/>
            <a:r>
              <a:rPr lang="pt-BR" sz="2600" dirty="0"/>
              <a:t>Representa as atividades e as dependências entre elas.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3548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(Program Evaluation and Review Technique):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Caminho Crítico Probabilístico:</a:t>
            </a:r>
          </a:p>
          <a:p>
            <a:pPr lvl="1"/>
            <a:r>
              <a:rPr lang="pt-BR" sz="2600" dirty="0"/>
              <a:t>Considera a variabilidade nas estimativas para calcular probabilidades associadas a diferentes caminhos.</a:t>
            </a:r>
          </a:p>
          <a:p>
            <a:pPr lvl="1"/>
            <a:r>
              <a:rPr lang="pt-BR" sz="2600" dirty="0"/>
              <a:t>Ajuda a entender a probabilidade de completar o projeto em um determinado prazo.</a:t>
            </a:r>
          </a:p>
          <a:p>
            <a:r>
              <a:rPr lang="pt-BR" sz="2800" dirty="0"/>
              <a:t>Folga Probabilística:</a:t>
            </a:r>
          </a:p>
          <a:p>
            <a:pPr lvl="1"/>
            <a:r>
              <a:rPr lang="pt-BR" sz="2600" dirty="0"/>
              <a:t>Permite calcular a folga probabilística, que leva em conta a incerteza nas estimativas.</a:t>
            </a:r>
          </a:p>
          <a:p>
            <a:pPr lvl="1"/>
            <a:r>
              <a:rPr lang="pt-BR" sz="2600" dirty="0"/>
              <a:t>Fornece uma visão mais realista das margens de tempo no projeto.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78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60F5683-B141-F8F6-4302-9D1B645B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127"/>
              </p:ext>
            </p:extLst>
          </p:nvPr>
        </p:nvGraphicFramePr>
        <p:xfrm>
          <a:off x="1929882" y="848908"/>
          <a:ext cx="8065018" cy="5241767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1317453">
                  <a:extLst>
                    <a:ext uri="{9D8B030D-6E8A-4147-A177-3AD203B41FA5}">
                      <a16:colId xmlns:a16="http://schemas.microsoft.com/office/drawing/2014/main" val="3049331791"/>
                    </a:ext>
                  </a:extLst>
                </a:gridCol>
                <a:gridCol w="2538886">
                  <a:extLst>
                    <a:ext uri="{9D8B030D-6E8A-4147-A177-3AD203B41FA5}">
                      <a16:colId xmlns:a16="http://schemas.microsoft.com/office/drawing/2014/main" val="1168397133"/>
                    </a:ext>
                  </a:extLst>
                </a:gridCol>
                <a:gridCol w="2011687">
                  <a:extLst>
                    <a:ext uri="{9D8B030D-6E8A-4147-A177-3AD203B41FA5}">
                      <a16:colId xmlns:a16="http://schemas.microsoft.com/office/drawing/2014/main" val="1576341974"/>
                    </a:ext>
                  </a:extLst>
                </a:gridCol>
                <a:gridCol w="2196992">
                  <a:extLst>
                    <a:ext uri="{9D8B030D-6E8A-4147-A177-3AD203B41FA5}">
                      <a16:colId xmlns:a16="http://schemas.microsoft.com/office/drawing/2014/main" val="3690079064"/>
                    </a:ext>
                  </a:extLst>
                </a:gridCol>
              </a:tblGrid>
              <a:tr h="8942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Tarefa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Descrição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Precedente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Duração (em dias)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197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Levantamento de requisitos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-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79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Projeto de arquitetura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42685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Implementação do software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0469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85458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de integração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20547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Preparação para implantação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D, 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03325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G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Implantação do software no cliente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4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CDDFE8-632B-09E9-FC4A-E6654E5B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604036"/>
            <a:ext cx="10121900" cy="5568346"/>
          </a:xfrm>
          <a:prstGeom prst="rect">
            <a:avLst/>
          </a:prstGeom>
        </p:spPr>
      </p:pic>
      <p:pic>
        <p:nvPicPr>
          <p:cNvPr id="2" name="Imagem 1" descr="Imagem em preto e branco">
            <a:extLst>
              <a:ext uri="{FF2B5EF4-FFF2-40B4-BE49-F238E27FC236}">
                <a16:creationId xmlns:a16="http://schemas.microsoft.com/office/drawing/2014/main" id="{DB6F5825-9F08-1A64-0055-A0DF170E8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0152" y="516974"/>
            <a:ext cx="7129695" cy="71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05DC08-BE45-3FE2-18FE-C7C146B26680}"/>
              </a:ext>
            </a:extLst>
          </p:cNvPr>
          <p:cNvSpPr txBox="1"/>
          <p:nvPr/>
        </p:nvSpPr>
        <p:spPr>
          <a:xfrm rot="905548">
            <a:off x="6367178" y="1417256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Ultra Bold" panose="020B0A02020104020203" pitchFamily="34" charset="0"/>
              </a:rPr>
              <a:t>Bora </a:t>
            </a:r>
          </a:p>
          <a:p>
            <a:r>
              <a:rPr lang="pt-BR" sz="4800" dirty="0">
                <a:latin typeface="Gill Sans Ultra Bold" panose="020B0A02020104020203" pitchFamily="34" charset="0"/>
              </a:rPr>
              <a:t>Praticar?</a:t>
            </a:r>
          </a:p>
        </p:txBody>
      </p:sp>
      <p:pic>
        <p:nvPicPr>
          <p:cNvPr id="4" name="Imagem 3" descr="Imagem em preto e branco">
            <a:extLst>
              <a:ext uri="{FF2B5EF4-FFF2-40B4-BE49-F238E27FC236}">
                <a16:creationId xmlns:a16="http://schemas.microsoft.com/office/drawing/2014/main" id="{84C2F0E3-68C3-C9DA-01BC-00D5E8D7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03" y="516974"/>
            <a:ext cx="7129695" cy="71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FD0761-9110-43C8-C5B8-5D2143E2B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11149"/>
              </p:ext>
            </p:extLst>
          </p:nvPr>
        </p:nvGraphicFramePr>
        <p:xfrm>
          <a:off x="1049310" y="400058"/>
          <a:ext cx="10093379" cy="61116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464958">
                  <a:extLst>
                    <a:ext uri="{9D8B030D-6E8A-4147-A177-3AD203B41FA5}">
                      <a16:colId xmlns:a16="http://schemas.microsoft.com/office/drawing/2014/main" val="1788510173"/>
                    </a:ext>
                  </a:extLst>
                </a:gridCol>
                <a:gridCol w="4550507">
                  <a:extLst>
                    <a:ext uri="{9D8B030D-6E8A-4147-A177-3AD203B41FA5}">
                      <a16:colId xmlns:a16="http://schemas.microsoft.com/office/drawing/2014/main" val="1612712398"/>
                    </a:ext>
                  </a:extLst>
                </a:gridCol>
                <a:gridCol w="2200620">
                  <a:extLst>
                    <a:ext uri="{9D8B030D-6E8A-4147-A177-3AD203B41FA5}">
                      <a16:colId xmlns:a16="http://schemas.microsoft.com/office/drawing/2014/main" val="994731106"/>
                    </a:ext>
                  </a:extLst>
                </a:gridCol>
                <a:gridCol w="1877294">
                  <a:extLst>
                    <a:ext uri="{9D8B030D-6E8A-4147-A177-3AD203B41FA5}">
                      <a16:colId xmlns:a16="http://schemas.microsoft.com/office/drawing/2014/main" val="2975678098"/>
                    </a:ext>
                  </a:extLst>
                </a:gridCol>
              </a:tblGrid>
              <a:tr h="539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Atividade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Descrição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Estimativa (dias)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Dependências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21074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Levantamento de Requisitos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-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79106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Análise de Viabilidade Econômica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92824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Projeto de Arquitetura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A, B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55102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Desenvolvimento de Módulos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30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75813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Desenvolvimento de Módulos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3739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1171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G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18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62341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H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Integração de Módulos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F, G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5422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de Integração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H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5615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J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Correção de Defeitos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79482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K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Correção de Defeitos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12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2223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Preparação para Implantação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J, K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11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M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Implantação no Ambiente de Produção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5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9000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486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Gill Sans Ultra Bold</vt:lpstr>
      <vt:lpstr>OpenSans</vt:lpstr>
      <vt:lpstr>BlocksVTI</vt:lpstr>
      <vt:lpstr>Gestão de projetos</vt:lpstr>
      <vt:lpstr>CPM (Critical Path Method):</vt:lpstr>
      <vt:lpstr>CPM (Critical Path Method):</vt:lpstr>
      <vt:lpstr>PERT (Program Evaluation and Review Technique):</vt:lpstr>
      <vt:lpstr>PERT (Program Evaluation and Review Technique):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13</cp:revision>
  <dcterms:created xsi:type="dcterms:W3CDTF">2023-12-20T18:32:02Z</dcterms:created>
  <dcterms:modified xsi:type="dcterms:W3CDTF">2024-01-10T19:33:12Z</dcterms:modified>
</cp:coreProperties>
</file>