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AA3"/>
    <a:srgbClr val="EC6B55"/>
    <a:srgbClr val="30AE77"/>
    <a:srgbClr val="F18B39"/>
    <a:srgbClr val="F5BB1B"/>
    <a:srgbClr val="141414"/>
    <a:srgbClr val="978BD1"/>
    <a:srgbClr val="D18B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66" d="100"/>
          <a:sy n="66" d="100"/>
        </p:scale>
        <p:origin x="816" y="10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slide" Target="slide8.xml"/><Relationship Id="rId12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slide" Target="slide8.xml"/><Relationship Id="rId12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TAP e SMART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7410905" y="-1195343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rgbClr val="3E5AA3">
                    <a:alpha val="30000"/>
                  </a:srgbClr>
                </a:solidFill>
                <a:latin typeface="Algerian" panose="04020705040A02060702" pitchFamily="82" charset="0"/>
              </a:rPr>
              <a:t>T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rgbClr val="3E5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Sprint no </a:t>
            </a:r>
            <a:r>
              <a:rPr lang="pt-BR" sz="3600" b="1" i="0" dirty="0" err="1">
                <a:effectLst/>
                <a:latin typeface="Söhne"/>
              </a:rPr>
              <a:t>Jira</a:t>
            </a:r>
            <a:endParaRPr lang="pt-BR" sz="3600" b="1" i="0" dirty="0">
              <a:effectLst/>
              <a:latin typeface="Söhn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941034" y="1857827"/>
            <a:ext cx="116979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Objetivos temporais têm um prazo definido para conclusão, criando senso de urgência e foco.</a:t>
            </a:r>
          </a:p>
          <a:p>
            <a:endParaRPr lang="pt-BR" sz="2800" dirty="0"/>
          </a:p>
          <a:p>
            <a:r>
              <a:rPr lang="pt-BR" sz="2800" dirty="0"/>
              <a:t>A definição de um prazo para um objetivo ajuda a criar um senso de responsabilidade e evita procrastinação. </a:t>
            </a:r>
          </a:p>
          <a:p>
            <a:endParaRPr lang="pt-BR" sz="2800" dirty="0"/>
          </a:p>
          <a:p>
            <a:r>
              <a:rPr lang="pt-BR" sz="2800" dirty="0"/>
              <a:t>Por exemplo, transformar "Implementar melhorias no processo" em "Implementar melhorias no processo até o final do segundo trimestre" adiciona uma dimensão temporal ao objetivo.</a:t>
            </a:r>
          </a:p>
        </p:txBody>
      </p:sp>
    </p:spTree>
    <p:extLst>
      <p:ext uri="{BB962C8B-B14F-4D97-AF65-F5344CB8AC3E}">
        <p14:creationId xmlns:p14="http://schemas.microsoft.com/office/powerpoint/2010/main" val="2224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7" name="Zoom de Slide 36">
                <a:extLst>
                  <a:ext uri="{FF2B5EF4-FFF2-40B4-BE49-F238E27FC236}">
                    <a16:creationId xmlns:a16="http://schemas.microsoft.com/office/drawing/2014/main" id="{485A0AE6-7920-F01B-E1F6-73E20BDD97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1735" y="2921314"/>
              <a:ext cx="1639348" cy="922133"/>
            </p:xfrm>
            <a:graphic>
              <a:graphicData uri="http://schemas.microsoft.com/office/powerpoint/2016/slidezoom">
                <pslz:sldZm>
                  <pslz:sldZmObj sldId="259" cId="3356647982">
                    <pslz:zmPr id="{ACB7EF8C-79F6-4532-B1D9-43F38B40AC4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7" name="Zoom de Slide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85A0AE6-7920-F01B-E1F6-73E20BDD97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735" y="2921314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Zoom de Slide 38">
                <a:extLst>
                  <a:ext uri="{FF2B5EF4-FFF2-40B4-BE49-F238E27FC236}">
                    <a16:creationId xmlns:a16="http://schemas.microsoft.com/office/drawing/2014/main" id="{6B73EB61-00D2-62BC-7542-AA78381389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7593" y="2936151"/>
              <a:ext cx="1639348" cy="922133"/>
            </p:xfrm>
            <a:graphic>
              <a:graphicData uri="http://schemas.microsoft.com/office/powerpoint/2016/slidezoom">
                <pslz:sldZm>
                  <pslz:sldZmObj sldId="260" cId="3929302904">
                    <pslz:zmPr id="{B02EF6EC-F85D-4551-A06A-321960F591E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Zoom de Slide 3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B73EB61-00D2-62BC-7542-AA78381389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7593" y="2936151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1" name="Zoom de Slide 40">
                <a:extLst>
                  <a:ext uri="{FF2B5EF4-FFF2-40B4-BE49-F238E27FC236}">
                    <a16:creationId xmlns:a16="http://schemas.microsoft.com/office/drawing/2014/main" id="{82756BEB-1826-D7A6-C963-8153C4769D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76326" y="2936151"/>
              <a:ext cx="1639348" cy="922133"/>
            </p:xfrm>
            <a:graphic>
              <a:graphicData uri="http://schemas.microsoft.com/office/powerpoint/2016/slidezoom">
                <pslz:sldZm>
                  <pslz:sldZmObj sldId="261" cId="3183252946">
                    <pslz:zmPr id="{A8A44254-B7FE-43F9-B798-E853FC845F1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1" name="Zoom de Slide 4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2756BEB-1826-D7A6-C963-8153C4769D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6326" y="2936151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3" name="Zoom de Slide 42">
                <a:extLst>
                  <a:ext uri="{FF2B5EF4-FFF2-40B4-BE49-F238E27FC236}">
                    <a16:creationId xmlns:a16="http://schemas.microsoft.com/office/drawing/2014/main" id="{64591411-FE46-4D29-B22A-6985DECCA7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32184" y="2978497"/>
              <a:ext cx="1639348" cy="922133"/>
            </p:xfrm>
            <a:graphic>
              <a:graphicData uri="http://schemas.microsoft.com/office/powerpoint/2016/slidezoom">
                <pslz:sldZm>
                  <pslz:sldZmObj sldId="262" cId="327670633">
                    <pslz:zmPr id="{F6084EF9-4CF4-408A-8256-352F78D2DC5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3" name="Zoom de Slide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4591411-FE46-4D29-B22A-6985DECCA7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2184" y="2978497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5" name="Zoom de Slide 44">
                <a:extLst>
                  <a:ext uri="{FF2B5EF4-FFF2-40B4-BE49-F238E27FC236}">
                    <a16:creationId xmlns:a16="http://schemas.microsoft.com/office/drawing/2014/main" id="{D68AAE82-4939-9B0D-896D-DA4D8130A8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94165" y="2978497"/>
              <a:ext cx="1639348" cy="922133"/>
            </p:xfrm>
            <a:graphic>
              <a:graphicData uri="http://schemas.microsoft.com/office/powerpoint/2016/slidezoom">
                <pslz:sldZm>
                  <pslz:sldZmObj sldId="263" cId="22241259">
                    <pslz:zmPr id="{257429DB-113C-433B-9AAD-8B763079493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5" name="Zoom de Slide 4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68AAE82-4939-9B0D-896D-DA4D8130A8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94165" y="2978497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3" name="Picture 2" descr="Understanding Desired Business Outcomes and KPIs Is A Must - Middlesex ...">
            <a:extLst>
              <a:ext uri="{FF2B5EF4-FFF2-40B4-BE49-F238E27FC236}">
                <a16:creationId xmlns:a16="http://schemas.microsoft.com/office/drawing/2014/main" id="{5B87A6E0-DFC2-8843-FB3C-4BBB88D49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130629" y="-1268870"/>
            <a:ext cx="12453258" cy="37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rstanding Desired Business Outcomes and KPIs Is A Must - Middlesex ...">
            <a:extLst>
              <a:ext uri="{FF2B5EF4-FFF2-40B4-BE49-F238E27FC236}">
                <a16:creationId xmlns:a16="http://schemas.microsoft.com/office/drawing/2014/main" id="{5312281E-5B73-04D3-A19F-18641290D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-130629" y="4401457"/>
            <a:ext cx="12453258" cy="37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7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derstanding Desired Business Outcomes and KPIs Is A Must - Middlesex ...">
            <a:extLst>
              <a:ext uri="{FF2B5EF4-FFF2-40B4-BE49-F238E27FC236}">
                <a16:creationId xmlns:a16="http://schemas.microsoft.com/office/drawing/2014/main" id="{4F526880-FDF2-3028-009D-506F733AF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130629" y="-306977"/>
            <a:ext cx="12453258" cy="37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rstanding Desired Business Outcomes and KPIs Is A Must - Middlesex ...">
            <a:extLst>
              <a:ext uri="{FF2B5EF4-FFF2-40B4-BE49-F238E27FC236}">
                <a16:creationId xmlns:a16="http://schemas.microsoft.com/office/drawing/2014/main" id="{27BC1773-627D-279C-100F-839C958B6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-130629" y="3428999"/>
            <a:ext cx="12453258" cy="37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80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0" dirty="0">
                <a:effectLst/>
                <a:latin typeface="Söhne"/>
              </a:rPr>
              <a:t>Termo de Abertura de Projetos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D37E33-CA22-3625-36CF-43824E3C4B1B}"/>
              </a:ext>
            </a:extLst>
          </p:cNvPr>
          <p:cNvSpPr txBox="1"/>
          <p:nvPr/>
        </p:nvSpPr>
        <p:spPr>
          <a:xfrm rot="1463264">
            <a:off x="5903471" y="2314206"/>
            <a:ext cx="3471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Gill Sans ExtraBoldDisplay" panose="020B0400000000000000" pitchFamily="34" charset="0"/>
              </a:rPr>
              <a:t>Bora praticar!? Vamos criar nosso TAP!</a:t>
            </a:r>
          </a:p>
        </p:txBody>
      </p:sp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2891D6A5-A67C-D8AC-7D11-4B75C6141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33" y="1482571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0" dirty="0">
                <a:effectLst/>
                <a:latin typeface="Söhne"/>
              </a:rPr>
              <a:t>Exemplos</a:t>
            </a:r>
          </a:p>
        </p:txBody>
      </p:sp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2891D6A5-A67C-D8AC-7D11-4B75C6141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110" y="1482571"/>
            <a:ext cx="6096012" cy="6096012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097446A-7DE0-F372-C22D-1B38ADAEE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683688"/>
              </p:ext>
            </p:extLst>
          </p:nvPr>
        </p:nvGraphicFramePr>
        <p:xfrm>
          <a:off x="3947958" y="1555141"/>
          <a:ext cx="7590972" cy="519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86">
                  <a:extLst>
                    <a:ext uri="{9D8B030D-6E8A-4147-A177-3AD203B41FA5}">
                      <a16:colId xmlns:a16="http://schemas.microsoft.com/office/drawing/2014/main" val="2455333275"/>
                    </a:ext>
                  </a:extLst>
                </a:gridCol>
                <a:gridCol w="3795486">
                  <a:extLst>
                    <a:ext uri="{9D8B030D-6E8A-4147-A177-3AD203B41FA5}">
                      <a16:colId xmlns:a16="http://schemas.microsoft.com/office/drawing/2014/main" val="3293631791"/>
                    </a:ext>
                  </a:extLst>
                </a:gridCol>
              </a:tblGrid>
              <a:tr h="53630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 SMART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8631"/>
                  </a:ext>
                </a:extLst>
              </a:tr>
              <a:tr h="10705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Perder peso.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Perder </a:t>
                      </a:r>
                      <a:r>
                        <a:rPr lang="pt-BR" b="1" dirty="0"/>
                        <a:t>30 quilos </a:t>
                      </a:r>
                      <a:r>
                        <a:rPr lang="pt-BR" dirty="0"/>
                        <a:t>dentro de </a:t>
                      </a:r>
                      <a:r>
                        <a:rPr lang="pt-BR" b="1" dirty="0"/>
                        <a:t>90 dias</a:t>
                      </a:r>
                      <a:r>
                        <a:rPr lang="pt-BR" dirty="0"/>
                        <a:t>, </a:t>
                      </a:r>
                      <a:r>
                        <a:rPr lang="pt-BR" b="1" dirty="0"/>
                        <a:t>através da </a:t>
                      </a:r>
                      <a:r>
                        <a:rPr lang="pt-BR" dirty="0"/>
                        <a:t>realização de um regime forte e seguindo um programa diário de atividades físicas.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9413"/>
                  </a:ext>
                </a:extLst>
              </a:tr>
              <a:tr h="10705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Reduzir custos com horas extras na minha empresa.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Dentro de </a:t>
                      </a:r>
                      <a:r>
                        <a:rPr lang="pt-BR" b="1" dirty="0"/>
                        <a:t>6 meses</a:t>
                      </a:r>
                      <a:r>
                        <a:rPr lang="pt-BR" dirty="0"/>
                        <a:t>, reduzir em </a:t>
                      </a:r>
                      <a:r>
                        <a:rPr lang="pt-BR" b="1" dirty="0"/>
                        <a:t>50% </a:t>
                      </a:r>
                      <a:r>
                        <a:rPr lang="pt-BR" dirty="0"/>
                        <a:t>as horas extras realizadas na minha empresa </a:t>
                      </a:r>
                      <a:r>
                        <a:rPr lang="pt-BR" b="1" dirty="0"/>
                        <a:t>através de </a:t>
                      </a:r>
                      <a:r>
                        <a:rPr lang="pt-BR" dirty="0"/>
                        <a:t>ações de melhoria realizadas por um consultor em planejamento.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4011"/>
                  </a:ext>
                </a:extLst>
              </a:tr>
              <a:tr h="10705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Motivar mais a minha equipe.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Aumentar em 30% </a:t>
                      </a:r>
                      <a:r>
                        <a:rPr lang="pt-BR" dirty="0"/>
                        <a:t>o nível de motivação da minha equipe dentro de </a:t>
                      </a:r>
                      <a:r>
                        <a:rPr lang="pt-BR" b="1" dirty="0"/>
                        <a:t>6 meses</a:t>
                      </a:r>
                      <a:r>
                        <a:rPr lang="pt-BR" dirty="0"/>
                        <a:t>, </a:t>
                      </a:r>
                      <a:r>
                        <a:rPr lang="pt-BR" b="1" dirty="0"/>
                        <a:t>através da</a:t>
                      </a:r>
                      <a:r>
                        <a:rPr lang="pt-BR" dirty="0"/>
                        <a:t> implantação de novas dinâmicas de lazer e programas esportivos envolvendo a equipe.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6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Söhne"/>
              </a:rPr>
              <a:t>Objetivos</a:t>
            </a:r>
            <a:endParaRPr lang="pt-BR" sz="2800" b="1" i="0" dirty="0">
              <a:effectLst/>
              <a:latin typeface="Söhn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3174A1-9767-5004-794B-69F8484E69E8}"/>
              </a:ext>
            </a:extLst>
          </p:cNvPr>
          <p:cNvSpPr txBox="1"/>
          <p:nvPr/>
        </p:nvSpPr>
        <p:spPr>
          <a:xfrm>
            <a:off x="941034" y="1874728"/>
            <a:ext cx="10457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TAP é um documento crucial no gerenciamento de projetos.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Estabelece as bases para o projeto desde seu início.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Ferramenta essencial para a compreensão e alinhamento de objetivos.</a:t>
            </a:r>
          </a:p>
        </p:txBody>
      </p:sp>
    </p:spTree>
    <p:extLst>
      <p:ext uri="{BB962C8B-B14F-4D97-AF65-F5344CB8AC3E}">
        <p14:creationId xmlns:p14="http://schemas.microsoft.com/office/powerpoint/2010/main" val="18062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530B101-4FD6-43D7-8D3B-423D11E542AA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0" dirty="0">
                <a:effectLst/>
                <a:latin typeface="Söhne"/>
              </a:rPr>
              <a:t>Termo de Abertura de Projetos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D37E33-CA22-3625-36CF-43824E3C4B1B}"/>
              </a:ext>
            </a:extLst>
          </p:cNvPr>
          <p:cNvSpPr txBox="1"/>
          <p:nvPr/>
        </p:nvSpPr>
        <p:spPr>
          <a:xfrm rot="20556639">
            <a:off x="1113756" y="2446355"/>
            <a:ext cx="3471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Gill Sans ExtraBoldDisplay" panose="020B0400000000000000" pitchFamily="34" charset="0"/>
              </a:rPr>
              <a:t>Quais são os objetivos do TAP se já existe plano de ação?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A0920EA4-C419-823D-CC74-156177CB0F5B}"/>
              </a:ext>
            </a:extLst>
          </p:cNvPr>
          <p:cNvSpPr/>
          <p:nvPr/>
        </p:nvSpPr>
        <p:spPr>
          <a:xfrm>
            <a:off x="684163" y="1771800"/>
            <a:ext cx="4250693" cy="2364772"/>
          </a:xfrm>
          <a:prstGeom prst="cloudCallout">
            <a:avLst>
              <a:gd name="adj1" fmla="val 40216"/>
              <a:gd name="adj2" fmla="val 6720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ZZZ</a:t>
            </a:r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9F0156BE-F790-6D27-ACDB-7B045661C16F}"/>
              </a:ext>
            </a:extLst>
          </p:cNvPr>
          <p:cNvSpPr/>
          <p:nvPr/>
        </p:nvSpPr>
        <p:spPr>
          <a:xfrm>
            <a:off x="7367009" y="1054039"/>
            <a:ext cx="3695464" cy="2213429"/>
          </a:xfrm>
          <a:prstGeom prst="wedgeRoundRectCallout">
            <a:avLst>
              <a:gd name="adj1" fmla="val -41145"/>
              <a:gd name="adj2" fmla="val 7467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Zoom de Slide 7">
                <a:extLst>
                  <a:ext uri="{FF2B5EF4-FFF2-40B4-BE49-F238E27FC236}">
                    <a16:creationId xmlns:a16="http://schemas.microsoft.com/office/drawing/2014/main" id="{ED6459B3-B5D7-2831-8C99-91CDFD062D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323151"/>
                  </p:ext>
                </p:extLst>
              </p:nvPr>
            </p:nvGraphicFramePr>
            <p:xfrm>
              <a:off x="7690741" y="1303503"/>
              <a:ext cx="3048000" cy="1714500"/>
            </p:xfrm>
            <a:graphic>
              <a:graphicData uri="http://schemas.microsoft.com/office/powerpoint/2016/slidezoom">
                <pslz:sldZm>
                  <pslz:sldZmObj sldId="257" cId="229463502">
                    <pslz:zmPr id="{7A020BAF-2AE4-4202-9E42-401212B1A03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Zoom de Slide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6459B3-B5D7-2831-8C99-91CDFD062D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90741" y="130350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2891D6A5-A67C-D8AC-7D11-4B75C6141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27" y="1637802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derstanding Desired Business Outcomes and KPIs Is A Must - Middlesex ...">
            <a:extLst>
              <a:ext uri="{FF2B5EF4-FFF2-40B4-BE49-F238E27FC236}">
                <a16:creationId xmlns:a16="http://schemas.microsoft.com/office/drawing/2014/main" id="{4F526880-FDF2-3028-009D-506F733AF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130629" y="-306977"/>
            <a:ext cx="12453258" cy="37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rstanding Desired Business Outcomes and KPIs Is A Must - Middlesex ...">
            <a:extLst>
              <a:ext uri="{FF2B5EF4-FFF2-40B4-BE49-F238E27FC236}">
                <a16:creationId xmlns:a16="http://schemas.microsoft.com/office/drawing/2014/main" id="{27BC1773-627D-279C-100F-839C958B6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-130629" y="3428999"/>
            <a:ext cx="12453258" cy="37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6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7" name="Zoom de Slide 36">
                <a:extLst>
                  <a:ext uri="{FF2B5EF4-FFF2-40B4-BE49-F238E27FC236}">
                    <a16:creationId xmlns:a16="http://schemas.microsoft.com/office/drawing/2014/main" id="{485A0AE6-7920-F01B-E1F6-73E20BDD97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3946477"/>
                  </p:ext>
                </p:extLst>
              </p:nvPr>
            </p:nvGraphicFramePr>
            <p:xfrm>
              <a:off x="821735" y="2921314"/>
              <a:ext cx="1639348" cy="922133"/>
            </p:xfrm>
            <a:graphic>
              <a:graphicData uri="http://schemas.microsoft.com/office/powerpoint/2016/slidezoom">
                <pslz:sldZm>
                  <pslz:sldZmObj sldId="259" cId="3356647982">
                    <pslz:zmPr id="{ACB7EF8C-79F6-4532-B1D9-43F38B40AC4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7" name="Zoom de Slide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85A0AE6-7920-F01B-E1F6-73E20BDD97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735" y="2921314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Zoom de Slide 38">
                <a:extLst>
                  <a:ext uri="{FF2B5EF4-FFF2-40B4-BE49-F238E27FC236}">
                    <a16:creationId xmlns:a16="http://schemas.microsoft.com/office/drawing/2014/main" id="{6B73EB61-00D2-62BC-7542-AA78381389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1897830"/>
                  </p:ext>
                </p:extLst>
              </p:nvPr>
            </p:nvGraphicFramePr>
            <p:xfrm>
              <a:off x="3077593" y="2936151"/>
              <a:ext cx="1639348" cy="922133"/>
            </p:xfrm>
            <a:graphic>
              <a:graphicData uri="http://schemas.microsoft.com/office/powerpoint/2016/slidezoom">
                <pslz:sldZm>
                  <pslz:sldZmObj sldId="260" cId="3929302904">
                    <pslz:zmPr id="{B02EF6EC-F85D-4551-A06A-321960F591E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Zoom de Slide 3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B73EB61-00D2-62BC-7542-AA78381389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7593" y="2936151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1" name="Zoom de Slide 40">
                <a:extLst>
                  <a:ext uri="{FF2B5EF4-FFF2-40B4-BE49-F238E27FC236}">
                    <a16:creationId xmlns:a16="http://schemas.microsoft.com/office/drawing/2014/main" id="{82756BEB-1826-D7A6-C963-8153C4769D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9508623"/>
                  </p:ext>
                </p:extLst>
              </p:nvPr>
            </p:nvGraphicFramePr>
            <p:xfrm>
              <a:off x="5276326" y="2936151"/>
              <a:ext cx="1639348" cy="922133"/>
            </p:xfrm>
            <a:graphic>
              <a:graphicData uri="http://schemas.microsoft.com/office/powerpoint/2016/slidezoom">
                <pslz:sldZm>
                  <pslz:sldZmObj sldId="261" cId="3183252946">
                    <pslz:zmPr id="{A8A44254-B7FE-43F9-B798-E853FC845F1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1" name="Zoom de Slide 4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2756BEB-1826-D7A6-C963-8153C4769D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6326" y="2936151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3" name="Zoom de Slide 42">
                <a:extLst>
                  <a:ext uri="{FF2B5EF4-FFF2-40B4-BE49-F238E27FC236}">
                    <a16:creationId xmlns:a16="http://schemas.microsoft.com/office/drawing/2014/main" id="{64591411-FE46-4D29-B22A-6985DECCA7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5191515"/>
                  </p:ext>
                </p:extLst>
              </p:nvPr>
            </p:nvGraphicFramePr>
            <p:xfrm>
              <a:off x="7532184" y="2978497"/>
              <a:ext cx="1639348" cy="922133"/>
            </p:xfrm>
            <a:graphic>
              <a:graphicData uri="http://schemas.microsoft.com/office/powerpoint/2016/slidezoom">
                <pslz:sldZm>
                  <pslz:sldZmObj sldId="262" cId="327670633">
                    <pslz:zmPr id="{F6084EF9-4CF4-408A-8256-352F78D2DC5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3" name="Zoom de Slide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4591411-FE46-4D29-B22A-6985DECCA7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2184" y="2978497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5" name="Zoom de Slide 44">
                <a:extLst>
                  <a:ext uri="{FF2B5EF4-FFF2-40B4-BE49-F238E27FC236}">
                    <a16:creationId xmlns:a16="http://schemas.microsoft.com/office/drawing/2014/main" id="{D68AAE82-4939-9B0D-896D-DA4D8130A8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3593175"/>
                  </p:ext>
                </p:extLst>
              </p:nvPr>
            </p:nvGraphicFramePr>
            <p:xfrm>
              <a:off x="9694165" y="2978497"/>
              <a:ext cx="1639348" cy="922133"/>
            </p:xfrm>
            <a:graphic>
              <a:graphicData uri="http://schemas.microsoft.com/office/powerpoint/2016/slidezoom">
                <pslz:sldZm>
                  <pslz:sldZmObj sldId="263" cId="22241259">
                    <pslz:zmPr id="{257429DB-113C-433B-9AAD-8B763079493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39348" cy="9221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5" name="Zoom de Slide 4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68AAE82-4939-9B0D-896D-DA4D8130A8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94165" y="2978497"/>
                <a:ext cx="1639348" cy="9221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3" name="Picture 2" descr="Understanding Desired Business Outcomes and KPIs Is A Must - Middlesex ...">
            <a:extLst>
              <a:ext uri="{FF2B5EF4-FFF2-40B4-BE49-F238E27FC236}">
                <a16:creationId xmlns:a16="http://schemas.microsoft.com/office/drawing/2014/main" id="{5B87A6E0-DFC2-8843-FB3C-4BBB88D49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130629" y="-1268870"/>
            <a:ext cx="12453258" cy="37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rstanding Desired Business Outcomes and KPIs Is A Must - Middlesex ...">
            <a:extLst>
              <a:ext uri="{FF2B5EF4-FFF2-40B4-BE49-F238E27FC236}">
                <a16:creationId xmlns:a16="http://schemas.microsoft.com/office/drawing/2014/main" id="{5312281E-5B73-04D3-A19F-18641290D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-130629" y="4401457"/>
            <a:ext cx="12453258" cy="37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5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8271433" y="-1348627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rgbClr val="F5BB1B">
                    <a:alpha val="30000"/>
                  </a:srgbClr>
                </a:solidFill>
                <a:latin typeface="Algerian" panose="04020705040A02060702" pitchFamily="82" charset="0"/>
              </a:rPr>
              <a:t>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rgbClr val="F5B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Especificidade (S)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941035" y="1857828"/>
            <a:ext cx="11033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Objetivos específicos são claros, concisos e definidos o suficiente para serem compreendidos por todas as partes envolvidas.</a:t>
            </a:r>
          </a:p>
          <a:p>
            <a:endParaRPr lang="pt-BR" sz="2800" dirty="0"/>
          </a:p>
          <a:p>
            <a:r>
              <a:rPr lang="pt-BR" sz="2800" dirty="0"/>
              <a:t>Especificar um objetivo envolve responder a perguntas-chave: 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Quem está envolvido?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que precisa ser alcançado?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Onde ocorrerá?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Qual é a importância do objetivo? </a:t>
            </a:r>
          </a:p>
        </p:txBody>
      </p:sp>
    </p:spTree>
    <p:extLst>
      <p:ext uri="{BB962C8B-B14F-4D97-AF65-F5344CB8AC3E}">
        <p14:creationId xmlns:p14="http://schemas.microsoft.com/office/powerpoint/2010/main" val="335664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-388473" y="-1348627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rgbClr val="F18B39">
                    <a:alpha val="30000"/>
                  </a:srgbClr>
                </a:solidFill>
                <a:latin typeface="Algerian" panose="04020705040A02060702" pitchFamily="82" charset="0"/>
              </a:rPr>
              <a:t>M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rgbClr val="F18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0" dirty="0">
                <a:effectLst/>
                <a:latin typeface="Söhne"/>
              </a:rPr>
              <a:t>Mensurabilidade (M)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941034" y="1857828"/>
            <a:ext cx="1083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Objetivos mensuráveis são quantificáveis e permitem a avaliação objetiva do progresso.</a:t>
            </a:r>
          </a:p>
          <a:p>
            <a:endParaRPr lang="pt-BR" sz="2800" dirty="0"/>
          </a:p>
          <a:p>
            <a:r>
              <a:rPr lang="pt-BR" sz="2800" dirty="0"/>
              <a:t>Ao definir um objetivo, é fundamental estabelecer critérios mensuráveis. </a:t>
            </a:r>
          </a:p>
          <a:p>
            <a:endParaRPr lang="pt-BR" sz="2800" dirty="0"/>
          </a:p>
          <a:p>
            <a:r>
              <a:rPr lang="pt-BR" sz="2800" dirty="0"/>
              <a:t>Por exemplo, substituir "Melhorar a satisfação do cliente" por "Aumentar a pontuação de satisfação do cliente de 80 para 90 até o final do próximo ano" torna o objetivo mensurável.</a:t>
            </a:r>
          </a:p>
        </p:txBody>
      </p:sp>
    </p:spTree>
    <p:extLst>
      <p:ext uri="{BB962C8B-B14F-4D97-AF65-F5344CB8AC3E}">
        <p14:creationId xmlns:p14="http://schemas.microsoft.com/office/powerpoint/2010/main" val="392930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7711929" y="-1348627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rgbClr val="30AE77">
                    <a:alpha val="30000"/>
                  </a:srgbClr>
                </a:solidFill>
                <a:latin typeface="Algerian" panose="04020705040A02060702" pitchFamily="82" charset="0"/>
              </a:rPr>
              <a:t>A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rgbClr val="30AE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0" dirty="0">
                <a:effectLst/>
                <a:latin typeface="Söhne"/>
              </a:rPr>
              <a:t>Alcançabilidade (A)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941034" y="1857827"/>
            <a:ext cx="115390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Objetivos alcançáveis são realistas e factíveis, levando em consideração recursos disponíveis e circunstâncias.</a:t>
            </a:r>
          </a:p>
          <a:p>
            <a:endParaRPr lang="pt-BR" sz="2800" dirty="0"/>
          </a:p>
          <a:p>
            <a:r>
              <a:rPr lang="pt-BR" sz="2800" dirty="0"/>
              <a:t>Definir objetivos que são desafiadores, mas ainda alcançáveis, é crucial. </a:t>
            </a:r>
          </a:p>
          <a:p>
            <a:endParaRPr lang="pt-BR" sz="2800" dirty="0"/>
          </a:p>
          <a:p>
            <a:r>
              <a:rPr lang="pt-BR" sz="2800" dirty="0"/>
              <a:t>Estabelecer metas irrealistas pode levar a desmotivação.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8325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328C8D-C507-1A52-B82C-CD0438DFF5E9}"/>
              </a:ext>
            </a:extLst>
          </p:cNvPr>
          <p:cNvSpPr txBox="1"/>
          <p:nvPr/>
        </p:nvSpPr>
        <p:spPr>
          <a:xfrm>
            <a:off x="-441063" y="-1348627"/>
            <a:ext cx="5473595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solidFill>
                  <a:srgbClr val="EC6B55">
                    <a:alpha val="30000"/>
                  </a:srgbClr>
                </a:solidFill>
                <a:latin typeface="Algerian" panose="04020705040A02060702" pitchFamily="82" charset="0"/>
              </a:rPr>
              <a:t>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8D2D15F-FF3B-6647-918D-EC21CAB929AD}"/>
              </a:ext>
            </a:extLst>
          </p:cNvPr>
          <p:cNvSpPr/>
          <p:nvPr/>
        </p:nvSpPr>
        <p:spPr>
          <a:xfrm>
            <a:off x="941034" y="630315"/>
            <a:ext cx="4625266" cy="852256"/>
          </a:xfrm>
          <a:prstGeom prst="roundRect">
            <a:avLst/>
          </a:prstGeom>
          <a:solidFill>
            <a:srgbClr val="EC6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0" dirty="0">
                <a:effectLst/>
                <a:latin typeface="Söhne"/>
              </a:rPr>
              <a:t>Relevância (R)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1EDFA3-A0AA-3539-A6E7-C3BF38E6D408}"/>
              </a:ext>
            </a:extLst>
          </p:cNvPr>
          <p:cNvSpPr txBox="1"/>
          <p:nvPr/>
        </p:nvSpPr>
        <p:spPr>
          <a:xfrm>
            <a:off x="692309" y="1857827"/>
            <a:ext cx="10991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Objetivos relevantes estão alinhados aos objetivos gerais da organização e são significativos para as partes interessadas.</a:t>
            </a:r>
          </a:p>
          <a:p>
            <a:endParaRPr lang="pt-BR" sz="2800" dirty="0"/>
          </a:p>
          <a:p>
            <a:r>
              <a:rPr lang="pt-BR" sz="2800" dirty="0"/>
              <a:t>Cada objetivo deve contribuir para os objetivos globais da organização. </a:t>
            </a:r>
          </a:p>
          <a:p>
            <a:endParaRPr lang="pt-BR" sz="2800" dirty="0"/>
          </a:p>
          <a:p>
            <a:r>
              <a:rPr lang="pt-BR" sz="2800" dirty="0"/>
              <a:t>Por exemplo, se o objetivo geral é melhorar a eficiência operacional, um objetivo relevante pode ser "Reduzir o tempo de ciclo do processo em 20%".</a:t>
            </a:r>
          </a:p>
        </p:txBody>
      </p:sp>
    </p:spTree>
    <p:extLst>
      <p:ext uri="{BB962C8B-B14F-4D97-AF65-F5344CB8AC3E}">
        <p14:creationId xmlns:p14="http://schemas.microsoft.com/office/powerpoint/2010/main" val="32767063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465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Avenir Next LT Pro</vt:lpstr>
      <vt:lpstr>Avenir Next LT Pro Light</vt:lpstr>
      <vt:lpstr>Gill Sans ExtraBoldDisplay</vt:lpstr>
      <vt:lpstr>Söhne</vt:lpstr>
      <vt:lpstr>BlocksVTI</vt:lpstr>
      <vt:lpstr>Gestão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19</cp:revision>
  <dcterms:created xsi:type="dcterms:W3CDTF">2023-12-20T18:32:02Z</dcterms:created>
  <dcterms:modified xsi:type="dcterms:W3CDTF">2023-12-29T19:22:49Z</dcterms:modified>
</cp:coreProperties>
</file>