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86C7"/>
    <a:srgbClr val="A471C7"/>
    <a:srgbClr val="3E5AA3"/>
    <a:srgbClr val="EC6B55"/>
    <a:srgbClr val="30AE77"/>
    <a:srgbClr val="F18B39"/>
    <a:srgbClr val="F5BB1B"/>
    <a:srgbClr val="141414"/>
    <a:srgbClr val="978BD1"/>
    <a:srgbClr val="D18B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4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0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4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0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6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8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1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9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1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1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6F4257-8A8B-4687-A362-2FB0FD59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52E944-E8B4-B78A-0B4C-D8ABC7759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231633" cy="3162300"/>
          </a:xfrm>
        </p:spPr>
        <p:txBody>
          <a:bodyPr>
            <a:normAutofit/>
          </a:bodyPr>
          <a:lstStyle/>
          <a:p>
            <a:r>
              <a:rPr lang="pt-BR" dirty="0"/>
              <a:t>Gestão de projetos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676F01-64E1-CCC0-1A8A-67D168374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231633" cy="985075"/>
          </a:xfrm>
        </p:spPr>
        <p:txBody>
          <a:bodyPr>
            <a:normAutofit/>
          </a:bodyPr>
          <a:lstStyle/>
          <a:p>
            <a:r>
              <a:rPr lang="pt-BR" dirty="0"/>
              <a:t>Partes Interessadas: Poder vs. Influência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5B7E46-FCBF-464B-8083-9AF1A059E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-1263"/>
            <a:ext cx="3484819" cy="3430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79A868-152F-4392-8D0D-C56B1C229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3429000"/>
            <a:ext cx="3483870" cy="342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13F7046-4879-4110-98EC-7B7416E5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43582" y="3407228"/>
            <a:ext cx="3428999" cy="3484818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E14A411-88B5-46A6-AD90-72073BCB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837" y="3431225"/>
            <a:ext cx="3482163" cy="3430264"/>
          </a:xfrm>
          <a:custGeom>
            <a:avLst/>
            <a:gdLst>
              <a:gd name="connsiteX0" fmla="*/ 3478283 w 3482163"/>
              <a:gd name="connsiteY0" fmla="*/ 0 h 3430264"/>
              <a:gd name="connsiteX1" fmla="*/ 3482163 w 3482163"/>
              <a:gd name="connsiteY1" fmla="*/ 0 h 3430264"/>
              <a:gd name="connsiteX2" fmla="*/ 3482163 w 3482163"/>
              <a:gd name="connsiteY2" fmla="*/ 3430264 h 3430264"/>
              <a:gd name="connsiteX3" fmla="*/ 0 w 3482163"/>
              <a:gd name="connsiteY3" fmla="*/ 3430264 h 3430264"/>
              <a:gd name="connsiteX4" fmla="*/ 0 w 3482163"/>
              <a:gd name="connsiteY4" fmla="*/ 3426283 h 3430264"/>
              <a:gd name="connsiteX5" fmla="*/ 335407 w 3482163"/>
              <a:gd name="connsiteY5" fmla="*/ 3410137 h 3430264"/>
              <a:gd name="connsiteX6" fmla="*/ 3473897 w 3482163"/>
              <a:gd name="connsiteY6" fmla="*/ 170675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2163" h="3430264">
                <a:moveTo>
                  <a:pt x="3478283" y="0"/>
                </a:moveTo>
                <a:lnTo>
                  <a:pt x="3482163" y="0"/>
                </a:lnTo>
                <a:lnTo>
                  <a:pt x="3482163" y="3430264"/>
                </a:lnTo>
                <a:lnTo>
                  <a:pt x="0" y="3430264"/>
                </a:lnTo>
                <a:lnTo>
                  <a:pt x="0" y="3426283"/>
                </a:lnTo>
                <a:lnTo>
                  <a:pt x="335407" y="3410137"/>
                </a:lnTo>
                <a:cubicBezTo>
                  <a:pt x="2041201" y="3245035"/>
                  <a:pt x="3386298" y="1871077"/>
                  <a:pt x="3473897" y="17067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Nuvens azuis e rosas">
            <a:extLst>
              <a:ext uri="{FF2B5EF4-FFF2-40B4-BE49-F238E27FC236}">
                <a16:creationId xmlns:a16="http://schemas.microsoft.com/office/drawing/2014/main" id="{84A36853-91EC-0FE6-4086-A560407C0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11" r="32534" b="2"/>
          <a:stretch/>
        </p:blipFill>
        <p:spPr>
          <a:xfrm>
            <a:off x="8699542" y="2"/>
            <a:ext cx="3492458" cy="6858001"/>
          </a:xfrm>
          <a:custGeom>
            <a:avLst/>
            <a:gdLst/>
            <a:ahLst/>
            <a:cxnLst/>
            <a:rect l="l" t="t" r="r" b="b"/>
            <a:pathLst>
              <a:path w="3492458" h="6858001">
                <a:moveTo>
                  <a:pt x="0" y="0"/>
                </a:moveTo>
                <a:lnTo>
                  <a:pt x="3492458" y="0"/>
                </a:lnTo>
                <a:lnTo>
                  <a:pt x="3492458" y="3430264"/>
                </a:lnTo>
                <a:lnTo>
                  <a:pt x="3488603" y="3430264"/>
                </a:lnTo>
                <a:lnTo>
                  <a:pt x="3484192" y="3601898"/>
                </a:lnTo>
                <a:cubicBezTo>
                  <a:pt x="3390753" y="5415660"/>
                  <a:pt x="1866561" y="6858001"/>
                  <a:pt x="0" y="6858001"/>
                </a:cubicBezTo>
                <a:lnTo>
                  <a:pt x="0" y="3430264"/>
                </a:lnTo>
                <a:lnTo>
                  <a:pt x="0" y="342524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272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530B101-4FD6-43D7-8D3B-423D11E542AA}"/>
              </a:ext>
            </a:extLst>
          </p:cNvPr>
          <p:cNvSpPr/>
          <p:nvPr/>
        </p:nvSpPr>
        <p:spPr>
          <a:xfrm>
            <a:off x="941034" y="630315"/>
            <a:ext cx="4625266" cy="852256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0" dirty="0">
                <a:effectLst/>
                <a:latin typeface="Söhne"/>
              </a:rPr>
              <a:t>  </a:t>
            </a:r>
            <a:r>
              <a:rPr lang="pt-BR" sz="2400" b="1" i="0" dirty="0">
                <a:effectLst/>
                <a:latin typeface="Söhne"/>
              </a:rPr>
              <a:t>Adaptação ao Longo do Ciclo de Vida do Projeto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57A9F9A-AB97-0D1F-06A0-8C8BAFD0A9BB}"/>
              </a:ext>
            </a:extLst>
          </p:cNvPr>
          <p:cNvSpPr txBox="1"/>
          <p:nvPr/>
        </p:nvSpPr>
        <p:spPr>
          <a:xfrm>
            <a:off x="941034" y="1932785"/>
            <a:ext cx="104572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Exemplos de Ajustes: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Reavaliação das estratégias com base em feedback contínuo e avaliações de desempenho.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Adaptação de abordagens à medida que novas informações e circunstâncias surgem.</a:t>
            </a:r>
          </a:p>
        </p:txBody>
      </p:sp>
    </p:spTree>
    <p:extLst>
      <p:ext uri="{BB962C8B-B14F-4D97-AF65-F5344CB8AC3E}">
        <p14:creationId xmlns:p14="http://schemas.microsoft.com/office/powerpoint/2010/main" val="727540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530B101-4FD6-43D7-8D3B-423D11E542AA}"/>
              </a:ext>
            </a:extLst>
          </p:cNvPr>
          <p:cNvSpPr/>
          <p:nvPr/>
        </p:nvSpPr>
        <p:spPr>
          <a:xfrm>
            <a:off x="941034" y="630315"/>
            <a:ext cx="4625266" cy="852256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0" dirty="0">
                <a:effectLst/>
                <a:latin typeface="Söhne"/>
              </a:rPr>
              <a:t>  </a:t>
            </a:r>
            <a:r>
              <a:rPr lang="pt-BR" sz="2400" b="1" i="0" dirty="0">
                <a:effectLst/>
                <a:latin typeface="Söhne"/>
              </a:rPr>
              <a:t>Adaptação ao Longo do Ciclo de Vida do Projeto</a:t>
            </a:r>
          </a:p>
        </p:txBody>
      </p:sp>
      <p:pic>
        <p:nvPicPr>
          <p:cNvPr id="5" name="Imagem 4" descr="Imagem em preto e branco">
            <a:extLst>
              <a:ext uri="{FF2B5EF4-FFF2-40B4-BE49-F238E27FC236}">
                <a16:creationId xmlns:a16="http://schemas.microsoft.com/office/drawing/2014/main" id="{37547013-F0FF-CB1A-F552-8E086BE82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38" y="1322149"/>
            <a:ext cx="6096012" cy="609601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447D324-6AB4-99A4-14CF-A5F8445B37B4}"/>
              </a:ext>
            </a:extLst>
          </p:cNvPr>
          <p:cNvSpPr txBox="1"/>
          <p:nvPr/>
        </p:nvSpPr>
        <p:spPr>
          <a:xfrm rot="21292923">
            <a:off x="5703445" y="2808077"/>
            <a:ext cx="34716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Está na hora de brincar!</a:t>
            </a:r>
          </a:p>
        </p:txBody>
      </p:sp>
    </p:spTree>
    <p:extLst>
      <p:ext uri="{BB962C8B-B14F-4D97-AF65-F5344CB8AC3E}">
        <p14:creationId xmlns:p14="http://schemas.microsoft.com/office/powerpoint/2010/main" val="1390494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530B101-4FD6-43D7-8D3B-423D11E542AA}"/>
              </a:ext>
            </a:extLst>
          </p:cNvPr>
          <p:cNvSpPr/>
          <p:nvPr/>
        </p:nvSpPr>
        <p:spPr>
          <a:xfrm>
            <a:off x="941034" y="630315"/>
            <a:ext cx="4625266" cy="85225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i="0" dirty="0">
                <a:effectLst/>
                <a:latin typeface="Söhne"/>
              </a:rPr>
              <a:t> Poder vs. Influência</a:t>
            </a:r>
            <a:endParaRPr lang="pt-BR" sz="2800" b="1" i="0" dirty="0">
              <a:effectLst/>
              <a:latin typeface="Söhne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F3174A1-9767-5004-794B-69F8484E69E8}"/>
              </a:ext>
            </a:extLst>
          </p:cNvPr>
          <p:cNvSpPr txBox="1"/>
          <p:nvPr/>
        </p:nvSpPr>
        <p:spPr>
          <a:xfrm>
            <a:off x="941034" y="1932785"/>
            <a:ext cx="104572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No gerenciamento de projetos, entender as partes interessadas é crucial.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Abordaremos as dinâmicas de poder e influência entre as partes interessadas.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ADF658D-D816-F231-2EED-87ABE9FB5B15}"/>
              </a:ext>
            </a:extLst>
          </p:cNvPr>
          <p:cNvSpPr txBox="1"/>
          <p:nvPr/>
        </p:nvSpPr>
        <p:spPr>
          <a:xfrm>
            <a:off x="-4177480" y="1765869"/>
            <a:ext cx="2620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Gill Sans Nova Cond Ultra Bold" panose="020F0502020204030204" pitchFamily="34" charset="0"/>
              </a:rPr>
              <a:t>PODER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D6ADDF7-0CB3-0C40-AF39-B77C032DD44C}"/>
              </a:ext>
            </a:extLst>
          </p:cNvPr>
          <p:cNvSpPr txBox="1"/>
          <p:nvPr/>
        </p:nvSpPr>
        <p:spPr>
          <a:xfrm>
            <a:off x="14156929" y="1765869"/>
            <a:ext cx="2620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Gill Sans Nova Cond Ultra Bold" panose="020F0502020204030204" pitchFamily="34" charset="0"/>
              </a:rPr>
              <a:t>Influência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95B039A-DDEB-D667-BFEA-0F6E1CA0FB31}"/>
              </a:ext>
            </a:extLst>
          </p:cNvPr>
          <p:cNvSpPr/>
          <p:nvPr/>
        </p:nvSpPr>
        <p:spPr>
          <a:xfrm flipH="1">
            <a:off x="12964911" y="1596570"/>
            <a:ext cx="5004526" cy="5116286"/>
          </a:xfrm>
          <a:prstGeom prst="roundRect">
            <a:avLst>
              <a:gd name="adj" fmla="val 4486"/>
            </a:avLst>
          </a:prstGeom>
          <a:solidFill>
            <a:srgbClr val="A471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92A8A4B5-D165-C710-C934-7607DAEFDCF7}"/>
              </a:ext>
            </a:extLst>
          </p:cNvPr>
          <p:cNvSpPr/>
          <p:nvPr/>
        </p:nvSpPr>
        <p:spPr>
          <a:xfrm flipH="1">
            <a:off x="-5630091" y="1596572"/>
            <a:ext cx="5004526" cy="5116286"/>
          </a:xfrm>
          <a:prstGeom prst="roundRect">
            <a:avLst>
              <a:gd name="adj" fmla="val 4486"/>
            </a:avLst>
          </a:prstGeom>
          <a:solidFill>
            <a:srgbClr val="A471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27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4F5635C-8260-C454-71D1-5FD336D610AB}"/>
              </a:ext>
            </a:extLst>
          </p:cNvPr>
          <p:cNvSpPr/>
          <p:nvPr/>
        </p:nvSpPr>
        <p:spPr>
          <a:xfrm>
            <a:off x="6689793" y="1596570"/>
            <a:ext cx="5004526" cy="5116286"/>
          </a:xfrm>
          <a:prstGeom prst="roundRect">
            <a:avLst>
              <a:gd name="adj" fmla="val 4486"/>
            </a:avLst>
          </a:prstGeom>
          <a:solidFill>
            <a:srgbClr val="A471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E66D3F69-A5E7-5410-7B46-73E9C0E97CB6}"/>
              </a:ext>
            </a:extLst>
          </p:cNvPr>
          <p:cNvSpPr/>
          <p:nvPr/>
        </p:nvSpPr>
        <p:spPr>
          <a:xfrm>
            <a:off x="948724" y="1596572"/>
            <a:ext cx="5004526" cy="5116286"/>
          </a:xfrm>
          <a:prstGeom prst="roundRect">
            <a:avLst>
              <a:gd name="adj" fmla="val 4486"/>
            </a:avLst>
          </a:prstGeom>
          <a:solidFill>
            <a:srgbClr val="A471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530B101-4FD6-43D7-8D3B-423D11E542AA}"/>
              </a:ext>
            </a:extLst>
          </p:cNvPr>
          <p:cNvSpPr/>
          <p:nvPr/>
        </p:nvSpPr>
        <p:spPr>
          <a:xfrm>
            <a:off x="941034" y="630315"/>
            <a:ext cx="4625266" cy="85225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i="0" dirty="0">
                <a:effectLst/>
                <a:latin typeface="Söhne"/>
              </a:rPr>
              <a:t> Uma Distinção</a:t>
            </a:r>
            <a:endParaRPr lang="pt-BR" sz="2800" b="1" i="0" dirty="0">
              <a:effectLst/>
              <a:latin typeface="Söhne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F3174A1-9767-5004-794B-69F8484E69E8}"/>
              </a:ext>
            </a:extLst>
          </p:cNvPr>
          <p:cNvSpPr txBox="1"/>
          <p:nvPr/>
        </p:nvSpPr>
        <p:spPr>
          <a:xfrm>
            <a:off x="1268141" y="2877441"/>
            <a:ext cx="40954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solidFill>
                  <a:schemeClr val="bg1"/>
                </a:solidFill>
              </a:rPr>
              <a:t>Capacidade de impor vontade; origens como posição hierárquica, controle de recursos.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3E648D-E519-12B0-1315-FFEBB9586B20}"/>
              </a:ext>
            </a:extLst>
          </p:cNvPr>
          <p:cNvSpPr txBox="1"/>
          <p:nvPr/>
        </p:nvSpPr>
        <p:spPr>
          <a:xfrm>
            <a:off x="7144346" y="2891955"/>
            <a:ext cx="40954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solidFill>
                  <a:schemeClr val="bg1"/>
                </a:solidFill>
              </a:rPr>
              <a:t>Habilidade de afetar opiniões e decisões sem autoridade formal.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162D13A-4041-3260-DFA8-2C8A46D7C0A0}"/>
              </a:ext>
            </a:extLst>
          </p:cNvPr>
          <p:cNvSpPr txBox="1"/>
          <p:nvPr/>
        </p:nvSpPr>
        <p:spPr>
          <a:xfrm>
            <a:off x="2005606" y="1751355"/>
            <a:ext cx="2620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Gill Sans Nova Cond Ultra Bold" panose="020F0502020204030204" pitchFamily="34" charset="0"/>
              </a:rPr>
              <a:t>PODER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526C13C-9F23-56A4-F7DA-CD5018FD5EF6}"/>
              </a:ext>
            </a:extLst>
          </p:cNvPr>
          <p:cNvSpPr txBox="1"/>
          <p:nvPr/>
        </p:nvSpPr>
        <p:spPr>
          <a:xfrm>
            <a:off x="7881811" y="1765869"/>
            <a:ext cx="2620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Gill Sans Nova Cond Ultra Bold" panose="020F0502020204030204" pitchFamily="34" charset="0"/>
              </a:rPr>
              <a:t>Influência</a:t>
            </a:r>
          </a:p>
        </p:txBody>
      </p:sp>
    </p:spTree>
    <p:extLst>
      <p:ext uri="{BB962C8B-B14F-4D97-AF65-F5344CB8AC3E}">
        <p14:creationId xmlns:p14="http://schemas.microsoft.com/office/powerpoint/2010/main" val="1613186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4F5635C-8260-C454-71D1-5FD336D610AB}"/>
              </a:ext>
            </a:extLst>
          </p:cNvPr>
          <p:cNvSpPr/>
          <p:nvPr/>
        </p:nvSpPr>
        <p:spPr>
          <a:xfrm>
            <a:off x="6689793" y="1596570"/>
            <a:ext cx="5004526" cy="5116286"/>
          </a:xfrm>
          <a:prstGeom prst="roundRect">
            <a:avLst>
              <a:gd name="adj" fmla="val 448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E66D3F69-A5E7-5410-7B46-73E9C0E97CB6}"/>
              </a:ext>
            </a:extLst>
          </p:cNvPr>
          <p:cNvSpPr/>
          <p:nvPr/>
        </p:nvSpPr>
        <p:spPr>
          <a:xfrm>
            <a:off x="948724" y="1596572"/>
            <a:ext cx="5004526" cy="5116286"/>
          </a:xfrm>
          <a:prstGeom prst="roundRect">
            <a:avLst>
              <a:gd name="adj" fmla="val 448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530B101-4FD6-43D7-8D3B-423D11E542AA}"/>
              </a:ext>
            </a:extLst>
          </p:cNvPr>
          <p:cNvSpPr/>
          <p:nvPr/>
        </p:nvSpPr>
        <p:spPr>
          <a:xfrm>
            <a:off x="941034" y="630315"/>
            <a:ext cx="4625266" cy="85225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0" dirty="0">
                <a:effectLst/>
                <a:latin typeface="Söhne"/>
              </a:rPr>
              <a:t>  Interseção Complexa</a:t>
            </a:r>
            <a:endParaRPr lang="pt-BR" sz="2400" b="1" i="0" dirty="0">
              <a:effectLst/>
              <a:latin typeface="Söhne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F3174A1-9767-5004-794B-69F8484E69E8}"/>
              </a:ext>
            </a:extLst>
          </p:cNvPr>
          <p:cNvSpPr txBox="1"/>
          <p:nvPr/>
        </p:nvSpPr>
        <p:spPr>
          <a:xfrm>
            <a:off x="1268141" y="2877441"/>
            <a:ext cx="40954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Interseção entre poder e influência é complexa e dinâmica.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3E648D-E519-12B0-1315-FFEBB9586B20}"/>
              </a:ext>
            </a:extLst>
          </p:cNvPr>
          <p:cNvSpPr txBox="1"/>
          <p:nvPr/>
        </p:nvSpPr>
        <p:spPr>
          <a:xfrm>
            <a:off x="7144346" y="2891955"/>
            <a:ext cx="40954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Poder formal nem sempre implica influência e vice-versa.</a:t>
            </a:r>
          </a:p>
        </p:txBody>
      </p:sp>
    </p:spTree>
    <p:extLst>
      <p:ext uri="{BB962C8B-B14F-4D97-AF65-F5344CB8AC3E}">
        <p14:creationId xmlns:p14="http://schemas.microsoft.com/office/powerpoint/2010/main" val="936307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4F5635C-8260-C454-71D1-5FD336D610AB}"/>
              </a:ext>
            </a:extLst>
          </p:cNvPr>
          <p:cNvSpPr/>
          <p:nvPr/>
        </p:nvSpPr>
        <p:spPr>
          <a:xfrm>
            <a:off x="13281093" y="1596570"/>
            <a:ext cx="5004526" cy="5116286"/>
          </a:xfrm>
          <a:prstGeom prst="roundRect">
            <a:avLst>
              <a:gd name="adj" fmla="val 448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E66D3F69-A5E7-5410-7B46-73E9C0E97CB6}"/>
              </a:ext>
            </a:extLst>
          </p:cNvPr>
          <p:cNvSpPr/>
          <p:nvPr/>
        </p:nvSpPr>
        <p:spPr>
          <a:xfrm>
            <a:off x="-6518876" y="1596572"/>
            <a:ext cx="5004526" cy="5116286"/>
          </a:xfrm>
          <a:prstGeom prst="roundRect">
            <a:avLst>
              <a:gd name="adj" fmla="val 448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530B101-4FD6-43D7-8D3B-423D11E542AA}"/>
              </a:ext>
            </a:extLst>
          </p:cNvPr>
          <p:cNvSpPr/>
          <p:nvPr/>
        </p:nvSpPr>
        <p:spPr>
          <a:xfrm>
            <a:off x="941034" y="630315"/>
            <a:ext cx="4625266" cy="85225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0" dirty="0">
                <a:effectLst/>
                <a:latin typeface="Söhne"/>
              </a:rPr>
              <a:t>  </a:t>
            </a:r>
            <a:r>
              <a:rPr lang="pt-BR" sz="2800" b="1" i="0" dirty="0">
                <a:effectLst/>
                <a:latin typeface="Söhne"/>
              </a:rPr>
              <a:t>Variabilidade de Poder e Influência</a:t>
            </a:r>
            <a:endParaRPr lang="pt-BR" sz="2400" b="1" i="0" dirty="0">
              <a:effectLst/>
              <a:latin typeface="Söhne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F3174A1-9767-5004-794B-69F8484E69E8}"/>
              </a:ext>
            </a:extLst>
          </p:cNvPr>
          <p:cNvSpPr txBox="1"/>
          <p:nvPr/>
        </p:nvSpPr>
        <p:spPr>
          <a:xfrm>
            <a:off x="-6199459" y="2877441"/>
            <a:ext cx="40954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Interseção entre poder e influência é complexa e dinâmica.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3E648D-E519-12B0-1315-FFEBB9586B20}"/>
              </a:ext>
            </a:extLst>
          </p:cNvPr>
          <p:cNvSpPr txBox="1"/>
          <p:nvPr/>
        </p:nvSpPr>
        <p:spPr>
          <a:xfrm>
            <a:off x="13735646" y="2891955"/>
            <a:ext cx="40954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Poder formal nem sempre implica influência e vice-versa.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57A9F9A-AB97-0D1F-06A0-8C8BAFD0A9BB}"/>
              </a:ext>
            </a:extLst>
          </p:cNvPr>
          <p:cNvSpPr txBox="1"/>
          <p:nvPr/>
        </p:nvSpPr>
        <p:spPr>
          <a:xfrm>
            <a:off x="941034" y="1932785"/>
            <a:ext cx="104572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Dinâmica variável ao longo do tempo e fases do projeto.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Exemplos de como as variáveis podem se modificar.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/>
              <a:t>Promoção ou Mudança de Cargo</a:t>
            </a:r>
            <a:r>
              <a:rPr lang="pt-BR" sz="2800" dirty="0"/>
              <a:t>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Exemplo: Um stakeholder que tinha uma posição de poder significativa em uma fase inicial do projeto pode ser promovido ou mudar de cargo. Isso pode resultar em uma redistribuição de poder e influência, exigindo uma reavaliação das estratégias de envolvimento.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2C0A5BF-F648-4102-2D03-4E5010F26C44}"/>
              </a:ext>
            </a:extLst>
          </p:cNvPr>
          <p:cNvSpPr/>
          <p:nvPr/>
        </p:nvSpPr>
        <p:spPr>
          <a:xfrm flipH="1">
            <a:off x="1202291" y="7344228"/>
            <a:ext cx="3064909" cy="4876800"/>
          </a:xfrm>
          <a:prstGeom prst="roundRect">
            <a:avLst>
              <a:gd name="adj" fmla="val 4828"/>
            </a:avLst>
          </a:prstGeom>
          <a:solidFill>
            <a:srgbClr val="7186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Utilização de ferramentas como a Matriz de Poder e Interesse para visualizar as relações de poder e interesse.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Identificação das partes interessadas cruciais e compreensão de suas expectativas.</a:t>
            </a: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4F99D335-8D14-ADCE-3A9B-F713EC0F7FF8}"/>
              </a:ext>
            </a:extLst>
          </p:cNvPr>
          <p:cNvSpPr/>
          <p:nvPr/>
        </p:nvSpPr>
        <p:spPr>
          <a:xfrm flipH="1">
            <a:off x="1202290" y="7344228"/>
            <a:ext cx="3064909" cy="1611086"/>
          </a:xfrm>
          <a:custGeom>
            <a:avLst/>
            <a:gdLst>
              <a:gd name="connsiteX0" fmla="*/ 147974 w 3064909"/>
              <a:gd name="connsiteY0" fmla="*/ 0 h 1611086"/>
              <a:gd name="connsiteX1" fmla="*/ 2916935 w 3064909"/>
              <a:gd name="connsiteY1" fmla="*/ 0 h 1611086"/>
              <a:gd name="connsiteX2" fmla="*/ 3064909 w 3064909"/>
              <a:gd name="connsiteY2" fmla="*/ 147974 h 1611086"/>
              <a:gd name="connsiteX3" fmla="*/ 3064909 w 3064909"/>
              <a:gd name="connsiteY3" fmla="*/ 1611086 h 1611086"/>
              <a:gd name="connsiteX4" fmla="*/ 0 w 3064909"/>
              <a:gd name="connsiteY4" fmla="*/ 1611086 h 1611086"/>
              <a:gd name="connsiteX5" fmla="*/ 0 w 3064909"/>
              <a:gd name="connsiteY5" fmla="*/ 147974 h 1611086"/>
              <a:gd name="connsiteX6" fmla="*/ 147974 w 3064909"/>
              <a:gd name="connsiteY6" fmla="*/ 0 h 161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64909" h="1611086">
                <a:moveTo>
                  <a:pt x="147974" y="0"/>
                </a:moveTo>
                <a:lnTo>
                  <a:pt x="2916935" y="0"/>
                </a:lnTo>
                <a:cubicBezTo>
                  <a:pt x="2998659" y="0"/>
                  <a:pt x="3064909" y="66250"/>
                  <a:pt x="3064909" y="147974"/>
                </a:cubicBezTo>
                <a:lnTo>
                  <a:pt x="3064909" y="1611086"/>
                </a:lnTo>
                <a:lnTo>
                  <a:pt x="0" y="1611086"/>
                </a:lnTo>
                <a:lnTo>
                  <a:pt x="0" y="147974"/>
                </a:lnTo>
                <a:cubicBezTo>
                  <a:pt x="0" y="66250"/>
                  <a:pt x="66250" y="0"/>
                  <a:pt x="147974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2400" b="1" dirty="0"/>
              <a:t>Identificação e Mapeamento: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251F9A6-D576-4B52-4978-519E5F03EC62}"/>
              </a:ext>
            </a:extLst>
          </p:cNvPr>
          <p:cNvSpPr/>
          <p:nvPr/>
        </p:nvSpPr>
        <p:spPr>
          <a:xfrm flipH="1">
            <a:off x="4489776" y="7344228"/>
            <a:ext cx="3064909" cy="4876800"/>
          </a:xfrm>
          <a:prstGeom prst="roundRect">
            <a:avLst>
              <a:gd name="adj" fmla="val 4828"/>
            </a:avLst>
          </a:prstGeom>
          <a:solidFill>
            <a:srgbClr val="7186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Adaptação das abordagens com base em uma análise aprofundada das dinâmicas de poder e influência.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Reconhecimento da singularidade de cada parte interessada e ajuste das estratégias de engajamento.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0E8A4DE0-8128-E7E8-3B3D-629261D802A8}"/>
              </a:ext>
            </a:extLst>
          </p:cNvPr>
          <p:cNvSpPr/>
          <p:nvPr/>
        </p:nvSpPr>
        <p:spPr>
          <a:xfrm flipH="1">
            <a:off x="4489775" y="7344228"/>
            <a:ext cx="3064909" cy="1611086"/>
          </a:xfrm>
          <a:custGeom>
            <a:avLst/>
            <a:gdLst>
              <a:gd name="connsiteX0" fmla="*/ 147974 w 3064909"/>
              <a:gd name="connsiteY0" fmla="*/ 0 h 1611086"/>
              <a:gd name="connsiteX1" fmla="*/ 2916935 w 3064909"/>
              <a:gd name="connsiteY1" fmla="*/ 0 h 1611086"/>
              <a:gd name="connsiteX2" fmla="*/ 3064909 w 3064909"/>
              <a:gd name="connsiteY2" fmla="*/ 147974 h 1611086"/>
              <a:gd name="connsiteX3" fmla="*/ 3064909 w 3064909"/>
              <a:gd name="connsiteY3" fmla="*/ 1611086 h 1611086"/>
              <a:gd name="connsiteX4" fmla="*/ 0 w 3064909"/>
              <a:gd name="connsiteY4" fmla="*/ 1611086 h 1611086"/>
              <a:gd name="connsiteX5" fmla="*/ 0 w 3064909"/>
              <a:gd name="connsiteY5" fmla="*/ 147974 h 1611086"/>
              <a:gd name="connsiteX6" fmla="*/ 147974 w 3064909"/>
              <a:gd name="connsiteY6" fmla="*/ 0 h 161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64909" h="1611086">
                <a:moveTo>
                  <a:pt x="147974" y="0"/>
                </a:moveTo>
                <a:lnTo>
                  <a:pt x="2916935" y="0"/>
                </a:lnTo>
                <a:cubicBezTo>
                  <a:pt x="2998659" y="0"/>
                  <a:pt x="3064909" y="66250"/>
                  <a:pt x="3064909" y="147974"/>
                </a:cubicBezTo>
                <a:lnTo>
                  <a:pt x="3064909" y="1611086"/>
                </a:lnTo>
                <a:lnTo>
                  <a:pt x="0" y="1611086"/>
                </a:lnTo>
                <a:lnTo>
                  <a:pt x="0" y="147974"/>
                </a:lnTo>
                <a:cubicBezTo>
                  <a:pt x="0" y="66250"/>
                  <a:pt x="66250" y="0"/>
                  <a:pt x="147974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2400" b="1" dirty="0"/>
              <a:t>Estratégias Personalizadas: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A7B484A8-EBDE-3E35-799E-95855CE529EA}"/>
              </a:ext>
            </a:extLst>
          </p:cNvPr>
          <p:cNvSpPr/>
          <p:nvPr/>
        </p:nvSpPr>
        <p:spPr>
          <a:xfrm flipH="1">
            <a:off x="7777260" y="7344228"/>
            <a:ext cx="3064909" cy="4876800"/>
          </a:xfrm>
          <a:prstGeom prst="roundRect">
            <a:avLst>
              <a:gd name="adj" fmla="val 4828"/>
            </a:avLst>
          </a:prstGeom>
          <a:solidFill>
            <a:srgbClr val="7186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Ajuste constante das estratégias à medida que as mudanças ocorrem no ambiente do projeto.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Vigilância das alterações nas dinâmicas para garantir a relevância contínua das estratégias adotadas.</a:t>
            </a:r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9C10ED28-C0E2-AFE9-F3A0-9145FA0EC274}"/>
              </a:ext>
            </a:extLst>
          </p:cNvPr>
          <p:cNvSpPr/>
          <p:nvPr/>
        </p:nvSpPr>
        <p:spPr>
          <a:xfrm flipH="1">
            <a:off x="7777259" y="7344228"/>
            <a:ext cx="3064909" cy="1611086"/>
          </a:xfrm>
          <a:custGeom>
            <a:avLst/>
            <a:gdLst>
              <a:gd name="connsiteX0" fmla="*/ 147974 w 3064909"/>
              <a:gd name="connsiteY0" fmla="*/ 0 h 1611086"/>
              <a:gd name="connsiteX1" fmla="*/ 2916935 w 3064909"/>
              <a:gd name="connsiteY1" fmla="*/ 0 h 1611086"/>
              <a:gd name="connsiteX2" fmla="*/ 3064909 w 3064909"/>
              <a:gd name="connsiteY2" fmla="*/ 147974 h 1611086"/>
              <a:gd name="connsiteX3" fmla="*/ 3064909 w 3064909"/>
              <a:gd name="connsiteY3" fmla="*/ 1611086 h 1611086"/>
              <a:gd name="connsiteX4" fmla="*/ 0 w 3064909"/>
              <a:gd name="connsiteY4" fmla="*/ 1611086 h 1611086"/>
              <a:gd name="connsiteX5" fmla="*/ 0 w 3064909"/>
              <a:gd name="connsiteY5" fmla="*/ 147974 h 1611086"/>
              <a:gd name="connsiteX6" fmla="*/ 147974 w 3064909"/>
              <a:gd name="connsiteY6" fmla="*/ 0 h 161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64909" h="1611086">
                <a:moveTo>
                  <a:pt x="147974" y="0"/>
                </a:moveTo>
                <a:lnTo>
                  <a:pt x="2916935" y="0"/>
                </a:lnTo>
                <a:cubicBezTo>
                  <a:pt x="2998659" y="0"/>
                  <a:pt x="3064909" y="66250"/>
                  <a:pt x="3064909" y="147974"/>
                </a:cubicBezTo>
                <a:lnTo>
                  <a:pt x="3064909" y="1611086"/>
                </a:lnTo>
                <a:lnTo>
                  <a:pt x="0" y="1611086"/>
                </a:lnTo>
                <a:lnTo>
                  <a:pt x="0" y="147974"/>
                </a:lnTo>
                <a:cubicBezTo>
                  <a:pt x="0" y="66250"/>
                  <a:pt x="66250" y="0"/>
                  <a:pt x="147974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2400" b="1" dirty="0"/>
              <a:t>Monitoramento Contínuo:</a:t>
            </a:r>
          </a:p>
        </p:txBody>
      </p:sp>
    </p:spTree>
    <p:extLst>
      <p:ext uri="{BB962C8B-B14F-4D97-AF65-F5344CB8AC3E}">
        <p14:creationId xmlns:p14="http://schemas.microsoft.com/office/powerpoint/2010/main" val="2150796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530B101-4FD6-43D7-8D3B-423D11E542AA}"/>
              </a:ext>
            </a:extLst>
          </p:cNvPr>
          <p:cNvSpPr/>
          <p:nvPr/>
        </p:nvSpPr>
        <p:spPr>
          <a:xfrm>
            <a:off x="941034" y="630315"/>
            <a:ext cx="4625266" cy="85225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0" dirty="0">
                <a:effectLst/>
                <a:latin typeface="Söhne"/>
              </a:rPr>
              <a:t>  </a:t>
            </a:r>
            <a:r>
              <a:rPr lang="pt-BR" sz="2800" b="1" i="0" dirty="0">
                <a:effectLst/>
                <a:latin typeface="Söhne"/>
              </a:rPr>
              <a:t>Estratégias de Gerenciamento</a:t>
            </a:r>
            <a:endParaRPr lang="pt-BR" sz="2400" b="1" i="0" dirty="0">
              <a:effectLst/>
              <a:latin typeface="Söhne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EE159F8-696A-A687-6955-A1E8379CDD3F}"/>
              </a:ext>
            </a:extLst>
          </p:cNvPr>
          <p:cNvSpPr/>
          <p:nvPr/>
        </p:nvSpPr>
        <p:spPr>
          <a:xfrm>
            <a:off x="1202291" y="1756228"/>
            <a:ext cx="3064909" cy="4876800"/>
          </a:xfrm>
          <a:prstGeom prst="roundRect">
            <a:avLst>
              <a:gd name="adj" fmla="val 482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Utilização de ferramentas como a Matriz de Poder e Interesse para visualizar as relações de poder e interesse.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Identificação das partes interessadas cruciais e compreensão de suas expectativas.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CD74EFA7-2B5F-3B0C-F55C-367A28F8581F}"/>
              </a:ext>
            </a:extLst>
          </p:cNvPr>
          <p:cNvSpPr/>
          <p:nvPr/>
        </p:nvSpPr>
        <p:spPr>
          <a:xfrm>
            <a:off x="1202290" y="1756228"/>
            <a:ext cx="3064909" cy="1611086"/>
          </a:xfrm>
          <a:custGeom>
            <a:avLst/>
            <a:gdLst>
              <a:gd name="connsiteX0" fmla="*/ 147974 w 3064909"/>
              <a:gd name="connsiteY0" fmla="*/ 0 h 1611086"/>
              <a:gd name="connsiteX1" fmla="*/ 2916935 w 3064909"/>
              <a:gd name="connsiteY1" fmla="*/ 0 h 1611086"/>
              <a:gd name="connsiteX2" fmla="*/ 3064909 w 3064909"/>
              <a:gd name="connsiteY2" fmla="*/ 147974 h 1611086"/>
              <a:gd name="connsiteX3" fmla="*/ 3064909 w 3064909"/>
              <a:gd name="connsiteY3" fmla="*/ 1611086 h 1611086"/>
              <a:gd name="connsiteX4" fmla="*/ 0 w 3064909"/>
              <a:gd name="connsiteY4" fmla="*/ 1611086 h 1611086"/>
              <a:gd name="connsiteX5" fmla="*/ 0 w 3064909"/>
              <a:gd name="connsiteY5" fmla="*/ 147974 h 1611086"/>
              <a:gd name="connsiteX6" fmla="*/ 147974 w 3064909"/>
              <a:gd name="connsiteY6" fmla="*/ 0 h 161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64909" h="1611086">
                <a:moveTo>
                  <a:pt x="147974" y="0"/>
                </a:moveTo>
                <a:lnTo>
                  <a:pt x="2916935" y="0"/>
                </a:lnTo>
                <a:cubicBezTo>
                  <a:pt x="2998659" y="0"/>
                  <a:pt x="3064909" y="66250"/>
                  <a:pt x="3064909" y="147974"/>
                </a:cubicBezTo>
                <a:lnTo>
                  <a:pt x="3064909" y="1611086"/>
                </a:lnTo>
                <a:lnTo>
                  <a:pt x="0" y="1611086"/>
                </a:lnTo>
                <a:lnTo>
                  <a:pt x="0" y="147974"/>
                </a:lnTo>
                <a:cubicBezTo>
                  <a:pt x="0" y="66250"/>
                  <a:pt x="66250" y="0"/>
                  <a:pt x="147974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2400" b="1" dirty="0"/>
              <a:t>Identificação e Mapeamento: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81555D83-26D6-C924-06A1-B6ED59577AB6}"/>
              </a:ext>
            </a:extLst>
          </p:cNvPr>
          <p:cNvSpPr/>
          <p:nvPr/>
        </p:nvSpPr>
        <p:spPr>
          <a:xfrm>
            <a:off x="4489776" y="1756228"/>
            <a:ext cx="3064909" cy="4876800"/>
          </a:xfrm>
          <a:prstGeom prst="roundRect">
            <a:avLst>
              <a:gd name="adj" fmla="val 482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Adaptação das abordagens com base em uma análise aprofundada das dinâmicas de poder e influência.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Reconhecimento da singularidade de cada parte interessada e ajuste das estratégias de engajamento.</a:t>
            </a:r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D9D3CC17-4C19-1BB9-23F8-0BC7C41BE4A5}"/>
              </a:ext>
            </a:extLst>
          </p:cNvPr>
          <p:cNvSpPr/>
          <p:nvPr/>
        </p:nvSpPr>
        <p:spPr>
          <a:xfrm>
            <a:off x="4489775" y="1756228"/>
            <a:ext cx="3064909" cy="1611086"/>
          </a:xfrm>
          <a:custGeom>
            <a:avLst/>
            <a:gdLst>
              <a:gd name="connsiteX0" fmla="*/ 147974 w 3064909"/>
              <a:gd name="connsiteY0" fmla="*/ 0 h 1611086"/>
              <a:gd name="connsiteX1" fmla="*/ 2916935 w 3064909"/>
              <a:gd name="connsiteY1" fmla="*/ 0 h 1611086"/>
              <a:gd name="connsiteX2" fmla="*/ 3064909 w 3064909"/>
              <a:gd name="connsiteY2" fmla="*/ 147974 h 1611086"/>
              <a:gd name="connsiteX3" fmla="*/ 3064909 w 3064909"/>
              <a:gd name="connsiteY3" fmla="*/ 1611086 h 1611086"/>
              <a:gd name="connsiteX4" fmla="*/ 0 w 3064909"/>
              <a:gd name="connsiteY4" fmla="*/ 1611086 h 1611086"/>
              <a:gd name="connsiteX5" fmla="*/ 0 w 3064909"/>
              <a:gd name="connsiteY5" fmla="*/ 147974 h 1611086"/>
              <a:gd name="connsiteX6" fmla="*/ 147974 w 3064909"/>
              <a:gd name="connsiteY6" fmla="*/ 0 h 161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64909" h="1611086">
                <a:moveTo>
                  <a:pt x="147974" y="0"/>
                </a:moveTo>
                <a:lnTo>
                  <a:pt x="2916935" y="0"/>
                </a:lnTo>
                <a:cubicBezTo>
                  <a:pt x="2998659" y="0"/>
                  <a:pt x="3064909" y="66250"/>
                  <a:pt x="3064909" y="147974"/>
                </a:cubicBezTo>
                <a:lnTo>
                  <a:pt x="3064909" y="1611086"/>
                </a:lnTo>
                <a:lnTo>
                  <a:pt x="0" y="1611086"/>
                </a:lnTo>
                <a:lnTo>
                  <a:pt x="0" y="147974"/>
                </a:lnTo>
                <a:cubicBezTo>
                  <a:pt x="0" y="66250"/>
                  <a:pt x="66250" y="0"/>
                  <a:pt x="147974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2400" b="1" dirty="0"/>
              <a:t>Estratégias Personalizadas: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C5B8BB40-CA28-23A1-9383-FBF6732F0C53}"/>
              </a:ext>
            </a:extLst>
          </p:cNvPr>
          <p:cNvSpPr/>
          <p:nvPr/>
        </p:nvSpPr>
        <p:spPr>
          <a:xfrm>
            <a:off x="7777260" y="1756228"/>
            <a:ext cx="3064909" cy="4876800"/>
          </a:xfrm>
          <a:prstGeom prst="roundRect">
            <a:avLst>
              <a:gd name="adj" fmla="val 482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Ajuste constante das estratégias à medida que as mudanças ocorrem no ambiente do projeto.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Vigilância das alterações nas dinâmicas para garantir a relevância contínua das estratégias adotadas.</a:t>
            </a:r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EF8A1ADD-FDA9-4FAA-D4A7-66567C8C49AD}"/>
              </a:ext>
            </a:extLst>
          </p:cNvPr>
          <p:cNvSpPr/>
          <p:nvPr/>
        </p:nvSpPr>
        <p:spPr>
          <a:xfrm>
            <a:off x="7777259" y="1756228"/>
            <a:ext cx="3064909" cy="1611086"/>
          </a:xfrm>
          <a:custGeom>
            <a:avLst/>
            <a:gdLst>
              <a:gd name="connsiteX0" fmla="*/ 147974 w 3064909"/>
              <a:gd name="connsiteY0" fmla="*/ 0 h 1611086"/>
              <a:gd name="connsiteX1" fmla="*/ 2916935 w 3064909"/>
              <a:gd name="connsiteY1" fmla="*/ 0 h 1611086"/>
              <a:gd name="connsiteX2" fmla="*/ 3064909 w 3064909"/>
              <a:gd name="connsiteY2" fmla="*/ 147974 h 1611086"/>
              <a:gd name="connsiteX3" fmla="*/ 3064909 w 3064909"/>
              <a:gd name="connsiteY3" fmla="*/ 1611086 h 1611086"/>
              <a:gd name="connsiteX4" fmla="*/ 0 w 3064909"/>
              <a:gd name="connsiteY4" fmla="*/ 1611086 h 1611086"/>
              <a:gd name="connsiteX5" fmla="*/ 0 w 3064909"/>
              <a:gd name="connsiteY5" fmla="*/ 147974 h 1611086"/>
              <a:gd name="connsiteX6" fmla="*/ 147974 w 3064909"/>
              <a:gd name="connsiteY6" fmla="*/ 0 h 161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64909" h="1611086">
                <a:moveTo>
                  <a:pt x="147974" y="0"/>
                </a:moveTo>
                <a:lnTo>
                  <a:pt x="2916935" y="0"/>
                </a:lnTo>
                <a:cubicBezTo>
                  <a:pt x="2998659" y="0"/>
                  <a:pt x="3064909" y="66250"/>
                  <a:pt x="3064909" y="147974"/>
                </a:cubicBezTo>
                <a:lnTo>
                  <a:pt x="3064909" y="1611086"/>
                </a:lnTo>
                <a:lnTo>
                  <a:pt x="0" y="1611086"/>
                </a:lnTo>
                <a:lnTo>
                  <a:pt x="0" y="147974"/>
                </a:lnTo>
                <a:cubicBezTo>
                  <a:pt x="0" y="66250"/>
                  <a:pt x="66250" y="0"/>
                  <a:pt x="147974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2400" b="1" dirty="0"/>
              <a:t>Monitoramento Contínuo:</a:t>
            </a:r>
          </a:p>
        </p:txBody>
      </p:sp>
    </p:spTree>
    <p:extLst>
      <p:ext uri="{BB962C8B-B14F-4D97-AF65-F5344CB8AC3E}">
        <p14:creationId xmlns:p14="http://schemas.microsoft.com/office/powerpoint/2010/main" val="501124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530B101-4FD6-43D7-8D3B-423D11E542AA}"/>
              </a:ext>
            </a:extLst>
          </p:cNvPr>
          <p:cNvSpPr/>
          <p:nvPr/>
        </p:nvSpPr>
        <p:spPr>
          <a:xfrm>
            <a:off x="941034" y="630315"/>
            <a:ext cx="4625266" cy="85225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0" dirty="0">
                <a:effectLst/>
                <a:latin typeface="Söhne"/>
              </a:rPr>
              <a:t>  </a:t>
            </a:r>
            <a:r>
              <a:rPr lang="pt-BR" sz="2800" b="1" i="0" dirty="0">
                <a:effectLst/>
                <a:latin typeface="Söhne"/>
              </a:rPr>
              <a:t>Estratégias Sob Medida</a:t>
            </a:r>
            <a:endParaRPr lang="pt-BR" sz="2400" b="1" i="0" dirty="0">
              <a:effectLst/>
              <a:latin typeface="Söhne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57A9F9A-AB97-0D1F-06A0-8C8BAFD0A9BB}"/>
              </a:ext>
            </a:extLst>
          </p:cNvPr>
          <p:cNvSpPr txBox="1"/>
          <p:nvPr/>
        </p:nvSpPr>
        <p:spPr>
          <a:xfrm>
            <a:off x="941034" y="1932785"/>
            <a:ext cx="104572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Exemplos de Estratégias Personalizadas: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Adaptação de Comunicação: Customização da comunicação para atender aos estilos e preferências de diferentes partes interessadas.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Oferta de Incentivos Específicos: Identificação de motivações individuais e personalização de incentivos para maximizar o engajamento.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2C0A5BF-F648-4102-2D03-4E5010F26C44}"/>
              </a:ext>
            </a:extLst>
          </p:cNvPr>
          <p:cNvSpPr/>
          <p:nvPr/>
        </p:nvSpPr>
        <p:spPr>
          <a:xfrm flipH="1">
            <a:off x="1202291" y="7344228"/>
            <a:ext cx="3064909" cy="4876800"/>
          </a:xfrm>
          <a:prstGeom prst="roundRect">
            <a:avLst>
              <a:gd name="adj" fmla="val 4828"/>
            </a:avLst>
          </a:prstGeom>
          <a:solidFill>
            <a:srgbClr val="7186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Utilização de ferramentas como a Matriz de Poder e Interesse para visualizar as relações de poder e interesse.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Identificação das partes interessadas cruciais e compreensão de suas expectativas.</a:t>
            </a: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4F99D335-8D14-ADCE-3A9B-F713EC0F7FF8}"/>
              </a:ext>
            </a:extLst>
          </p:cNvPr>
          <p:cNvSpPr/>
          <p:nvPr/>
        </p:nvSpPr>
        <p:spPr>
          <a:xfrm flipH="1">
            <a:off x="1202290" y="7344228"/>
            <a:ext cx="3064909" cy="1611086"/>
          </a:xfrm>
          <a:custGeom>
            <a:avLst/>
            <a:gdLst>
              <a:gd name="connsiteX0" fmla="*/ 147974 w 3064909"/>
              <a:gd name="connsiteY0" fmla="*/ 0 h 1611086"/>
              <a:gd name="connsiteX1" fmla="*/ 2916935 w 3064909"/>
              <a:gd name="connsiteY1" fmla="*/ 0 h 1611086"/>
              <a:gd name="connsiteX2" fmla="*/ 3064909 w 3064909"/>
              <a:gd name="connsiteY2" fmla="*/ 147974 h 1611086"/>
              <a:gd name="connsiteX3" fmla="*/ 3064909 w 3064909"/>
              <a:gd name="connsiteY3" fmla="*/ 1611086 h 1611086"/>
              <a:gd name="connsiteX4" fmla="*/ 0 w 3064909"/>
              <a:gd name="connsiteY4" fmla="*/ 1611086 h 1611086"/>
              <a:gd name="connsiteX5" fmla="*/ 0 w 3064909"/>
              <a:gd name="connsiteY5" fmla="*/ 147974 h 1611086"/>
              <a:gd name="connsiteX6" fmla="*/ 147974 w 3064909"/>
              <a:gd name="connsiteY6" fmla="*/ 0 h 161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64909" h="1611086">
                <a:moveTo>
                  <a:pt x="147974" y="0"/>
                </a:moveTo>
                <a:lnTo>
                  <a:pt x="2916935" y="0"/>
                </a:lnTo>
                <a:cubicBezTo>
                  <a:pt x="2998659" y="0"/>
                  <a:pt x="3064909" y="66250"/>
                  <a:pt x="3064909" y="147974"/>
                </a:cubicBezTo>
                <a:lnTo>
                  <a:pt x="3064909" y="1611086"/>
                </a:lnTo>
                <a:lnTo>
                  <a:pt x="0" y="1611086"/>
                </a:lnTo>
                <a:lnTo>
                  <a:pt x="0" y="147974"/>
                </a:lnTo>
                <a:cubicBezTo>
                  <a:pt x="0" y="66250"/>
                  <a:pt x="66250" y="0"/>
                  <a:pt x="147974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2400" b="1" dirty="0"/>
              <a:t>Identificação e Mapeamento: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251F9A6-D576-4B52-4978-519E5F03EC62}"/>
              </a:ext>
            </a:extLst>
          </p:cNvPr>
          <p:cNvSpPr/>
          <p:nvPr/>
        </p:nvSpPr>
        <p:spPr>
          <a:xfrm flipH="1">
            <a:off x="4489776" y="7344228"/>
            <a:ext cx="3064909" cy="4876800"/>
          </a:xfrm>
          <a:prstGeom prst="roundRect">
            <a:avLst>
              <a:gd name="adj" fmla="val 4828"/>
            </a:avLst>
          </a:prstGeom>
          <a:solidFill>
            <a:srgbClr val="7186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Adaptação das abordagens com base em uma análise aprofundada das dinâmicas de poder e influência.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Reconhecimento da singularidade de cada parte interessada e ajuste das estratégias de engajamento.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0E8A4DE0-8128-E7E8-3B3D-629261D802A8}"/>
              </a:ext>
            </a:extLst>
          </p:cNvPr>
          <p:cNvSpPr/>
          <p:nvPr/>
        </p:nvSpPr>
        <p:spPr>
          <a:xfrm flipH="1">
            <a:off x="4489775" y="7344228"/>
            <a:ext cx="3064909" cy="1611086"/>
          </a:xfrm>
          <a:custGeom>
            <a:avLst/>
            <a:gdLst>
              <a:gd name="connsiteX0" fmla="*/ 147974 w 3064909"/>
              <a:gd name="connsiteY0" fmla="*/ 0 h 1611086"/>
              <a:gd name="connsiteX1" fmla="*/ 2916935 w 3064909"/>
              <a:gd name="connsiteY1" fmla="*/ 0 h 1611086"/>
              <a:gd name="connsiteX2" fmla="*/ 3064909 w 3064909"/>
              <a:gd name="connsiteY2" fmla="*/ 147974 h 1611086"/>
              <a:gd name="connsiteX3" fmla="*/ 3064909 w 3064909"/>
              <a:gd name="connsiteY3" fmla="*/ 1611086 h 1611086"/>
              <a:gd name="connsiteX4" fmla="*/ 0 w 3064909"/>
              <a:gd name="connsiteY4" fmla="*/ 1611086 h 1611086"/>
              <a:gd name="connsiteX5" fmla="*/ 0 w 3064909"/>
              <a:gd name="connsiteY5" fmla="*/ 147974 h 1611086"/>
              <a:gd name="connsiteX6" fmla="*/ 147974 w 3064909"/>
              <a:gd name="connsiteY6" fmla="*/ 0 h 161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64909" h="1611086">
                <a:moveTo>
                  <a:pt x="147974" y="0"/>
                </a:moveTo>
                <a:lnTo>
                  <a:pt x="2916935" y="0"/>
                </a:lnTo>
                <a:cubicBezTo>
                  <a:pt x="2998659" y="0"/>
                  <a:pt x="3064909" y="66250"/>
                  <a:pt x="3064909" y="147974"/>
                </a:cubicBezTo>
                <a:lnTo>
                  <a:pt x="3064909" y="1611086"/>
                </a:lnTo>
                <a:lnTo>
                  <a:pt x="0" y="1611086"/>
                </a:lnTo>
                <a:lnTo>
                  <a:pt x="0" y="147974"/>
                </a:lnTo>
                <a:cubicBezTo>
                  <a:pt x="0" y="66250"/>
                  <a:pt x="66250" y="0"/>
                  <a:pt x="147974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2400" b="1" dirty="0"/>
              <a:t>Estratégias Personalizadas: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A7B484A8-EBDE-3E35-799E-95855CE529EA}"/>
              </a:ext>
            </a:extLst>
          </p:cNvPr>
          <p:cNvSpPr/>
          <p:nvPr/>
        </p:nvSpPr>
        <p:spPr>
          <a:xfrm flipH="1">
            <a:off x="7777260" y="7344228"/>
            <a:ext cx="3064909" cy="4876800"/>
          </a:xfrm>
          <a:prstGeom prst="roundRect">
            <a:avLst>
              <a:gd name="adj" fmla="val 4828"/>
            </a:avLst>
          </a:prstGeom>
          <a:solidFill>
            <a:srgbClr val="7186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Ajuste constante das estratégias à medida que as mudanças ocorrem no ambiente do projeto.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Vigilância das alterações nas dinâmicas para garantir a relevância contínua das estratégias adotadas.</a:t>
            </a:r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9C10ED28-C0E2-AFE9-F3A0-9145FA0EC274}"/>
              </a:ext>
            </a:extLst>
          </p:cNvPr>
          <p:cNvSpPr/>
          <p:nvPr/>
        </p:nvSpPr>
        <p:spPr>
          <a:xfrm flipH="1">
            <a:off x="7777259" y="7344228"/>
            <a:ext cx="3064909" cy="1611086"/>
          </a:xfrm>
          <a:custGeom>
            <a:avLst/>
            <a:gdLst>
              <a:gd name="connsiteX0" fmla="*/ 147974 w 3064909"/>
              <a:gd name="connsiteY0" fmla="*/ 0 h 1611086"/>
              <a:gd name="connsiteX1" fmla="*/ 2916935 w 3064909"/>
              <a:gd name="connsiteY1" fmla="*/ 0 h 1611086"/>
              <a:gd name="connsiteX2" fmla="*/ 3064909 w 3064909"/>
              <a:gd name="connsiteY2" fmla="*/ 147974 h 1611086"/>
              <a:gd name="connsiteX3" fmla="*/ 3064909 w 3064909"/>
              <a:gd name="connsiteY3" fmla="*/ 1611086 h 1611086"/>
              <a:gd name="connsiteX4" fmla="*/ 0 w 3064909"/>
              <a:gd name="connsiteY4" fmla="*/ 1611086 h 1611086"/>
              <a:gd name="connsiteX5" fmla="*/ 0 w 3064909"/>
              <a:gd name="connsiteY5" fmla="*/ 147974 h 1611086"/>
              <a:gd name="connsiteX6" fmla="*/ 147974 w 3064909"/>
              <a:gd name="connsiteY6" fmla="*/ 0 h 161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64909" h="1611086">
                <a:moveTo>
                  <a:pt x="147974" y="0"/>
                </a:moveTo>
                <a:lnTo>
                  <a:pt x="2916935" y="0"/>
                </a:lnTo>
                <a:cubicBezTo>
                  <a:pt x="2998659" y="0"/>
                  <a:pt x="3064909" y="66250"/>
                  <a:pt x="3064909" y="147974"/>
                </a:cubicBezTo>
                <a:lnTo>
                  <a:pt x="3064909" y="1611086"/>
                </a:lnTo>
                <a:lnTo>
                  <a:pt x="0" y="1611086"/>
                </a:lnTo>
                <a:lnTo>
                  <a:pt x="0" y="147974"/>
                </a:lnTo>
                <a:cubicBezTo>
                  <a:pt x="0" y="66250"/>
                  <a:pt x="66250" y="0"/>
                  <a:pt x="147974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2400" b="1" dirty="0"/>
              <a:t>Monitoramento Contínuo:</a:t>
            </a:r>
          </a:p>
        </p:txBody>
      </p:sp>
    </p:spTree>
    <p:extLst>
      <p:ext uri="{BB962C8B-B14F-4D97-AF65-F5344CB8AC3E}">
        <p14:creationId xmlns:p14="http://schemas.microsoft.com/office/powerpoint/2010/main" val="1337129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530B101-4FD6-43D7-8D3B-423D11E542AA}"/>
              </a:ext>
            </a:extLst>
          </p:cNvPr>
          <p:cNvSpPr/>
          <p:nvPr/>
        </p:nvSpPr>
        <p:spPr>
          <a:xfrm>
            <a:off x="941034" y="630315"/>
            <a:ext cx="4625266" cy="85225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0" dirty="0">
                <a:effectLst/>
                <a:latin typeface="Söhne"/>
              </a:rPr>
              <a:t>  </a:t>
            </a:r>
            <a:r>
              <a:rPr lang="pt-BR" sz="2800" b="1" i="0" dirty="0">
                <a:effectLst/>
                <a:latin typeface="Söhne"/>
              </a:rPr>
              <a:t>Estratégias Sob Medida</a:t>
            </a:r>
            <a:endParaRPr lang="pt-BR" sz="2400" b="1" i="0" dirty="0">
              <a:effectLst/>
              <a:latin typeface="Söhne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57A9F9A-AB97-0D1F-06A0-8C8BAFD0A9BB}"/>
              </a:ext>
            </a:extLst>
          </p:cNvPr>
          <p:cNvSpPr txBox="1"/>
          <p:nvPr/>
        </p:nvSpPr>
        <p:spPr>
          <a:xfrm>
            <a:off x="941034" y="1932785"/>
            <a:ext cx="104572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Enfatizar a Ausência de uma Abordagem Única: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Cada parte interessada é única, e não existe uma estratégia universalmente aplicável.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Destaque para a importância de avaliar individualmente as necessidades e expectativas de cada parte interessada.</a:t>
            </a:r>
          </a:p>
        </p:txBody>
      </p:sp>
    </p:spTree>
    <p:extLst>
      <p:ext uri="{BB962C8B-B14F-4D97-AF65-F5344CB8AC3E}">
        <p14:creationId xmlns:p14="http://schemas.microsoft.com/office/powerpoint/2010/main" val="949770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530B101-4FD6-43D7-8D3B-423D11E542AA}"/>
              </a:ext>
            </a:extLst>
          </p:cNvPr>
          <p:cNvSpPr/>
          <p:nvPr/>
        </p:nvSpPr>
        <p:spPr>
          <a:xfrm>
            <a:off x="941034" y="630315"/>
            <a:ext cx="4625266" cy="852256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0" dirty="0">
                <a:effectLst/>
                <a:latin typeface="Söhne"/>
              </a:rPr>
              <a:t>  </a:t>
            </a:r>
            <a:r>
              <a:rPr lang="pt-BR" sz="2400" b="1" i="0" dirty="0">
                <a:effectLst/>
                <a:latin typeface="Söhne"/>
              </a:rPr>
              <a:t>Adaptação ao Longo do Ciclo de Vida do Projeto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57A9F9A-AB97-0D1F-06A0-8C8BAFD0A9BB}"/>
              </a:ext>
            </a:extLst>
          </p:cNvPr>
          <p:cNvSpPr txBox="1"/>
          <p:nvPr/>
        </p:nvSpPr>
        <p:spPr>
          <a:xfrm>
            <a:off x="941034" y="1932785"/>
            <a:ext cx="104572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Importância do Monitoramento Contínuo: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Reconhecimento da dinâmica fluida das relações de poder e influência ao longo do projeto.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Alerta para as mudanças nas prioridades e expectativas das partes interessadas.</a:t>
            </a:r>
          </a:p>
        </p:txBody>
      </p:sp>
    </p:spTree>
    <p:extLst>
      <p:ext uri="{BB962C8B-B14F-4D97-AF65-F5344CB8AC3E}">
        <p14:creationId xmlns:p14="http://schemas.microsoft.com/office/powerpoint/2010/main" val="1807719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locks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18BD1"/>
      </a:accent1>
      <a:accent2>
        <a:srgbClr val="A471C7"/>
      </a:accent2>
      <a:accent3>
        <a:srgbClr val="978BD1"/>
      </a:accent3>
      <a:accent4>
        <a:srgbClr val="7186C7"/>
      </a:accent4>
      <a:accent5>
        <a:srgbClr val="71AAC7"/>
      </a:accent5>
      <a:accent6>
        <a:srgbClr val="65B1AB"/>
      </a:accent6>
      <a:hlink>
        <a:srgbClr val="568F5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681</Words>
  <Application>Microsoft Office PowerPoint</Application>
  <PresentationFormat>Widescreen</PresentationFormat>
  <Paragraphs>136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Avenir Next LT Pro</vt:lpstr>
      <vt:lpstr>Avenir Next LT Pro Light</vt:lpstr>
      <vt:lpstr>Gill Sans ExtraBoldDisplay</vt:lpstr>
      <vt:lpstr>Gill Sans Nova Cond Ultra Bold</vt:lpstr>
      <vt:lpstr>Söhne</vt:lpstr>
      <vt:lpstr>BlocksVTI</vt:lpstr>
      <vt:lpstr>Gestão de projetos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projetos</dc:title>
  <dc:creator>LEONARDO HENRIQUE RAIZ</dc:creator>
  <cp:lastModifiedBy>Leonardo Raiz</cp:lastModifiedBy>
  <cp:revision>24</cp:revision>
  <dcterms:created xsi:type="dcterms:W3CDTF">2023-12-20T18:32:02Z</dcterms:created>
  <dcterms:modified xsi:type="dcterms:W3CDTF">2024-01-04T16:42:20Z</dcterms:modified>
</cp:coreProperties>
</file>