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7" r:id="rId13"/>
    <p:sldId id="286" r:id="rId14"/>
    <p:sldId id="285" r:id="rId15"/>
    <p:sldId id="288" r:id="rId16"/>
    <p:sldId id="289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>
        <p:scale>
          <a:sx n="75" d="100"/>
          <a:sy n="75" d="100"/>
        </p:scale>
        <p:origin x="114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50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4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0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6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8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1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9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1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1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6F4257-8A8B-4687-A362-2FB0FD59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52E944-E8B4-B78A-0B4C-D8ABC7759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1597961"/>
            <a:ext cx="3231633" cy="3162300"/>
          </a:xfrm>
        </p:spPr>
        <p:txBody>
          <a:bodyPr>
            <a:normAutofit/>
          </a:bodyPr>
          <a:lstStyle/>
          <a:p>
            <a:r>
              <a:rPr lang="pt-BR" dirty="0"/>
              <a:t>Gestão de projetos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676F01-64E1-CCC0-1A8A-67D168374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3231633" cy="985075"/>
          </a:xfrm>
        </p:spPr>
        <p:txBody>
          <a:bodyPr>
            <a:normAutofit/>
          </a:bodyPr>
          <a:lstStyle/>
          <a:p>
            <a:r>
              <a:rPr lang="pt-BR" dirty="0"/>
              <a:t>RACI</a:t>
            </a:r>
          </a:p>
          <a:p>
            <a:endParaRPr lang="pt-B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5B7E46-FCBF-464B-8083-9AF1A059E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5672" y="-1263"/>
            <a:ext cx="3484819" cy="3430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79A868-152F-4392-8D0D-C56B1C229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5672" y="3429000"/>
            <a:ext cx="3483870" cy="342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613F7046-4879-4110-98EC-7B7416E55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243582" y="3407228"/>
            <a:ext cx="3428999" cy="3484818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E14A411-88B5-46A6-AD90-72073BCB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9837" y="3431225"/>
            <a:ext cx="3482163" cy="3430264"/>
          </a:xfrm>
          <a:custGeom>
            <a:avLst/>
            <a:gdLst>
              <a:gd name="connsiteX0" fmla="*/ 3478283 w 3482163"/>
              <a:gd name="connsiteY0" fmla="*/ 0 h 3430264"/>
              <a:gd name="connsiteX1" fmla="*/ 3482163 w 3482163"/>
              <a:gd name="connsiteY1" fmla="*/ 0 h 3430264"/>
              <a:gd name="connsiteX2" fmla="*/ 3482163 w 3482163"/>
              <a:gd name="connsiteY2" fmla="*/ 3430264 h 3430264"/>
              <a:gd name="connsiteX3" fmla="*/ 0 w 3482163"/>
              <a:gd name="connsiteY3" fmla="*/ 3430264 h 3430264"/>
              <a:gd name="connsiteX4" fmla="*/ 0 w 3482163"/>
              <a:gd name="connsiteY4" fmla="*/ 3426283 h 3430264"/>
              <a:gd name="connsiteX5" fmla="*/ 335407 w 3482163"/>
              <a:gd name="connsiteY5" fmla="*/ 3410137 h 3430264"/>
              <a:gd name="connsiteX6" fmla="*/ 3473897 w 3482163"/>
              <a:gd name="connsiteY6" fmla="*/ 170675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2163" h="3430264">
                <a:moveTo>
                  <a:pt x="3478283" y="0"/>
                </a:moveTo>
                <a:lnTo>
                  <a:pt x="3482163" y="0"/>
                </a:lnTo>
                <a:lnTo>
                  <a:pt x="3482163" y="3430264"/>
                </a:lnTo>
                <a:lnTo>
                  <a:pt x="0" y="3430264"/>
                </a:lnTo>
                <a:lnTo>
                  <a:pt x="0" y="3426283"/>
                </a:lnTo>
                <a:lnTo>
                  <a:pt x="335407" y="3410137"/>
                </a:lnTo>
                <a:cubicBezTo>
                  <a:pt x="2041201" y="3245035"/>
                  <a:pt x="3386298" y="1871077"/>
                  <a:pt x="3473897" y="17067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Nuvens azuis e rosas">
            <a:extLst>
              <a:ext uri="{FF2B5EF4-FFF2-40B4-BE49-F238E27FC236}">
                <a16:creationId xmlns:a16="http://schemas.microsoft.com/office/drawing/2014/main" id="{84A36853-91EC-0FE6-4086-A560407C0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11" r="32534" b="2"/>
          <a:stretch/>
        </p:blipFill>
        <p:spPr>
          <a:xfrm>
            <a:off x="8699542" y="2"/>
            <a:ext cx="3492458" cy="6858001"/>
          </a:xfrm>
          <a:custGeom>
            <a:avLst/>
            <a:gdLst/>
            <a:ahLst/>
            <a:cxnLst/>
            <a:rect l="l" t="t" r="r" b="b"/>
            <a:pathLst>
              <a:path w="3492458" h="6858001">
                <a:moveTo>
                  <a:pt x="0" y="0"/>
                </a:moveTo>
                <a:lnTo>
                  <a:pt x="3492458" y="0"/>
                </a:lnTo>
                <a:lnTo>
                  <a:pt x="3492458" y="3430264"/>
                </a:lnTo>
                <a:lnTo>
                  <a:pt x="3488603" y="3430264"/>
                </a:lnTo>
                <a:lnTo>
                  <a:pt x="3484192" y="3601898"/>
                </a:lnTo>
                <a:cubicBezTo>
                  <a:pt x="3390753" y="5415660"/>
                  <a:pt x="1866561" y="6858001"/>
                  <a:pt x="0" y="6858001"/>
                </a:cubicBezTo>
                <a:lnTo>
                  <a:pt x="0" y="3430264"/>
                </a:lnTo>
                <a:lnTo>
                  <a:pt x="0" y="342524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2724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magem em preto e branco">
            <a:extLst>
              <a:ext uri="{FF2B5EF4-FFF2-40B4-BE49-F238E27FC236}">
                <a16:creationId xmlns:a16="http://schemas.microsoft.com/office/drawing/2014/main" id="{15345A85-93FC-471A-FACC-07D7F8803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066" y="761988"/>
            <a:ext cx="6096012" cy="6096012"/>
          </a:xfrm>
          <a:prstGeom prst="rect">
            <a:avLst/>
          </a:prstGeom>
        </p:spPr>
      </p:pic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B4A4A5A-9B6C-4AF3-5DAD-1F5E7F779FAF}"/>
              </a:ext>
            </a:extLst>
          </p:cNvPr>
          <p:cNvGrpSpPr/>
          <p:nvPr/>
        </p:nvGrpSpPr>
        <p:grpSpPr>
          <a:xfrm>
            <a:off x="1150919" y="0"/>
            <a:ext cx="10461256" cy="6858000"/>
            <a:chOff x="-6208851" y="0"/>
            <a:chExt cx="10461256" cy="6858000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206E55FB-B1E2-C239-A33F-523185B9E0E8}"/>
                </a:ext>
              </a:extLst>
            </p:cNvPr>
            <p:cNvGrpSpPr/>
            <p:nvPr/>
          </p:nvGrpSpPr>
          <p:grpSpPr>
            <a:xfrm>
              <a:off x="1453720" y="0"/>
              <a:ext cx="2798685" cy="6858000"/>
              <a:chOff x="155359" y="0"/>
              <a:chExt cx="2798685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2C704E13-94B4-AE87-CF45-834D8947EFA6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 </a:t>
                </a:r>
                <a:r>
                  <a:rPr lang="pt-BR" sz="4000" b="1" i="0" dirty="0">
                    <a:effectLst/>
                    <a:latin typeface="Söhne"/>
                  </a:rPr>
                  <a:t>Informado </a:t>
                </a:r>
                <a:endParaRPr lang="pt-BR" sz="6000" dirty="0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5A3D4639-4563-DFD2-4B39-40804EE9B749}"/>
                  </a:ext>
                </a:extLst>
              </p:cNvPr>
              <p:cNvSpPr/>
              <p:nvPr/>
            </p:nvSpPr>
            <p:spPr>
              <a:xfrm>
                <a:off x="1595761" y="998742"/>
                <a:ext cx="1358283" cy="1438182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I</a:t>
                </a:r>
              </a:p>
            </p:txBody>
          </p:sp>
        </p:grp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4B9B9693-6FD3-B869-6A7C-C00666DF67CF}"/>
                </a:ext>
              </a:extLst>
            </p:cNvPr>
            <p:cNvSpPr/>
            <p:nvPr/>
          </p:nvSpPr>
          <p:spPr>
            <a:xfrm>
              <a:off x="-6208851" y="0"/>
              <a:ext cx="7693800" cy="685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Partes interessadas mantidas informadas sem participação ativa.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endParaRPr lang="pt-BR" sz="2800" b="0" i="0" dirty="0">
                <a:solidFill>
                  <a:srgbClr val="FFFFFF"/>
                </a:solidFill>
                <a:effectLst/>
                <a:latin typeface="Söhne"/>
              </a:endParaRP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Exemplo: Membros da equipe cientes de mudanças, mas não diretamente envolvidos.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69A91B48-DA58-690C-0477-BAF2DE5D99B9}"/>
              </a:ext>
            </a:extLst>
          </p:cNvPr>
          <p:cNvGrpSpPr/>
          <p:nvPr/>
        </p:nvGrpSpPr>
        <p:grpSpPr>
          <a:xfrm>
            <a:off x="-8480602" y="0"/>
            <a:ext cx="10520249" cy="6858000"/>
            <a:chOff x="-6720607" y="0"/>
            <a:chExt cx="10520249" cy="6858000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3488B6C5-11F9-2C74-AF97-ED6ED7A39240}"/>
                </a:ext>
              </a:extLst>
            </p:cNvPr>
            <p:cNvGrpSpPr/>
            <p:nvPr/>
          </p:nvGrpSpPr>
          <p:grpSpPr>
            <a:xfrm>
              <a:off x="972105" y="0"/>
              <a:ext cx="2827537" cy="6858000"/>
              <a:chOff x="155359" y="0"/>
              <a:chExt cx="2827537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0665B26B-19D3-0BB6-4CE8-737B51BA3DDA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Consultado </a:t>
                </a:r>
                <a:endParaRPr lang="pt-BR" sz="6000" dirty="0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B69691BB-F734-23C6-A674-9AA501A15ECD}"/>
                  </a:ext>
                </a:extLst>
              </p:cNvPr>
              <p:cNvSpPr/>
              <p:nvPr/>
            </p:nvSpPr>
            <p:spPr>
              <a:xfrm>
                <a:off x="1624613" y="2472434"/>
                <a:ext cx="1358283" cy="1438182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C</a:t>
                </a:r>
              </a:p>
            </p:txBody>
          </p:sp>
        </p:grp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033360CD-1B3A-F03E-77CA-984E6CDAFA73}"/>
                </a:ext>
              </a:extLst>
            </p:cNvPr>
            <p:cNvSpPr/>
            <p:nvPr/>
          </p:nvSpPr>
          <p:spPr>
            <a:xfrm>
              <a:off x="-6720607" y="0"/>
              <a:ext cx="7693800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Indivíduos cujo conhecimento é vital antes da execução.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endParaRPr lang="pt-BR" sz="2800" b="0" i="0" dirty="0">
                <a:solidFill>
                  <a:srgbClr val="FFFFFF"/>
                </a:solidFill>
                <a:effectLst/>
                <a:latin typeface="Söhne"/>
              </a:endParaRP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Exemplo: Especialistas em conformidade revisando etapas.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FFC9B5F9-3258-D460-6631-B8773D5FA8B8}"/>
              </a:ext>
            </a:extLst>
          </p:cNvPr>
          <p:cNvGrpSpPr/>
          <p:nvPr/>
        </p:nvGrpSpPr>
        <p:grpSpPr>
          <a:xfrm>
            <a:off x="-8736815" y="0"/>
            <a:ext cx="10473587" cy="6858000"/>
            <a:chOff x="-7195507" y="0"/>
            <a:chExt cx="10473587" cy="6858000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C2979A0C-498A-4ECA-24D9-0D59E943C87D}"/>
                </a:ext>
              </a:extLst>
            </p:cNvPr>
            <p:cNvGrpSpPr/>
            <p:nvPr/>
          </p:nvGrpSpPr>
          <p:grpSpPr>
            <a:xfrm>
              <a:off x="474956" y="0"/>
              <a:ext cx="2803124" cy="6858000"/>
              <a:chOff x="155359" y="0"/>
              <a:chExt cx="2803124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D45BBB7B-7528-58F8-2850-3E49F9C59696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 Responsável Final</a:t>
                </a:r>
                <a:endParaRPr lang="pt-BR" sz="6000" dirty="0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FD478AB4-B1DA-2CF8-CADD-EDB01ACE12E6}"/>
                  </a:ext>
                </a:extLst>
              </p:cNvPr>
              <p:cNvSpPr/>
              <p:nvPr/>
            </p:nvSpPr>
            <p:spPr>
              <a:xfrm>
                <a:off x="1600200" y="3946126"/>
                <a:ext cx="1358283" cy="1438182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A</a:t>
                </a:r>
              </a:p>
            </p:txBody>
          </p:sp>
        </p:grp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32ECCD96-4104-9F51-8239-0D2C1FB5F8B8}"/>
                </a:ext>
              </a:extLst>
            </p:cNvPr>
            <p:cNvSpPr/>
            <p:nvPr/>
          </p:nvSpPr>
          <p:spPr>
            <a:xfrm>
              <a:off x="-7195507" y="0"/>
              <a:ext cx="7693800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Indivíduo ou papel responsável pela conclusão bem-sucedida.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endParaRPr lang="pt-BR" sz="2800" b="0" i="0" dirty="0">
                <a:solidFill>
                  <a:srgbClr val="FFFFFF"/>
                </a:solidFill>
                <a:effectLst/>
                <a:latin typeface="Söhne"/>
              </a:endParaRP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Exemplo: Gerente de Projeto ou Líder da Equipe.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B453E477-81DA-0CDD-2234-3540D0ABCA9A}"/>
              </a:ext>
            </a:extLst>
          </p:cNvPr>
          <p:cNvGrpSpPr/>
          <p:nvPr/>
        </p:nvGrpSpPr>
        <p:grpSpPr>
          <a:xfrm>
            <a:off x="-9033213" y="0"/>
            <a:ext cx="10455861" cy="6858000"/>
            <a:chOff x="-7677150" y="0"/>
            <a:chExt cx="10455861" cy="6858000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6DA7D6D7-BE36-645A-FC0E-C50230866D72}"/>
                </a:ext>
              </a:extLst>
            </p:cNvPr>
            <p:cNvSpPr/>
            <p:nvPr/>
          </p:nvSpPr>
          <p:spPr>
            <a:xfrm>
              <a:off x="-7677150" y="0"/>
              <a:ext cx="7693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Pessoa ou equipe que executa a tarefa.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pt-BR" sz="3200" b="0" i="0" dirty="0">
                <a:solidFill>
                  <a:srgbClr val="FFFFFF"/>
                </a:solidFill>
                <a:effectLst/>
                <a:latin typeface="Söhne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Exemplo: Desenvolvedores na codificação de um novo recurso.</a:t>
              </a:r>
              <a:endParaRPr lang="pt-BR" sz="3200" dirty="0">
                <a:solidFill>
                  <a:srgbClr val="FFFFFF"/>
                </a:solidFill>
              </a:endParaRP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2D481437-28BD-8C04-58A1-CE82F4F90702}"/>
                </a:ext>
              </a:extLst>
            </p:cNvPr>
            <p:cNvGrpSpPr/>
            <p:nvPr/>
          </p:nvGrpSpPr>
          <p:grpSpPr>
            <a:xfrm>
              <a:off x="0" y="0"/>
              <a:ext cx="2778711" cy="6858000"/>
              <a:chOff x="0" y="0"/>
              <a:chExt cx="2778711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380AA433-735B-392A-0096-06EA35E55344}"/>
                  </a:ext>
                </a:extLst>
              </p:cNvPr>
              <p:cNvSpPr/>
              <p:nvPr/>
            </p:nvSpPr>
            <p:spPr>
              <a:xfrm>
                <a:off x="0" y="0"/>
                <a:ext cx="1944210" cy="685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Responsável </a:t>
                </a:r>
                <a:endParaRPr lang="pt-BR" sz="6000" dirty="0"/>
              </a:p>
            </p:txBody>
          </p:sp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id="{79F6BB07-208C-E88E-6ECB-13F96903D9CC}"/>
                  </a:ext>
                </a:extLst>
              </p:cNvPr>
              <p:cNvSpPr/>
              <p:nvPr/>
            </p:nvSpPr>
            <p:spPr>
              <a:xfrm>
                <a:off x="1420428" y="5419818"/>
                <a:ext cx="1358283" cy="143818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65280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magem em preto e branco">
            <a:extLst>
              <a:ext uri="{FF2B5EF4-FFF2-40B4-BE49-F238E27FC236}">
                <a16:creationId xmlns:a16="http://schemas.microsoft.com/office/drawing/2014/main" id="{15345A85-93FC-471A-FACC-07D7F8803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066" y="761988"/>
            <a:ext cx="6096012" cy="6096012"/>
          </a:xfrm>
          <a:prstGeom prst="rect">
            <a:avLst/>
          </a:prstGeom>
        </p:spPr>
      </p:pic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B4A4A5A-9B6C-4AF3-5DAD-1F5E7F779FAF}"/>
              </a:ext>
            </a:extLst>
          </p:cNvPr>
          <p:cNvGrpSpPr/>
          <p:nvPr/>
        </p:nvGrpSpPr>
        <p:grpSpPr>
          <a:xfrm>
            <a:off x="-8094250" y="0"/>
            <a:ext cx="10461256" cy="6858000"/>
            <a:chOff x="-6208851" y="0"/>
            <a:chExt cx="10461256" cy="6858000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206E55FB-B1E2-C239-A33F-523185B9E0E8}"/>
                </a:ext>
              </a:extLst>
            </p:cNvPr>
            <p:cNvGrpSpPr/>
            <p:nvPr/>
          </p:nvGrpSpPr>
          <p:grpSpPr>
            <a:xfrm>
              <a:off x="1453720" y="0"/>
              <a:ext cx="2798685" cy="6858000"/>
              <a:chOff x="155359" y="0"/>
              <a:chExt cx="2798685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2C704E13-94B4-AE87-CF45-834D8947EFA6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 </a:t>
                </a:r>
                <a:r>
                  <a:rPr lang="pt-BR" sz="4000" b="1" i="0" dirty="0">
                    <a:effectLst/>
                    <a:latin typeface="Söhne"/>
                  </a:rPr>
                  <a:t>Informado </a:t>
                </a:r>
                <a:endParaRPr lang="pt-BR" sz="6000" dirty="0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5A3D4639-4563-DFD2-4B39-40804EE9B749}"/>
                  </a:ext>
                </a:extLst>
              </p:cNvPr>
              <p:cNvSpPr/>
              <p:nvPr/>
            </p:nvSpPr>
            <p:spPr>
              <a:xfrm>
                <a:off x="1595761" y="998742"/>
                <a:ext cx="1358283" cy="1438182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I</a:t>
                </a:r>
              </a:p>
            </p:txBody>
          </p:sp>
        </p:grp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4B9B9693-6FD3-B869-6A7C-C00666DF67CF}"/>
                </a:ext>
              </a:extLst>
            </p:cNvPr>
            <p:cNvSpPr/>
            <p:nvPr/>
          </p:nvSpPr>
          <p:spPr>
            <a:xfrm>
              <a:off x="-6208851" y="0"/>
              <a:ext cx="7693800" cy="685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Partes interessadas mantidas informadas sem participação ativa.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endParaRPr lang="pt-BR" sz="2800" b="0" i="0" dirty="0">
                <a:solidFill>
                  <a:srgbClr val="FFFFFF"/>
                </a:solidFill>
                <a:effectLst/>
                <a:latin typeface="Söhne"/>
              </a:endParaRP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Exemplo: Membros da equipe cientes de mudanças, mas não diretamente envolvidos.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69A91B48-DA58-690C-0477-BAF2DE5D99B9}"/>
              </a:ext>
            </a:extLst>
          </p:cNvPr>
          <p:cNvGrpSpPr/>
          <p:nvPr/>
        </p:nvGrpSpPr>
        <p:grpSpPr>
          <a:xfrm>
            <a:off x="-8480602" y="0"/>
            <a:ext cx="10520249" cy="6858000"/>
            <a:chOff x="-6720607" y="0"/>
            <a:chExt cx="10520249" cy="6858000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3488B6C5-11F9-2C74-AF97-ED6ED7A39240}"/>
                </a:ext>
              </a:extLst>
            </p:cNvPr>
            <p:cNvGrpSpPr/>
            <p:nvPr/>
          </p:nvGrpSpPr>
          <p:grpSpPr>
            <a:xfrm>
              <a:off x="972105" y="0"/>
              <a:ext cx="2827537" cy="6858000"/>
              <a:chOff x="155359" y="0"/>
              <a:chExt cx="2827537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0665B26B-19D3-0BB6-4CE8-737B51BA3DDA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Consultado </a:t>
                </a:r>
                <a:endParaRPr lang="pt-BR" sz="6000" dirty="0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B69691BB-F734-23C6-A674-9AA501A15ECD}"/>
                  </a:ext>
                </a:extLst>
              </p:cNvPr>
              <p:cNvSpPr/>
              <p:nvPr/>
            </p:nvSpPr>
            <p:spPr>
              <a:xfrm>
                <a:off x="1624613" y="2472434"/>
                <a:ext cx="1358283" cy="1438182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C</a:t>
                </a:r>
              </a:p>
            </p:txBody>
          </p:sp>
        </p:grp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033360CD-1B3A-F03E-77CA-984E6CDAFA73}"/>
                </a:ext>
              </a:extLst>
            </p:cNvPr>
            <p:cNvSpPr/>
            <p:nvPr/>
          </p:nvSpPr>
          <p:spPr>
            <a:xfrm>
              <a:off x="-6720607" y="0"/>
              <a:ext cx="7693800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Indivíduos cujo conhecimento é vital antes da execução.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endParaRPr lang="pt-BR" sz="2800" b="0" i="0" dirty="0">
                <a:solidFill>
                  <a:srgbClr val="FFFFFF"/>
                </a:solidFill>
                <a:effectLst/>
                <a:latin typeface="Söhne"/>
              </a:endParaRP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Exemplo: Especialistas em conformidade revisando etapas.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FFC9B5F9-3258-D460-6631-B8773D5FA8B8}"/>
              </a:ext>
            </a:extLst>
          </p:cNvPr>
          <p:cNvGrpSpPr/>
          <p:nvPr/>
        </p:nvGrpSpPr>
        <p:grpSpPr>
          <a:xfrm>
            <a:off x="-8736815" y="0"/>
            <a:ext cx="10473587" cy="6858000"/>
            <a:chOff x="-7195507" y="0"/>
            <a:chExt cx="10473587" cy="6858000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C2979A0C-498A-4ECA-24D9-0D59E943C87D}"/>
                </a:ext>
              </a:extLst>
            </p:cNvPr>
            <p:cNvGrpSpPr/>
            <p:nvPr/>
          </p:nvGrpSpPr>
          <p:grpSpPr>
            <a:xfrm>
              <a:off x="474956" y="0"/>
              <a:ext cx="2803124" cy="6858000"/>
              <a:chOff x="155359" y="0"/>
              <a:chExt cx="2803124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D45BBB7B-7528-58F8-2850-3E49F9C59696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 Responsável Final</a:t>
                </a:r>
                <a:endParaRPr lang="pt-BR" sz="6000" dirty="0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FD478AB4-B1DA-2CF8-CADD-EDB01ACE12E6}"/>
                  </a:ext>
                </a:extLst>
              </p:cNvPr>
              <p:cNvSpPr/>
              <p:nvPr/>
            </p:nvSpPr>
            <p:spPr>
              <a:xfrm>
                <a:off x="1600200" y="3946126"/>
                <a:ext cx="1358283" cy="1438182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A</a:t>
                </a:r>
              </a:p>
            </p:txBody>
          </p:sp>
        </p:grp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32ECCD96-4104-9F51-8239-0D2C1FB5F8B8}"/>
                </a:ext>
              </a:extLst>
            </p:cNvPr>
            <p:cNvSpPr/>
            <p:nvPr/>
          </p:nvSpPr>
          <p:spPr>
            <a:xfrm>
              <a:off x="-7195507" y="0"/>
              <a:ext cx="7693800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Indivíduo ou papel responsável pela conclusão bem-sucedida.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endParaRPr lang="pt-BR" sz="2800" b="0" i="0" dirty="0">
                <a:solidFill>
                  <a:srgbClr val="FFFFFF"/>
                </a:solidFill>
                <a:effectLst/>
                <a:latin typeface="Söhne"/>
              </a:endParaRP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Exemplo: Gerente de Projeto ou Líder da Equipe.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B453E477-81DA-0CDD-2234-3540D0ABCA9A}"/>
              </a:ext>
            </a:extLst>
          </p:cNvPr>
          <p:cNvGrpSpPr/>
          <p:nvPr/>
        </p:nvGrpSpPr>
        <p:grpSpPr>
          <a:xfrm>
            <a:off x="-9033213" y="0"/>
            <a:ext cx="10455861" cy="6858000"/>
            <a:chOff x="-7677150" y="0"/>
            <a:chExt cx="10455861" cy="6858000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6DA7D6D7-BE36-645A-FC0E-C50230866D72}"/>
                </a:ext>
              </a:extLst>
            </p:cNvPr>
            <p:cNvSpPr/>
            <p:nvPr/>
          </p:nvSpPr>
          <p:spPr>
            <a:xfrm>
              <a:off x="-7677150" y="0"/>
              <a:ext cx="7693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Pessoa ou equipe que executa a tarefa.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pt-BR" sz="3200" b="0" i="0" dirty="0">
                <a:solidFill>
                  <a:srgbClr val="FFFFFF"/>
                </a:solidFill>
                <a:effectLst/>
                <a:latin typeface="Söhne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Exemplo: Desenvolvedores na codificação de um novo recurso.</a:t>
              </a:r>
              <a:endParaRPr lang="pt-BR" sz="3200" dirty="0">
                <a:solidFill>
                  <a:srgbClr val="FFFFFF"/>
                </a:solidFill>
              </a:endParaRP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2D481437-28BD-8C04-58A1-CE82F4F90702}"/>
                </a:ext>
              </a:extLst>
            </p:cNvPr>
            <p:cNvGrpSpPr/>
            <p:nvPr/>
          </p:nvGrpSpPr>
          <p:grpSpPr>
            <a:xfrm>
              <a:off x="0" y="0"/>
              <a:ext cx="2778711" cy="6858000"/>
              <a:chOff x="0" y="0"/>
              <a:chExt cx="2778711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380AA433-735B-392A-0096-06EA35E55344}"/>
                  </a:ext>
                </a:extLst>
              </p:cNvPr>
              <p:cNvSpPr/>
              <p:nvPr/>
            </p:nvSpPr>
            <p:spPr>
              <a:xfrm>
                <a:off x="0" y="0"/>
                <a:ext cx="1944210" cy="685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Responsável </a:t>
                </a:r>
                <a:endParaRPr lang="pt-BR" sz="6000" dirty="0"/>
              </a:p>
            </p:txBody>
          </p:sp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id="{79F6BB07-208C-E88E-6ECB-13F96903D9CC}"/>
                  </a:ext>
                </a:extLst>
              </p:cNvPr>
              <p:cNvSpPr/>
              <p:nvPr/>
            </p:nvSpPr>
            <p:spPr>
              <a:xfrm>
                <a:off x="1420428" y="5419818"/>
                <a:ext cx="1358283" cy="143818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R</a:t>
                </a:r>
              </a:p>
            </p:txBody>
          </p:sp>
        </p:grpSp>
      </p:grpSp>
      <p:sp>
        <p:nvSpPr>
          <p:cNvPr id="2" name="Balão de Fala: Retângulo com Cantos Arredondados 1">
            <a:extLst>
              <a:ext uri="{FF2B5EF4-FFF2-40B4-BE49-F238E27FC236}">
                <a16:creationId xmlns:a16="http://schemas.microsoft.com/office/drawing/2014/main" id="{C404672F-732B-3AD7-53D0-3C9CCD3A2778}"/>
              </a:ext>
            </a:extLst>
          </p:cNvPr>
          <p:cNvSpPr/>
          <p:nvPr/>
        </p:nvSpPr>
        <p:spPr>
          <a:xfrm>
            <a:off x="2978610" y="1305056"/>
            <a:ext cx="3947443" cy="2641070"/>
          </a:xfrm>
          <a:prstGeom prst="wedgeRoundRectCallout">
            <a:avLst>
              <a:gd name="adj1" fmla="val 63622"/>
              <a:gd name="adj2" fmla="val 74522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CFB90855-C93D-3395-3E78-772CC59CC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875" y="352789"/>
            <a:ext cx="3947443" cy="1507376"/>
          </a:xfrm>
        </p:spPr>
        <p:txBody>
          <a:bodyPr>
            <a:normAutofit fontScale="90000"/>
          </a:bodyPr>
          <a:lstStyle/>
          <a:p>
            <a:r>
              <a:rPr lang="pt-BR" dirty="0"/>
              <a:t>Como Criar uma Matriz de Responsabilidade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355BAFE-2B3E-5B66-648A-8347CEB04107}"/>
              </a:ext>
            </a:extLst>
          </p:cNvPr>
          <p:cNvSpPr txBox="1"/>
          <p:nvPr/>
        </p:nvSpPr>
        <p:spPr>
          <a:xfrm>
            <a:off x="2966279" y="1609928"/>
            <a:ext cx="39474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Passo 1: </a:t>
            </a:r>
            <a:r>
              <a:rPr lang="pt-BR" dirty="0"/>
              <a:t>Identificação de Atividades</a:t>
            </a:r>
          </a:p>
          <a:p>
            <a:endParaRPr lang="pt-BR" dirty="0"/>
          </a:p>
          <a:p>
            <a:r>
              <a:rPr lang="pt-BR" dirty="0"/>
              <a:t>Liste exaustivamente todas as atividades do projeto.</a:t>
            </a:r>
          </a:p>
          <a:p>
            <a:endParaRPr lang="pt-BR" dirty="0"/>
          </a:p>
          <a:p>
            <a:r>
              <a:rPr lang="pt-BR" dirty="0"/>
              <a:t>Exemplo: Design, codificação, teste, etc.</a:t>
            </a:r>
          </a:p>
        </p:txBody>
      </p:sp>
    </p:spTree>
    <p:extLst>
      <p:ext uri="{BB962C8B-B14F-4D97-AF65-F5344CB8AC3E}">
        <p14:creationId xmlns:p14="http://schemas.microsoft.com/office/powerpoint/2010/main" val="23106375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magem em preto e branco">
            <a:extLst>
              <a:ext uri="{FF2B5EF4-FFF2-40B4-BE49-F238E27FC236}">
                <a16:creationId xmlns:a16="http://schemas.microsoft.com/office/drawing/2014/main" id="{15345A85-93FC-471A-FACC-07D7F8803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066" y="761988"/>
            <a:ext cx="6096012" cy="6096012"/>
          </a:xfrm>
          <a:prstGeom prst="rect">
            <a:avLst/>
          </a:prstGeom>
        </p:spPr>
      </p:pic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B4A4A5A-9B6C-4AF3-5DAD-1F5E7F779FAF}"/>
              </a:ext>
            </a:extLst>
          </p:cNvPr>
          <p:cNvGrpSpPr/>
          <p:nvPr/>
        </p:nvGrpSpPr>
        <p:grpSpPr>
          <a:xfrm>
            <a:off x="-8094250" y="0"/>
            <a:ext cx="10461256" cy="6858000"/>
            <a:chOff x="-6208851" y="0"/>
            <a:chExt cx="10461256" cy="6858000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206E55FB-B1E2-C239-A33F-523185B9E0E8}"/>
                </a:ext>
              </a:extLst>
            </p:cNvPr>
            <p:cNvGrpSpPr/>
            <p:nvPr/>
          </p:nvGrpSpPr>
          <p:grpSpPr>
            <a:xfrm>
              <a:off x="1453720" y="0"/>
              <a:ext cx="2798685" cy="6858000"/>
              <a:chOff x="155359" y="0"/>
              <a:chExt cx="2798685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2C704E13-94B4-AE87-CF45-834D8947EFA6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 </a:t>
                </a:r>
                <a:r>
                  <a:rPr lang="pt-BR" sz="4000" b="1" i="0" dirty="0">
                    <a:effectLst/>
                    <a:latin typeface="Söhne"/>
                  </a:rPr>
                  <a:t>Informado </a:t>
                </a:r>
                <a:endParaRPr lang="pt-BR" sz="6000" dirty="0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5A3D4639-4563-DFD2-4B39-40804EE9B749}"/>
                  </a:ext>
                </a:extLst>
              </p:cNvPr>
              <p:cNvSpPr/>
              <p:nvPr/>
            </p:nvSpPr>
            <p:spPr>
              <a:xfrm>
                <a:off x="1595761" y="998742"/>
                <a:ext cx="1358283" cy="1438182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I</a:t>
                </a:r>
              </a:p>
            </p:txBody>
          </p:sp>
        </p:grp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4B9B9693-6FD3-B869-6A7C-C00666DF67CF}"/>
                </a:ext>
              </a:extLst>
            </p:cNvPr>
            <p:cNvSpPr/>
            <p:nvPr/>
          </p:nvSpPr>
          <p:spPr>
            <a:xfrm>
              <a:off x="-6208851" y="0"/>
              <a:ext cx="7693800" cy="685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Partes interessadas mantidas informadas sem participação ativa.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endParaRPr lang="pt-BR" sz="2800" b="0" i="0" dirty="0">
                <a:solidFill>
                  <a:srgbClr val="FFFFFF"/>
                </a:solidFill>
                <a:effectLst/>
                <a:latin typeface="Söhne"/>
              </a:endParaRP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Exemplo: Membros da equipe cientes de mudanças, mas não diretamente envolvidos.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69A91B48-DA58-690C-0477-BAF2DE5D99B9}"/>
              </a:ext>
            </a:extLst>
          </p:cNvPr>
          <p:cNvGrpSpPr/>
          <p:nvPr/>
        </p:nvGrpSpPr>
        <p:grpSpPr>
          <a:xfrm>
            <a:off x="-8480602" y="0"/>
            <a:ext cx="10520249" cy="6858000"/>
            <a:chOff x="-6720607" y="0"/>
            <a:chExt cx="10520249" cy="6858000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3488B6C5-11F9-2C74-AF97-ED6ED7A39240}"/>
                </a:ext>
              </a:extLst>
            </p:cNvPr>
            <p:cNvGrpSpPr/>
            <p:nvPr/>
          </p:nvGrpSpPr>
          <p:grpSpPr>
            <a:xfrm>
              <a:off x="972105" y="0"/>
              <a:ext cx="2827537" cy="6858000"/>
              <a:chOff x="155359" y="0"/>
              <a:chExt cx="2827537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0665B26B-19D3-0BB6-4CE8-737B51BA3DDA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Consultado </a:t>
                </a:r>
                <a:endParaRPr lang="pt-BR" sz="6000" dirty="0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B69691BB-F734-23C6-A674-9AA501A15ECD}"/>
                  </a:ext>
                </a:extLst>
              </p:cNvPr>
              <p:cNvSpPr/>
              <p:nvPr/>
            </p:nvSpPr>
            <p:spPr>
              <a:xfrm>
                <a:off x="1624613" y="2472434"/>
                <a:ext cx="1358283" cy="1438182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C</a:t>
                </a:r>
              </a:p>
            </p:txBody>
          </p:sp>
        </p:grp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033360CD-1B3A-F03E-77CA-984E6CDAFA73}"/>
                </a:ext>
              </a:extLst>
            </p:cNvPr>
            <p:cNvSpPr/>
            <p:nvPr/>
          </p:nvSpPr>
          <p:spPr>
            <a:xfrm>
              <a:off x="-6720607" y="0"/>
              <a:ext cx="7693800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Indivíduos cujo conhecimento é vital antes da execução.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endParaRPr lang="pt-BR" sz="2800" b="0" i="0" dirty="0">
                <a:solidFill>
                  <a:srgbClr val="FFFFFF"/>
                </a:solidFill>
                <a:effectLst/>
                <a:latin typeface="Söhne"/>
              </a:endParaRP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Exemplo: Especialistas em conformidade revisando etapas.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FFC9B5F9-3258-D460-6631-B8773D5FA8B8}"/>
              </a:ext>
            </a:extLst>
          </p:cNvPr>
          <p:cNvGrpSpPr/>
          <p:nvPr/>
        </p:nvGrpSpPr>
        <p:grpSpPr>
          <a:xfrm>
            <a:off x="-8736815" y="0"/>
            <a:ext cx="10473587" cy="6858000"/>
            <a:chOff x="-7195507" y="0"/>
            <a:chExt cx="10473587" cy="6858000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C2979A0C-498A-4ECA-24D9-0D59E943C87D}"/>
                </a:ext>
              </a:extLst>
            </p:cNvPr>
            <p:cNvGrpSpPr/>
            <p:nvPr/>
          </p:nvGrpSpPr>
          <p:grpSpPr>
            <a:xfrm>
              <a:off x="474956" y="0"/>
              <a:ext cx="2803124" cy="6858000"/>
              <a:chOff x="155359" y="0"/>
              <a:chExt cx="2803124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D45BBB7B-7528-58F8-2850-3E49F9C59696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 Responsável Final</a:t>
                </a:r>
                <a:endParaRPr lang="pt-BR" sz="6000" dirty="0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FD478AB4-B1DA-2CF8-CADD-EDB01ACE12E6}"/>
                  </a:ext>
                </a:extLst>
              </p:cNvPr>
              <p:cNvSpPr/>
              <p:nvPr/>
            </p:nvSpPr>
            <p:spPr>
              <a:xfrm>
                <a:off x="1600200" y="3946126"/>
                <a:ext cx="1358283" cy="1438182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A</a:t>
                </a:r>
              </a:p>
            </p:txBody>
          </p:sp>
        </p:grp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32ECCD96-4104-9F51-8239-0D2C1FB5F8B8}"/>
                </a:ext>
              </a:extLst>
            </p:cNvPr>
            <p:cNvSpPr/>
            <p:nvPr/>
          </p:nvSpPr>
          <p:spPr>
            <a:xfrm>
              <a:off x="-7195507" y="0"/>
              <a:ext cx="7693800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Indivíduo ou papel responsável pela conclusão bem-sucedida.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endParaRPr lang="pt-BR" sz="2800" b="0" i="0" dirty="0">
                <a:solidFill>
                  <a:srgbClr val="FFFFFF"/>
                </a:solidFill>
                <a:effectLst/>
                <a:latin typeface="Söhne"/>
              </a:endParaRP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Exemplo: Gerente de Projeto ou Líder da Equipe.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B453E477-81DA-0CDD-2234-3540D0ABCA9A}"/>
              </a:ext>
            </a:extLst>
          </p:cNvPr>
          <p:cNvGrpSpPr/>
          <p:nvPr/>
        </p:nvGrpSpPr>
        <p:grpSpPr>
          <a:xfrm>
            <a:off x="-9033213" y="0"/>
            <a:ext cx="10455861" cy="6858000"/>
            <a:chOff x="-7677150" y="0"/>
            <a:chExt cx="10455861" cy="6858000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6DA7D6D7-BE36-645A-FC0E-C50230866D72}"/>
                </a:ext>
              </a:extLst>
            </p:cNvPr>
            <p:cNvSpPr/>
            <p:nvPr/>
          </p:nvSpPr>
          <p:spPr>
            <a:xfrm>
              <a:off x="-7677150" y="0"/>
              <a:ext cx="7693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Pessoa ou equipe que executa a tarefa.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pt-BR" sz="3200" b="0" i="0" dirty="0">
                <a:solidFill>
                  <a:srgbClr val="FFFFFF"/>
                </a:solidFill>
                <a:effectLst/>
                <a:latin typeface="Söhne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Exemplo: Desenvolvedores na codificação de um novo recurso.</a:t>
              </a:r>
              <a:endParaRPr lang="pt-BR" sz="3200" dirty="0">
                <a:solidFill>
                  <a:srgbClr val="FFFFFF"/>
                </a:solidFill>
              </a:endParaRP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2D481437-28BD-8C04-58A1-CE82F4F90702}"/>
                </a:ext>
              </a:extLst>
            </p:cNvPr>
            <p:cNvGrpSpPr/>
            <p:nvPr/>
          </p:nvGrpSpPr>
          <p:grpSpPr>
            <a:xfrm>
              <a:off x="0" y="0"/>
              <a:ext cx="2778711" cy="6858000"/>
              <a:chOff x="0" y="0"/>
              <a:chExt cx="2778711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380AA433-735B-392A-0096-06EA35E55344}"/>
                  </a:ext>
                </a:extLst>
              </p:cNvPr>
              <p:cNvSpPr/>
              <p:nvPr/>
            </p:nvSpPr>
            <p:spPr>
              <a:xfrm>
                <a:off x="0" y="0"/>
                <a:ext cx="1944210" cy="685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Responsável </a:t>
                </a:r>
                <a:endParaRPr lang="pt-BR" sz="6000" dirty="0"/>
              </a:p>
            </p:txBody>
          </p:sp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id="{79F6BB07-208C-E88E-6ECB-13F96903D9CC}"/>
                  </a:ext>
                </a:extLst>
              </p:cNvPr>
              <p:cNvSpPr/>
              <p:nvPr/>
            </p:nvSpPr>
            <p:spPr>
              <a:xfrm>
                <a:off x="1420428" y="5419818"/>
                <a:ext cx="1358283" cy="143818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R</a:t>
                </a:r>
              </a:p>
            </p:txBody>
          </p:sp>
        </p:grpSp>
      </p:grpSp>
      <p:sp>
        <p:nvSpPr>
          <p:cNvPr id="2" name="Balão de Fala: Retângulo com Cantos Arredondados 1">
            <a:extLst>
              <a:ext uri="{FF2B5EF4-FFF2-40B4-BE49-F238E27FC236}">
                <a16:creationId xmlns:a16="http://schemas.microsoft.com/office/drawing/2014/main" id="{C404672F-732B-3AD7-53D0-3C9CCD3A2778}"/>
              </a:ext>
            </a:extLst>
          </p:cNvPr>
          <p:cNvSpPr/>
          <p:nvPr/>
        </p:nvSpPr>
        <p:spPr>
          <a:xfrm>
            <a:off x="2978610" y="1305056"/>
            <a:ext cx="3947443" cy="2641070"/>
          </a:xfrm>
          <a:prstGeom prst="wedgeRoundRectCallout">
            <a:avLst>
              <a:gd name="adj1" fmla="val 63622"/>
              <a:gd name="adj2" fmla="val 74522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CFB90855-C93D-3395-3E78-772CC59CC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875" y="352789"/>
            <a:ext cx="3947443" cy="1507376"/>
          </a:xfrm>
        </p:spPr>
        <p:txBody>
          <a:bodyPr>
            <a:normAutofit fontScale="90000"/>
          </a:bodyPr>
          <a:lstStyle/>
          <a:p>
            <a:r>
              <a:rPr lang="pt-BR" dirty="0"/>
              <a:t>Como Criar uma Matriz de Responsabilidade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355BAFE-2B3E-5B66-648A-8347CEB04107}"/>
              </a:ext>
            </a:extLst>
          </p:cNvPr>
          <p:cNvSpPr txBox="1"/>
          <p:nvPr/>
        </p:nvSpPr>
        <p:spPr>
          <a:xfrm>
            <a:off x="2978610" y="1501670"/>
            <a:ext cx="39474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Passo 2: </a:t>
            </a:r>
            <a:r>
              <a:rPr lang="pt-BR" dirty="0"/>
              <a:t>Envolvimento das Partes Interessadas</a:t>
            </a:r>
          </a:p>
          <a:p>
            <a:endParaRPr lang="pt-BR" dirty="0"/>
          </a:p>
          <a:p>
            <a:r>
              <a:rPr lang="pt-BR" dirty="0"/>
              <a:t>Inclua ativamente partes interessadas na definição de papéis.</a:t>
            </a:r>
          </a:p>
          <a:p>
            <a:endParaRPr lang="pt-BR" dirty="0"/>
          </a:p>
          <a:p>
            <a:r>
              <a:rPr lang="pt-BR" dirty="0"/>
              <a:t>Exemplo: Envolva usuários finais para validação de requisitos.</a:t>
            </a:r>
          </a:p>
        </p:txBody>
      </p:sp>
    </p:spTree>
    <p:extLst>
      <p:ext uri="{BB962C8B-B14F-4D97-AF65-F5344CB8AC3E}">
        <p14:creationId xmlns:p14="http://schemas.microsoft.com/office/powerpoint/2010/main" val="14465600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magem em preto e branco">
            <a:extLst>
              <a:ext uri="{FF2B5EF4-FFF2-40B4-BE49-F238E27FC236}">
                <a16:creationId xmlns:a16="http://schemas.microsoft.com/office/drawing/2014/main" id="{15345A85-93FC-471A-FACC-07D7F8803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066" y="761988"/>
            <a:ext cx="6096012" cy="6096012"/>
          </a:xfrm>
          <a:prstGeom prst="rect">
            <a:avLst/>
          </a:prstGeom>
        </p:spPr>
      </p:pic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B4A4A5A-9B6C-4AF3-5DAD-1F5E7F779FAF}"/>
              </a:ext>
            </a:extLst>
          </p:cNvPr>
          <p:cNvGrpSpPr/>
          <p:nvPr/>
        </p:nvGrpSpPr>
        <p:grpSpPr>
          <a:xfrm>
            <a:off x="-8094250" y="0"/>
            <a:ext cx="10461256" cy="6858000"/>
            <a:chOff x="-6208851" y="0"/>
            <a:chExt cx="10461256" cy="6858000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206E55FB-B1E2-C239-A33F-523185B9E0E8}"/>
                </a:ext>
              </a:extLst>
            </p:cNvPr>
            <p:cNvGrpSpPr/>
            <p:nvPr/>
          </p:nvGrpSpPr>
          <p:grpSpPr>
            <a:xfrm>
              <a:off x="1453720" y="0"/>
              <a:ext cx="2798685" cy="6858000"/>
              <a:chOff x="155359" y="0"/>
              <a:chExt cx="2798685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2C704E13-94B4-AE87-CF45-834D8947EFA6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 </a:t>
                </a:r>
                <a:r>
                  <a:rPr lang="pt-BR" sz="4000" b="1" i="0" dirty="0">
                    <a:effectLst/>
                    <a:latin typeface="Söhne"/>
                  </a:rPr>
                  <a:t>Informado </a:t>
                </a:r>
                <a:endParaRPr lang="pt-BR" sz="6000" dirty="0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5A3D4639-4563-DFD2-4B39-40804EE9B749}"/>
                  </a:ext>
                </a:extLst>
              </p:cNvPr>
              <p:cNvSpPr/>
              <p:nvPr/>
            </p:nvSpPr>
            <p:spPr>
              <a:xfrm>
                <a:off x="1595761" y="998742"/>
                <a:ext cx="1358283" cy="1438182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I</a:t>
                </a:r>
              </a:p>
            </p:txBody>
          </p:sp>
        </p:grp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4B9B9693-6FD3-B869-6A7C-C00666DF67CF}"/>
                </a:ext>
              </a:extLst>
            </p:cNvPr>
            <p:cNvSpPr/>
            <p:nvPr/>
          </p:nvSpPr>
          <p:spPr>
            <a:xfrm>
              <a:off x="-6208851" y="0"/>
              <a:ext cx="7693800" cy="685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Partes interessadas mantidas informadas sem participação ativa.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endParaRPr lang="pt-BR" sz="2800" b="0" i="0" dirty="0">
                <a:solidFill>
                  <a:srgbClr val="FFFFFF"/>
                </a:solidFill>
                <a:effectLst/>
                <a:latin typeface="Söhne"/>
              </a:endParaRP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Exemplo: Membros da equipe cientes de mudanças, mas não diretamente envolvidos.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69A91B48-DA58-690C-0477-BAF2DE5D99B9}"/>
              </a:ext>
            </a:extLst>
          </p:cNvPr>
          <p:cNvGrpSpPr/>
          <p:nvPr/>
        </p:nvGrpSpPr>
        <p:grpSpPr>
          <a:xfrm>
            <a:off x="-8480602" y="0"/>
            <a:ext cx="10520249" cy="6858000"/>
            <a:chOff x="-6720607" y="0"/>
            <a:chExt cx="10520249" cy="6858000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3488B6C5-11F9-2C74-AF97-ED6ED7A39240}"/>
                </a:ext>
              </a:extLst>
            </p:cNvPr>
            <p:cNvGrpSpPr/>
            <p:nvPr/>
          </p:nvGrpSpPr>
          <p:grpSpPr>
            <a:xfrm>
              <a:off x="972105" y="0"/>
              <a:ext cx="2827537" cy="6858000"/>
              <a:chOff x="155359" y="0"/>
              <a:chExt cx="2827537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0665B26B-19D3-0BB6-4CE8-737B51BA3DDA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Consultado </a:t>
                </a:r>
                <a:endParaRPr lang="pt-BR" sz="6000" dirty="0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B69691BB-F734-23C6-A674-9AA501A15ECD}"/>
                  </a:ext>
                </a:extLst>
              </p:cNvPr>
              <p:cNvSpPr/>
              <p:nvPr/>
            </p:nvSpPr>
            <p:spPr>
              <a:xfrm>
                <a:off x="1624613" y="2472434"/>
                <a:ext cx="1358283" cy="1438182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C</a:t>
                </a:r>
              </a:p>
            </p:txBody>
          </p:sp>
        </p:grp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033360CD-1B3A-F03E-77CA-984E6CDAFA73}"/>
                </a:ext>
              </a:extLst>
            </p:cNvPr>
            <p:cNvSpPr/>
            <p:nvPr/>
          </p:nvSpPr>
          <p:spPr>
            <a:xfrm>
              <a:off x="-6720607" y="0"/>
              <a:ext cx="7693800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Indivíduos cujo conhecimento é vital antes da execução.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endParaRPr lang="pt-BR" sz="2800" b="0" i="0" dirty="0">
                <a:solidFill>
                  <a:srgbClr val="FFFFFF"/>
                </a:solidFill>
                <a:effectLst/>
                <a:latin typeface="Söhne"/>
              </a:endParaRP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Exemplo: Especialistas em conformidade revisando etapas.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FFC9B5F9-3258-D460-6631-B8773D5FA8B8}"/>
              </a:ext>
            </a:extLst>
          </p:cNvPr>
          <p:cNvGrpSpPr/>
          <p:nvPr/>
        </p:nvGrpSpPr>
        <p:grpSpPr>
          <a:xfrm>
            <a:off x="-8736815" y="0"/>
            <a:ext cx="10473587" cy="6858000"/>
            <a:chOff x="-7195507" y="0"/>
            <a:chExt cx="10473587" cy="6858000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C2979A0C-498A-4ECA-24D9-0D59E943C87D}"/>
                </a:ext>
              </a:extLst>
            </p:cNvPr>
            <p:cNvGrpSpPr/>
            <p:nvPr/>
          </p:nvGrpSpPr>
          <p:grpSpPr>
            <a:xfrm>
              <a:off x="474956" y="0"/>
              <a:ext cx="2803124" cy="6858000"/>
              <a:chOff x="155359" y="0"/>
              <a:chExt cx="2803124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D45BBB7B-7528-58F8-2850-3E49F9C59696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 Responsável Final</a:t>
                </a:r>
                <a:endParaRPr lang="pt-BR" sz="6000" dirty="0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FD478AB4-B1DA-2CF8-CADD-EDB01ACE12E6}"/>
                  </a:ext>
                </a:extLst>
              </p:cNvPr>
              <p:cNvSpPr/>
              <p:nvPr/>
            </p:nvSpPr>
            <p:spPr>
              <a:xfrm>
                <a:off x="1600200" y="3946126"/>
                <a:ext cx="1358283" cy="1438182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A</a:t>
                </a:r>
              </a:p>
            </p:txBody>
          </p:sp>
        </p:grp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32ECCD96-4104-9F51-8239-0D2C1FB5F8B8}"/>
                </a:ext>
              </a:extLst>
            </p:cNvPr>
            <p:cNvSpPr/>
            <p:nvPr/>
          </p:nvSpPr>
          <p:spPr>
            <a:xfrm>
              <a:off x="-7195507" y="0"/>
              <a:ext cx="7693800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Indivíduo ou papel responsável pela conclusão bem-sucedida.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endParaRPr lang="pt-BR" sz="2800" b="0" i="0" dirty="0">
                <a:solidFill>
                  <a:srgbClr val="FFFFFF"/>
                </a:solidFill>
                <a:effectLst/>
                <a:latin typeface="Söhne"/>
              </a:endParaRP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Exemplo: Gerente de Projeto ou Líder da Equipe.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B453E477-81DA-0CDD-2234-3540D0ABCA9A}"/>
              </a:ext>
            </a:extLst>
          </p:cNvPr>
          <p:cNvGrpSpPr/>
          <p:nvPr/>
        </p:nvGrpSpPr>
        <p:grpSpPr>
          <a:xfrm>
            <a:off x="-9033213" y="0"/>
            <a:ext cx="10455861" cy="6858000"/>
            <a:chOff x="-7677150" y="0"/>
            <a:chExt cx="10455861" cy="6858000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6DA7D6D7-BE36-645A-FC0E-C50230866D72}"/>
                </a:ext>
              </a:extLst>
            </p:cNvPr>
            <p:cNvSpPr/>
            <p:nvPr/>
          </p:nvSpPr>
          <p:spPr>
            <a:xfrm>
              <a:off x="-7677150" y="0"/>
              <a:ext cx="7693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Pessoa ou equipe que executa a tarefa.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pt-BR" sz="3200" b="0" i="0" dirty="0">
                <a:solidFill>
                  <a:srgbClr val="FFFFFF"/>
                </a:solidFill>
                <a:effectLst/>
                <a:latin typeface="Söhne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Exemplo: Desenvolvedores na codificação de um novo recurso.</a:t>
              </a:r>
              <a:endParaRPr lang="pt-BR" sz="3200" dirty="0">
                <a:solidFill>
                  <a:srgbClr val="FFFFFF"/>
                </a:solidFill>
              </a:endParaRP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2D481437-28BD-8C04-58A1-CE82F4F90702}"/>
                </a:ext>
              </a:extLst>
            </p:cNvPr>
            <p:cNvGrpSpPr/>
            <p:nvPr/>
          </p:nvGrpSpPr>
          <p:grpSpPr>
            <a:xfrm>
              <a:off x="0" y="0"/>
              <a:ext cx="2778711" cy="6858000"/>
              <a:chOff x="0" y="0"/>
              <a:chExt cx="2778711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380AA433-735B-392A-0096-06EA35E55344}"/>
                  </a:ext>
                </a:extLst>
              </p:cNvPr>
              <p:cNvSpPr/>
              <p:nvPr/>
            </p:nvSpPr>
            <p:spPr>
              <a:xfrm>
                <a:off x="0" y="0"/>
                <a:ext cx="1944210" cy="685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Responsável </a:t>
                </a:r>
                <a:endParaRPr lang="pt-BR" sz="6000" dirty="0"/>
              </a:p>
            </p:txBody>
          </p:sp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id="{79F6BB07-208C-E88E-6ECB-13F96903D9CC}"/>
                  </a:ext>
                </a:extLst>
              </p:cNvPr>
              <p:cNvSpPr/>
              <p:nvPr/>
            </p:nvSpPr>
            <p:spPr>
              <a:xfrm>
                <a:off x="1420428" y="5419818"/>
                <a:ext cx="1358283" cy="143818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R</a:t>
                </a:r>
              </a:p>
            </p:txBody>
          </p:sp>
        </p:grpSp>
      </p:grpSp>
      <p:sp>
        <p:nvSpPr>
          <p:cNvPr id="2" name="Balão de Fala: Retângulo com Cantos Arredondados 1">
            <a:extLst>
              <a:ext uri="{FF2B5EF4-FFF2-40B4-BE49-F238E27FC236}">
                <a16:creationId xmlns:a16="http://schemas.microsoft.com/office/drawing/2014/main" id="{C404672F-732B-3AD7-53D0-3C9CCD3A2778}"/>
              </a:ext>
            </a:extLst>
          </p:cNvPr>
          <p:cNvSpPr/>
          <p:nvPr/>
        </p:nvSpPr>
        <p:spPr>
          <a:xfrm>
            <a:off x="2978610" y="1305056"/>
            <a:ext cx="3947443" cy="3615736"/>
          </a:xfrm>
          <a:prstGeom prst="wedgeRoundRectCallout">
            <a:avLst>
              <a:gd name="adj1" fmla="val 76279"/>
              <a:gd name="adj2" fmla="val 50536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CFB90855-C93D-3395-3E78-772CC59CC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875" y="352789"/>
            <a:ext cx="3947443" cy="1507376"/>
          </a:xfrm>
        </p:spPr>
        <p:txBody>
          <a:bodyPr>
            <a:normAutofit fontScale="90000"/>
          </a:bodyPr>
          <a:lstStyle/>
          <a:p>
            <a:r>
              <a:rPr lang="pt-BR" dirty="0"/>
              <a:t>Como Criar uma Matriz de Responsabilidade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355BAFE-2B3E-5B66-648A-8347CEB04107}"/>
              </a:ext>
            </a:extLst>
          </p:cNvPr>
          <p:cNvSpPr txBox="1"/>
          <p:nvPr/>
        </p:nvSpPr>
        <p:spPr>
          <a:xfrm>
            <a:off x="2978610" y="1501670"/>
            <a:ext cx="39474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Passo 3: </a:t>
            </a:r>
            <a:r>
              <a:rPr lang="pt-BR" dirty="0"/>
              <a:t>Atribuição de Papéis</a:t>
            </a:r>
          </a:p>
          <a:p>
            <a:endParaRPr lang="pt-BR" dirty="0"/>
          </a:p>
          <a:p>
            <a:r>
              <a:rPr lang="pt-BR" dirty="0"/>
              <a:t>Atribua letras R, A, C e I para cada atividade. </a:t>
            </a:r>
          </a:p>
          <a:p>
            <a:endParaRPr lang="pt-BR" dirty="0"/>
          </a:p>
          <a:p>
            <a:r>
              <a:rPr lang="pt-BR" dirty="0"/>
              <a:t>Exemplo: Desenvolvimento do código pode ter R para desenvolvedores, A para líder de desenvolvimento, C para especialistas em segurança, I para outros desenvolvedores.</a:t>
            </a:r>
          </a:p>
        </p:txBody>
      </p:sp>
    </p:spTree>
    <p:extLst>
      <p:ext uri="{BB962C8B-B14F-4D97-AF65-F5344CB8AC3E}">
        <p14:creationId xmlns:p14="http://schemas.microsoft.com/office/powerpoint/2010/main" val="5613166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magem em preto e branco">
            <a:extLst>
              <a:ext uri="{FF2B5EF4-FFF2-40B4-BE49-F238E27FC236}">
                <a16:creationId xmlns:a16="http://schemas.microsoft.com/office/drawing/2014/main" id="{15345A85-93FC-471A-FACC-07D7F8803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066" y="761988"/>
            <a:ext cx="6096012" cy="6096012"/>
          </a:xfrm>
          <a:prstGeom prst="rect">
            <a:avLst/>
          </a:prstGeom>
        </p:spPr>
      </p:pic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B4A4A5A-9B6C-4AF3-5DAD-1F5E7F779FAF}"/>
              </a:ext>
            </a:extLst>
          </p:cNvPr>
          <p:cNvGrpSpPr/>
          <p:nvPr/>
        </p:nvGrpSpPr>
        <p:grpSpPr>
          <a:xfrm>
            <a:off x="-8094250" y="0"/>
            <a:ext cx="10461256" cy="6858000"/>
            <a:chOff x="-6208851" y="0"/>
            <a:chExt cx="10461256" cy="6858000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206E55FB-B1E2-C239-A33F-523185B9E0E8}"/>
                </a:ext>
              </a:extLst>
            </p:cNvPr>
            <p:cNvGrpSpPr/>
            <p:nvPr/>
          </p:nvGrpSpPr>
          <p:grpSpPr>
            <a:xfrm>
              <a:off x="1453720" y="0"/>
              <a:ext cx="2798685" cy="6858000"/>
              <a:chOff x="155359" y="0"/>
              <a:chExt cx="2798685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2C704E13-94B4-AE87-CF45-834D8947EFA6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 </a:t>
                </a:r>
                <a:r>
                  <a:rPr lang="pt-BR" sz="4000" b="1" i="0" dirty="0">
                    <a:effectLst/>
                    <a:latin typeface="Söhne"/>
                  </a:rPr>
                  <a:t>Informado </a:t>
                </a:r>
                <a:endParaRPr lang="pt-BR" sz="6000" dirty="0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5A3D4639-4563-DFD2-4B39-40804EE9B749}"/>
                  </a:ext>
                </a:extLst>
              </p:cNvPr>
              <p:cNvSpPr/>
              <p:nvPr/>
            </p:nvSpPr>
            <p:spPr>
              <a:xfrm>
                <a:off x="1595761" y="998742"/>
                <a:ext cx="1358283" cy="1438182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I</a:t>
                </a:r>
              </a:p>
            </p:txBody>
          </p:sp>
        </p:grp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4B9B9693-6FD3-B869-6A7C-C00666DF67CF}"/>
                </a:ext>
              </a:extLst>
            </p:cNvPr>
            <p:cNvSpPr/>
            <p:nvPr/>
          </p:nvSpPr>
          <p:spPr>
            <a:xfrm>
              <a:off x="-6208851" y="0"/>
              <a:ext cx="7693800" cy="685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Partes interessadas mantidas informadas sem participação ativa.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endParaRPr lang="pt-BR" sz="2800" b="0" i="0" dirty="0">
                <a:solidFill>
                  <a:srgbClr val="FFFFFF"/>
                </a:solidFill>
                <a:effectLst/>
                <a:latin typeface="Söhne"/>
              </a:endParaRP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Exemplo: Membros da equipe cientes de mudanças, mas não diretamente envolvidos.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69A91B48-DA58-690C-0477-BAF2DE5D99B9}"/>
              </a:ext>
            </a:extLst>
          </p:cNvPr>
          <p:cNvGrpSpPr/>
          <p:nvPr/>
        </p:nvGrpSpPr>
        <p:grpSpPr>
          <a:xfrm>
            <a:off x="-8480602" y="0"/>
            <a:ext cx="10520249" cy="6858000"/>
            <a:chOff x="-6720607" y="0"/>
            <a:chExt cx="10520249" cy="6858000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3488B6C5-11F9-2C74-AF97-ED6ED7A39240}"/>
                </a:ext>
              </a:extLst>
            </p:cNvPr>
            <p:cNvGrpSpPr/>
            <p:nvPr/>
          </p:nvGrpSpPr>
          <p:grpSpPr>
            <a:xfrm>
              <a:off x="972105" y="0"/>
              <a:ext cx="2827537" cy="6858000"/>
              <a:chOff x="155359" y="0"/>
              <a:chExt cx="2827537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0665B26B-19D3-0BB6-4CE8-737B51BA3DDA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Consultado </a:t>
                </a:r>
                <a:endParaRPr lang="pt-BR" sz="6000" dirty="0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B69691BB-F734-23C6-A674-9AA501A15ECD}"/>
                  </a:ext>
                </a:extLst>
              </p:cNvPr>
              <p:cNvSpPr/>
              <p:nvPr/>
            </p:nvSpPr>
            <p:spPr>
              <a:xfrm>
                <a:off x="1624613" y="2472434"/>
                <a:ext cx="1358283" cy="1438182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C</a:t>
                </a:r>
              </a:p>
            </p:txBody>
          </p:sp>
        </p:grp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033360CD-1B3A-F03E-77CA-984E6CDAFA73}"/>
                </a:ext>
              </a:extLst>
            </p:cNvPr>
            <p:cNvSpPr/>
            <p:nvPr/>
          </p:nvSpPr>
          <p:spPr>
            <a:xfrm>
              <a:off x="-6720607" y="0"/>
              <a:ext cx="7693800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Indivíduos cujo conhecimento é vital antes da execução.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endParaRPr lang="pt-BR" sz="2800" b="0" i="0" dirty="0">
                <a:solidFill>
                  <a:srgbClr val="FFFFFF"/>
                </a:solidFill>
                <a:effectLst/>
                <a:latin typeface="Söhne"/>
              </a:endParaRP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Exemplo: Especialistas em conformidade revisando etapas.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FFC9B5F9-3258-D460-6631-B8773D5FA8B8}"/>
              </a:ext>
            </a:extLst>
          </p:cNvPr>
          <p:cNvGrpSpPr/>
          <p:nvPr/>
        </p:nvGrpSpPr>
        <p:grpSpPr>
          <a:xfrm>
            <a:off x="-8736815" y="0"/>
            <a:ext cx="10473587" cy="6858000"/>
            <a:chOff x="-7195507" y="0"/>
            <a:chExt cx="10473587" cy="6858000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C2979A0C-498A-4ECA-24D9-0D59E943C87D}"/>
                </a:ext>
              </a:extLst>
            </p:cNvPr>
            <p:cNvGrpSpPr/>
            <p:nvPr/>
          </p:nvGrpSpPr>
          <p:grpSpPr>
            <a:xfrm>
              <a:off x="474956" y="0"/>
              <a:ext cx="2803124" cy="6858000"/>
              <a:chOff x="155359" y="0"/>
              <a:chExt cx="2803124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D45BBB7B-7528-58F8-2850-3E49F9C59696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 Responsável Final</a:t>
                </a:r>
                <a:endParaRPr lang="pt-BR" sz="6000" dirty="0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FD478AB4-B1DA-2CF8-CADD-EDB01ACE12E6}"/>
                  </a:ext>
                </a:extLst>
              </p:cNvPr>
              <p:cNvSpPr/>
              <p:nvPr/>
            </p:nvSpPr>
            <p:spPr>
              <a:xfrm>
                <a:off x="1600200" y="3946126"/>
                <a:ext cx="1358283" cy="1438182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A</a:t>
                </a:r>
              </a:p>
            </p:txBody>
          </p:sp>
        </p:grp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32ECCD96-4104-9F51-8239-0D2C1FB5F8B8}"/>
                </a:ext>
              </a:extLst>
            </p:cNvPr>
            <p:cNvSpPr/>
            <p:nvPr/>
          </p:nvSpPr>
          <p:spPr>
            <a:xfrm>
              <a:off x="-7195507" y="0"/>
              <a:ext cx="7693800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Indivíduo ou papel responsável pela conclusão bem-sucedida.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endParaRPr lang="pt-BR" sz="2800" b="0" i="0" dirty="0">
                <a:solidFill>
                  <a:srgbClr val="FFFFFF"/>
                </a:solidFill>
                <a:effectLst/>
                <a:latin typeface="Söhne"/>
              </a:endParaRP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Exemplo: Gerente de Projeto ou Líder da Equipe.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B453E477-81DA-0CDD-2234-3540D0ABCA9A}"/>
              </a:ext>
            </a:extLst>
          </p:cNvPr>
          <p:cNvGrpSpPr/>
          <p:nvPr/>
        </p:nvGrpSpPr>
        <p:grpSpPr>
          <a:xfrm>
            <a:off x="-9033213" y="0"/>
            <a:ext cx="10455861" cy="6858000"/>
            <a:chOff x="-7677150" y="0"/>
            <a:chExt cx="10455861" cy="6858000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6DA7D6D7-BE36-645A-FC0E-C50230866D72}"/>
                </a:ext>
              </a:extLst>
            </p:cNvPr>
            <p:cNvSpPr/>
            <p:nvPr/>
          </p:nvSpPr>
          <p:spPr>
            <a:xfrm>
              <a:off x="-7677150" y="0"/>
              <a:ext cx="7693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Pessoa ou equipe que executa a tarefa.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pt-BR" sz="3200" b="0" i="0" dirty="0">
                <a:solidFill>
                  <a:srgbClr val="FFFFFF"/>
                </a:solidFill>
                <a:effectLst/>
                <a:latin typeface="Söhne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Exemplo: Desenvolvedores na codificação de um novo recurso.</a:t>
              </a:r>
              <a:endParaRPr lang="pt-BR" sz="3200" dirty="0">
                <a:solidFill>
                  <a:srgbClr val="FFFFFF"/>
                </a:solidFill>
              </a:endParaRP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2D481437-28BD-8C04-58A1-CE82F4F90702}"/>
                </a:ext>
              </a:extLst>
            </p:cNvPr>
            <p:cNvGrpSpPr/>
            <p:nvPr/>
          </p:nvGrpSpPr>
          <p:grpSpPr>
            <a:xfrm>
              <a:off x="0" y="0"/>
              <a:ext cx="2778711" cy="6858000"/>
              <a:chOff x="0" y="0"/>
              <a:chExt cx="2778711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380AA433-735B-392A-0096-06EA35E55344}"/>
                  </a:ext>
                </a:extLst>
              </p:cNvPr>
              <p:cNvSpPr/>
              <p:nvPr/>
            </p:nvSpPr>
            <p:spPr>
              <a:xfrm>
                <a:off x="0" y="0"/>
                <a:ext cx="1944210" cy="685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Responsável </a:t>
                </a:r>
                <a:endParaRPr lang="pt-BR" sz="6000" dirty="0"/>
              </a:p>
            </p:txBody>
          </p:sp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id="{79F6BB07-208C-E88E-6ECB-13F96903D9CC}"/>
                  </a:ext>
                </a:extLst>
              </p:cNvPr>
              <p:cNvSpPr/>
              <p:nvPr/>
            </p:nvSpPr>
            <p:spPr>
              <a:xfrm>
                <a:off x="1420428" y="5419818"/>
                <a:ext cx="1358283" cy="143818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R</a:t>
                </a:r>
              </a:p>
            </p:txBody>
          </p:sp>
        </p:grpSp>
      </p:grpSp>
      <p:sp>
        <p:nvSpPr>
          <p:cNvPr id="2" name="Balão de Fala: Retângulo com Cantos Arredondados 1">
            <a:extLst>
              <a:ext uri="{FF2B5EF4-FFF2-40B4-BE49-F238E27FC236}">
                <a16:creationId xmlns:a16="http://schemas.microsoft.com/office/drawing/2014/main" id="{C404672F-732B-3AD7-53D0-3C9CCD3A2778}"/>
              </a:ext>
            </a:extLst>
          </p:cNvPr>
          <p:cNvSpPr/>
          <p:nvPr/>
        </p:nvSpPr>
        <p:spPr>
          <a:xfrm>
            <a:off x="2978610" y="1305056"/>
            <a:ext cx="3947443" cy="2641070"/>
          </a:xfrm>
          <a:prstGeom prst="wedgeRoundRectCallout">
            <a:avLst>
              <a:gd name="adj1" fmla="val 63622"/>
              <a:gd name="adj2" fmla="val 74522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CFB90855-C93D-3395-3E78-772CC59CC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875" y="352789"/>
            <a:ext cx="3947443" cy="1507376"/>
          </a:xfrm>
        </p:spPr>
        <p:txBody>
          <a:bodyPr>
            <a:normAutofit fontScale="90000"/>
          </a:bodyPr>
          <a:lstStyle/>
          <a:p>
            <a:r>
              <a:rPr lang="pt-BR" dirty="0"/>
              <a:t>Como Criar uma Matriz de Responsabilidade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355BAFE-2B3E-5B66-648A-8347CEB04107}"/>
              </a:ext>
            </a:extLst>
          </p:cNvPr>
          <p:cNvSpPr txBox="1"/>
          <p:nvPr/>
        </p:nvSpPr>
        <p:spPr>
          <a:xfrm>
            <a:off x="2978610" y="1501670"/>
            <a:ext cx="39474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Passo 4: </a:t>
            </a:r>
            <a:r>
              <a:rPr lang="pt-BR" dirty="0"/>
              <a:t>Construção da Matriz</a:t>
            </a:r>
          </a:p>
          <a:p>
            <a:endParaRPr lang="pt-BR" dirty="0"/>
          </a:p>
          <a:p>
            <a:r>
              <a:rPr lang="pt-BR" dirty="0"/>
              <a:t>Organize dados em uma tabela com atividades na vertical e papéis na horizontal.</a:t>
            </a:r>
          </a:p>
        </p:txBody>
      </p:sp>
    </p:spTree>
    <p:extLst>
      <p:ext uri="{BB962C8B-B14F-4D97-AF65-F5344CB8AC3E}">
        <p14:creationId xmlns:p14="http://schemas.microsoft.com/office/powerpoint/2010/main" val="18442637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magem em preto e branco">
            <a:extLst>
              <a:ext uri="{FF2B5EF4-FFF2-40B4-BE49-F238E27FC236}">
                <a16:creationId xmlns:a16="http://schemas.microsoft.com/office/drawing/2014/main" id="{15345A85-93FC-471A-FACC-07D7F8803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066" y="761988"/>
            <a:ext cx="6096012" cy="6096012"/>
          </a:xfrm>
          <a:prstGeom prst="rect">
            <a:avLst/>
          </a:prstGeom>
        </p:spPr>
      </p:pic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B4A4A5A-9B6C-4AF3-5DAD-1F5E7F779FAF}"/>
              </a:ext>
            </a:extLst>
          </p:cNvPr>
          <p:cNvGrpSpPr/>
          <p:nvPr/>
        </p:nvGrpSpPr>
        <p:grpSpPr>
          <a:xfrm>
            <a:off x="-8094250" y="0"/>
            <a:ext cx="10461256" cy="6858000"/>
            <a:chOff x="-6208851" y="0"/>
            <a:chExt cx="10461256" cy="6858000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206E55FB-B1E2-C239-A33F-523185B9E0E8}"/>
                </a:ext>
              </a:extLst>
            </p:cNvPr>
            <p:cNvGrpSpPr/>
            <p:nvPr/>
          </p:nvGrpSpPr>
          <p:grpSpPr>
            <a:xfrm>
              <a:off x="1453720" y="0"/>
              <a:ext cx="2798685" cy="6858000"/>
              <a:chOff x="155359" y="0"/>
              <a:chExt cx="2798685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2C704E13-94B4-AE87-CF45-834D8947EFA6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 </a:t>
                </a:r>
                <a:r>
                  <a:rPr lang="pt-BR" sz="4000" b="1" i="0" dirty="0">
                    <a:effectLst/>
                    <a:latin typeface="Söhne"/>
                  </a:rPr>
                  <a:t>Informado </a:t>
                </a:r>
                <a:endParaRPr lang="pt-BR" sz="6000" dirty="0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5A3D4639-4563-DFD2-4B39-40804EE9B749}"/>
                  </a:ext>
                </a:extLst>
              </p:cNvPr>
              <p:cNvSpPr/>
              <p:nvPr/>
            </p:nvSpPr>
            <p:spPr>
              <a:xfrm>
                <a:off x="1595761" y="998742"/>
                <a:ext cx="1358283" cy="1438182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I</a:t>
                </a:r>
              </a:p>
            </p:txBody>
          </p:sp>
        </p:grp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4B9B9693-6FD3-B869-6A7C-C00666DF67CF}"/>
                </a:ext>
              </a:extLst>
            </p:cNvPr>
            <p:cNvSpPr/>
            <p:nvPr/>
          </p:nvSpPr>
          <p:spPr>
            <a:xfrm>
              <a:off x="-6208851" y="0"/>
              <a:ext cx="7693800" cy="685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Partes interessadas mantidas informadas sem participação ativa.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endParaRPr lang="pt-BR" sz="2800" b="0" i="0" dirty="0">
                <a:solidFill>
                  <a:srgbClr val="FFFFFF"/>
                </a:solidFill>
                <a:effectLst/>
                <a:latin typeface="Söhne"/>
              </a:endParaRP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Exemplo: Membros da equipe cientes de mudanças, mas não diretamente envolvidos.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69A91B48-DA58-690C-0477-BAF2DE5D99B9}"/>
              </a:ext>
            </a:extLst>
          </p:cNvPr>
          <p:cNvGrpSpPr/>
          <p:nvPr/>
        </p:nvGrpSpPr>
        <p:grpSpPr>
          <a:xfrm>
            <a:off x="-8480602" y="0"/>
            <a:ext cx="10520249" cy="6858000"/>
            <a:chOff x="-6720607" y="0"/>
            <a:chExt cx="10520249" cy="6858000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3488B6C5-11F9-2C74-AF97-ED6ED7A39240}"/>
                </a:ext>
              </a:extLst>
            </p:cNvPr>
            <p:cNvGrpSpPr/>
            <p:nvPr/>
          </p:nvGrpSpPr>
          <p:grpSpPr>
            <a:xfrm>
              <a:off x="972105" y="0"/>
              <a:ext cx="2827537" cy="6858000"/>
              <a:chOff x="155359" y="0"/>
              <a:chExt cx="2827537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0665B26B-19D3-0BB6-4CE8-737B51BA3DDA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Consultado </a:t>
                </a:r>
                <a:endParaRPr lang="pt-BR" sz="6000" dirty="0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B69691BB-F734-23C6-A674-9AA501A15ECD}"/>
                  </a:ext>
                </a:extLst>
              </p:cNvPr>
              <p:cNvSpPr/>
              <p:nvPr/>
            </p:nvSpPr>
            <p:spPr>
              <a:xfrm>
                <a:off x="1624613" y="2472434"/>
                <a:ext cx="1358283" cy="1438182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C</a:t>
                </a:r>
              </a:p>
            </p:txBody>
          </p:sp>
        </p:grp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033360CD-1B3A-F03E-77CA-984E6CDAFA73}"/>
                </a:ext>
              </a:extLst>
            </p:cNvPr>
            <p:cNvSpPr/>
            <p:nvPr/>
          </p:nvSpPr>
          <p:spPr>
            <a:xfrm>
              <a:off x="-6720607" y="0"/>
              <a:ext cx="7693800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Indivíduos cujo conhecimento é vital antes da execução.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endParaRPr lang="pt-BR" sz="2800" b="0" i="0" dirty="0">
                <a:solidFill>
                  <a:srgbClr val="FFFFFF"/>
                </a:solidFill>
                <a:effectLst/>
                <a:latin typeface="Söhne"/>
              </a:endParaRP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Exemplo: Especialistas em conformidade revisando etapas.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FFC9B5F9-3258-D460-6631-B8773D5FA8B8}"/>
              </a:ext>
            </a:extLst>
          </p:cNvPr>
          <p:cNvGrpSpPr/>
          <p:nvPr/>
        </p:nvGrpSpPr>
        <p:grpSpPr>
          <a:xfrm>
            <a:off x="-8736815" y="0"/>
            <a:ext cx="10473587" cy="6858000"/>
            <a:chOff x="-7195507" y="0"/>
            <a:chExt cx="10473587" cy="6858000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C2979A0C-498A-4ECA-24D9-0D59E943C87D}"/>
                </a:ext>
              </a:extLst>
            </p:cNvPr>
            <p:cNvGrpSpPr/>
            <p:nvPr/>
          </p:nvGrpSpPr>
          <p:grpSpPr>
            <a:xfrm>
              <a:off x="474956" y="0"/>
              <a:ext cx="2803124" cy="6858000"/>
              <a:chOff x="155359" y="0"/>
              <a:chExt cx="2803124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D45BBB7B-7528-58F8-2850-3E49F9C59696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 Responsável Final</a:t>
                </a:r>
                <a:endParaRPr lang="pt-BR" sz="6000" dirty="0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FD478AB4-B1DA-2CF8-CADD-EDB01ACE12E6}"/>
                  </a:ext>
                </a:extLst>
              </p:cNvPr>
              <p:cNvSpPr/>
              <p:nvPr/>
            </p:nvSpPr>
            <p:spPr>
              <a:xfrm>
                <a:off x="1600200" y="3946126"/>
                <a:ext cx="1358283" cy="1438182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A</a:t>
                </a:r>
              </a:p>
            </p:txBody>
          </p:sp>
        </p:grp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32ECCD96-4104-9F51-8239-0D2C1FB5F8B8}"/>
                </a:ext>
              </a:extLst>
            </p:cNvPr>
            <p:cNvSpPr/>
            <p:nvPr/>
          </p:nvSpPr>
          <p:spPr>
            <a:xfrm>
              <a:off x="-7195507" y="0"/>
              <a:ext cx="7693800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Indivíduo ou papel responsável pela conclusão bem-sucedida.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endParaRPr lang="pt-BR" sz="2800" b="0" i="0" dirty="0">
                <a:solidFill>
                  <a:srgbClr val="FFFFFF"/>
                </a:solidFill>
                <a:effectLst/>
                <a:latin typeface="Söhne"/>
              </a:endParaRP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Exemplo: Gerente de Projeto ou Líder da Equipe.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B453E477-81DA-0CDD-2234-3540D0ABCA9A}"/>
              </a:ext>
            </a:extLst>
          </p:cNvPr>
          <p:cNvGrpSpPr/>
          <p:nvPr/>
        </p:nvGrpSpPr>
        <p:grpSpPr>
          <a:xfrm>
            <a:off x="-9033213" y="0"/>
            <a:ext cx="10455861" cy="6858000"/>
            <a:chOff x="-7677150" y="0"/>
            <a:chExt cx="10455861" cy="6858000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6DA7D6D7-BE36-645A-FC0E-C50230866D72}"/>
                </a:ext>
              </a:extLst>
            </p:cNvPr>
            <p:cNvSpPr/>
            <p:nvPr/>
          </p:nvSpPr>
          <p:spPr>
            <a:xfrm>
              <a:off x="-7677150" y="0"/>
              <a:ext cx="7693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Pessoa ou equipe que executa a tarefa.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pt-BR" sz="3200" b="0" i="0" dirty="0">
                <a:solidFill>
                  <a:srgbClr val="FFFFFF"/>
                </a:solidFill>
                <a:effectLst/>
                <a:latin typeface="Söhne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Exemplo: Desenvolvedores na codificação de um novo recurso.</a:t>
              </a:r>
              <a:endParaRPr lang="pt-BR" sz="3200" dirty="0">
                <a:solidFill>
                  <a:srgbClr val="FFFFFF"/>
                </a:solidFill>
              </a:endParaRP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2D481437-28BD-8C04-58A1-CE82F4F90702}"/>
                </a:ext>
              </a:extLst>
            </p:cNvPr>
            <p:cNvGrpSpPr/>
            <p:nvPr/>
          </p:nvGrpSpPr>
          <p:grpSpPr>
            <a:xfrm>
              <a:off x="0" y="0"/>
              <a:ext cx="2778711" cy="6858000"/>
              <a:chOff x="0" y="0"/>
              <a:chExt cx="2778711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380AA433-735B-392A-0096-06EA35E55344}"/>
                  </a:ext>
                </a:extLst>
              </p:cNvPr>
              <p:cNvSpPr/>
              <p:nvPr/>
            </p:nvSpPr>
            <p:spPr>
              <a:xfrm>
                <a:off x="0" y="0"/>
                <a:ext cx="1944210" cy="685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Responsável </a:t>
                </a:r>
                <a:endParaRPr lang="pt-BR" sz="6000" dirty="0"/>
              </a:p>
            </p:txBody>
          </p:sp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id="{79F6BB07-208C-E88E-6ECB-13F96903D9CC}"/>
                  </a:ext>
                </a:extLst>
              </p:cNvPr>
              <p:cNvSpPr/>
              <p:nvPr/>
            </p:nvSpPr>
            <p:spPr>
              <a:xfrm>
                <a:off x="1420428" y="5419818"/>
                <a:ext cx="1358283" cy="143818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R</a:t>
                </a:r>
              </a:p>
            </p:txBody>
          </p:sp>
        </p:grpSp>
      </p:grpSp>
      <p:sp>
        <p:nvSpPr>
          <p:cNvPr id="2" name="Balão de Fala: Retângulo com Cantos Arredondados 1">
            <a:extLst>
              <a:ext uri="{FF2B5EF4-FFF2-40B4-BE49-F238E27FC236}">
                <a16:creationId xmlns:a16="http://schemas.microsoft.com/office/drawing/2014/main" id="{C404672F-732B-3AD7-53D0-3C9CCD3A2778}"/>
              </a:ext>
            </a:extLst>
          </p:cNvPr>
          <p:cNvSpPr/>
          <p:nvPr/>
        </p:nvSpPr>
        <p:spPr>
          <a:xfrm>
            <a:off x="2978610" y="1305055"/>
            <a:ext cx="3947443" cy="3587455"/>
          </a:xfrm>
          <a:prstGeom prst="wedgeRoundRectCallout">
            <a:avLst>
              <a:gd name="adj1" fmla="val 80339"/>
              <a:gd name="adj2" fmla="val 49033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CFB90855-C93D-3395-3E78-772CC59CC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875" y="352789"/>
            <a:ext cx="3947443" cy="1507376"/>
          </a:xfrm>
        </p:spPr>
        <p:txBody>
          <a:bodyPr>
            <a:normAutofit fontScale="90000"/>
          </a:bodyPr>
          <a:lstStyle/>
          <a:p>
            <a:r>
              <a:rPr lang="pt-BR" dirty="0"/>
              <a:t>Como Criar uma Matriz de Responsabilidade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355BAFE-2B3E-5B66-648A-8347CEB04107}"/>
              </a:ext>
            </a:extLst>
          </p:cNvPr>
          <p:cNvSpPr txBox="1"/>
          <p:nvPr/>
        </p:nvSpPr>
        <p:spPr>
          <a:xfrm>
            <a:off x="2978610" y="1501670"/>
            <a:ext cx="39474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Passo 5: </a:t>
            </a:r>
            <a:r>
              <a:rPr lang="pt-BR" dirty="0"/>
              <a:t>Revisão Contínua</a:t>
            </a:r>
          </a:p>
          <a:p>
            <a:endParaRPr lang="pt-BR" dirty="0"/>
          </a:p>
          <a:p>
            <a:r>
              <a:rPr lang="pt-BR" dirty="0"/>
              <a:t>Mantenha a matriz sempre atualizada conforme o projeto evolui.</a:t>
            </a:r>
          </a:p>
          <a:p>
            <a:endParaRPr lang="pt-BR" dirty="0"/>
          </a:p>
          <a:p>
            <a:r>
              <a:rPr lang="pt-BR" dirty="0"/>
              <a:t>Exemplo: Revise para refletir mudanças nas responsabilidades com o início de uma nova fase do projeto.</a:t>
            </a:r>
          </a:p>
        </p:txBody>
      </p:sp>
    </p:spTree>
    <p:extLst>
      <p:ext uri="{BB962C8B-B14F-4D97-AF65-F5344CB8AC3E}">
        <p14:creationId xmlns:p14="http://schemas.microsoft.com/office/powerpoint/2010/main" val="21696025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6F068D41-5F84-B721-C410-4466CE9C44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830813"/>
              </p:ext>
            </p:extLst>
          </p:nvPr>
        </p:nvGraphicFramePr>
        <p:xfrm>
          <a:off x="1248935" y="1166567"/>
          <a:ext cx="9694130" cy="4524866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1938826">
                  <a:extLst>
                    <a:ext uri="{9D8B030D-6E8A-4147-A177-3AD203B41FA5}">
                      <a16:colId xmlns:a16="http://schemas.microsoft.com/office/drawing/2014/main" val="2752949603"/>
                    </a:ext>
                  </a:extLst>
                </a:gridCol>
                <a:gridCol w="1938826">
                  <a:extLst>
                    <a:ext uri="{9D8B030D-6E8A-4147-A177-3AD203B41FA5}">
                      <a16:colId xmlns:a16="http://schemas.microsoft.com/office/drawing/2014/main" val="1371978917"/>
                    </a:ext>
                  </a:extLst>
                </a:gridCol>
                <a:gridCol w="1938826">
                  <a:extLst>
                    <a:ext uri="{9D8B030D-6E8A-4147-A177-3AD203B41FA5}">
                      <a16:colId xmlns:a16="http://schemas.microsoft.com/office/drawing/2014/main" val="3713924441"/>
                    </a:ext>
                  </a:extLst>
                </a:gridCol>
                <a:gridCol w="1938826">
                  <a:extLst>
                    <a:ext uri="{9D8B030D-6E8A-4147-A177-3AD203B41FA5}">
                      <a16:colId xmlns:a16="http://schemas.microsoft.com/office/drawing/2014/main" val="2775015090"/>
                    </a:ext>
                  </a:extLst>
                </a:gridCol>
                <a:gridCol w="1938826">
                  <a:extLst>
                    <a:ext uri="{9D8B030D-6E8A-4147-A177-3AD203B41FA5}">
                      <a16:colId xmlns:a16="http://schemas.microsoft.com/office/drawing/2014/main" val="3539406241"/>
                    </a:ext>
                  </a:extLst>
                </a:gridCol>
              </a:tblGrid>
              <a:tr h="1470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700" b="1" dirty="0">
                          <a:effectLst/>
                        </a:rPr>
                        <a:t>Atividade</a:t>
                      </a:r>
                    </a:p>
                  </a:txBody>
                  <a:tcPr marL="87828" marR="87828" marT="43914" marB="43914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700" b="1">
                          <a:effectLst/>
                        </a:rPr>
                        <a:t>Desenvolvedor</a:t>
                      </a:r>
                    </a:p>
                  </a:txBody>
                  <a:tcPr marL="87828" marR="87828" marT="43914" marB="43914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700" b="1">
                          <a:effectLst/>
                        </a:rPr>
                        <a:t>Líder de Desenvolvimento</a:t>
                      </a:r>
                    </a:p>
                  </a:txBody>
                  <a:tcPr marL="87828" marR="87828" marT="43914" marB="43914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700" b="1">
                          <a:effectLst/>
                        </a:rPr>
                        <a:t>Especialista em Segurança</a:t>
                      </a:r>
                    </a:p>
                  </a:txBody>
                  <a:tcPr marL="87828" marR="87828" marT="43914" marB="43914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700" b="1">
                          <a:effectLst/>
                        </a:rPr>
                        <a:t>Outros Desenvolvedores</a:t>
                      </a:r>
                    </a:p>
                  </a:txBody>
                  <a:tcPr marL="87828" marR="87828" marT="43914" marB="43914" anchor="ctr"/>
                </a:tc>
                <a:extLst>
                  <a:ext uri="{0D108BD9-81ED-4DB2-BD59-A6C34878D82A}">
                    <a16:rowId xmlns:a16="http://schemas.microsoft.com/office/drawing/2014/main" val="249702751"/>
                  </a:ext>
                </a:extLst>
              </a:tr>
              <a:tr h="1131217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700">
                          <a:effectLst/>
                        </a:rPr>
                        <a:t>Design do Sistema</a:t>
                      </a:r>
                    </a:p>
                  </a:txBody>
                  <a:tcPr marL="87828" marR="87828" marT="43914" marB="43914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700">
                          <a:effectLst/>
                        </a:rPr>
                        <a:t>R</a:t>
                      </a:r>
                    </a:p>
                  </a:txBody>
                  <a:tcPr marL="87828" marR="87828" marT="43914" marB="43914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700">
                          <a:effectLst/>
                        </a:rPr>
                        <a:t>A</a:t>
                      </a:r>
                    </a:p>
                  </a:txBody>
                  <a:tcPr marL="87828" marR="87828" marT="43914" marB="43914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700">
                          <a:effectLst/>
                        </a:rPr>
                        <a:t>C</a:t>
                      </a:r>
                    </a:p>
                  </a:txBody>
                  <a:tcPr marL="87828" marR="87828" marT="43914" marB="43914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700" dirty="0">
                          <a:effectLst/>
                        </a:rPr>
                        <a:t>I</a:t>
                      </a:r>
                    </a:p>
                  </a:txBody>
                  <a:tcPr marL="87828" marR="87828" marT="43914" marB="43914" anchor="ctr"/>
                </a:tc>
                <a:extLst>
                  <a:ext uri="{0D108BD9-81ED-4DB2-BD59-A6C34878D82A}">
                    <a16:rowId xmlns:a16="http://schemas.microsoft.com/office/drawing/2014/main" val="2554224239"/>
                  </a:ext>
                </a:extLst>
              </a:tr>
              <a:tr h="791851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700" dirty="0">
                          <a:effectLst/>
                        </a:rPr>
                        <a:t>Codificação</a:t>
                      </a:r>
                    </a:p>
                  </a:txBody>
                  <a:tcPr marL="87828" marR="87828" marT="43914" marB="43914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700">
                          <a:effectLst/>
                        </a:rPr>
                        <a:t>R</a:t>
                      </a:r>
                    </a:p>
                  </a:txBody>
                  <a:tcPr marL="87828" marR="87828" marT="43914" marB="43914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700">
                          <a:effectLst/>
                        </a:rPr>
                        <a:t>A</a:t>
                      </a:r>
                    </a:p>
                  </a:txBody>
                  <a:tcPr marL="87828" marR="87828" marT="43914" marB="43914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700">
                          <a:effectLst/>
                        </a:rPr>
                        <a:t>C</a:t>
                      </a:r>
                    </a:p>
                  </a:txBody>
                  <a:tcPr marL="87828" marR="87828" marT="43914" marB="43914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700">
                          <a:effectLst/>
                        </a:rPr>
                        <a:t>I</a:t>
                      </a:r>
                    </a:p>
                  </a:txBody>
                  <a:tcPr marL="87828" marR="87828" marT="43914" marB="43914" anchor="ctr"/>
                </a:tc>
                <a:extLst>
                  <a:ext uri="{0D108BD9-81ED-4DB2-BD59-A6C34878D82A}">
                    <a16:rowId xmlns:a16="http://schemas.microsoft.com/office/drawing/2014/main" val="1497562468"/>
                  </a:ext>
                </a:extLst>
              </a:tr>
              <a:tr h="1131217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700">
                          <a:effectLst/>
                        </a:rPr>
                        <a:t>Teste de Segurança</a:t>
                      </a:r>
                    </a:p>
                  </a:txBody>
                  <a:tcPr marL="87828" marR="87828" marT="43914" marB="43914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700">
                          <a:effectLst/>
                        </a:rPr>
                        <a:t>R</a:t>
                      </a:r>
                    </a:p>
                  </a:txBody>
                  <a:tcPr marL="87828" marR="87828" marT="43914" marB="43914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700">
                          <a:effectLst/>
                        </a:rPr>
                        <a:t>A</a:t>
                      </a:r>
                    </a:p>
                  </a:txBody>
                  <a:tcPr marL="87828" marR="87828" marT="43914" marB="43914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700">
                          <a:effectLst/>
                        </a:rPr>
                        <a:t>R</a:t>
                      </a:r>
                    </a:p>
                  </a:txBody>
                  <a:tcPr marL="87828" marR="87828" marT="43914" marB="43914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700" dirty="0">
                          <a:effectLst/>
                        </a:rPr>
                        <a:t>C</a:t>
                      </a:r>
                    </a:p>
                  </a:txBody>
                  <a:tcPr marL="87828" marR="87828" marT="43914" marB="43914" anchor="ctr"/>
                </a:tc>
                <a:extLst>
                  <a:ext uri="{0D108BD9-81ED-4DB2-BD59-A6C34878D82A}">
                    <a16:rowId xmlns:a16="http://schemas.microsoft.com/office/drawing/2014/main" val="3304914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0495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7353C-C075-7C4B-E676-445D5D3C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uma Matriz de Responsabilidade?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9C5080-19D3-AFCA-7497-9F20105D2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Ferramenta gráfica para atribuição de papéis e responsabilidades.</a:t>
            </a:r>
          </a:p>
          <a:p>
            <a:r>
              <a:rPr lang="pt-BR" sz="2800" dirty="0"/>
              <a:t>Conhecida como RACI Matrix (</a:t>
            </a:r>
            <a:r>
              <a:rPr lang="pt-BR" sz="2800" dirty="0" err="1"/>
              <a:t>Responsible</a:t>
            </a:r>
            <a:r>
              <a:rPr lang="pt-BR" sz="2800" dirty="0"/>
              <a:t>, </a:t>
            </a:r>
            <a:r>
              <a:rPr lang="pt-BR" sz="2800" dirty="0" err="1"/>
              <a:t>Accountable</a:t>
            </a:r>
            <a:r>
              <a:rPr lang="pt-BR" sz="2800" dirty="0"/>
              <a:t>, </a:t>
            </a:r>
            <a:r>
              <a:rPr lang="pt-BR" sz="2800" dirty="0" err="1"/>
              <a:t>Consulted</a:t>
            </a:r>
            <a:r>
              <a:rPr lang="pt-BR" sz="2800" dirty="0"/>
              <a:t>, </a:t>
            </a:r>
            <a:r>
              <a:rPr lang="pt-BR" sz="2800" dirty="0" err="1"/>
              <a:t>Informed</a:t>
            </a:r>
            <a:r>
              <a:rPr lang="pt-BR" sz="2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052494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magem em preto e branco">
            <a:extLst>
              <a:ext uri="{FF2B5EF4-FFF2-40B4-BE49-F238E27FC236}">
                <a16:creationId xmlns:a16="http://schemas.microsoft.com/office/drawing/2014/main" id="{15345A85-93FC-471A-FACC-07D7F8803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066" y="761988"/>
            <a:ext cx="6096012" cy="6096012"/>
          </a:xfrm>
          <a:prstGeom prst="rect">
            <a:avLst/>
          </a:prstGeom>
        </p:spPr>
      </p:pic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B4A4A5A-9B6C-4AF3-5DAD-1F5E7F779FAF}"/>
              </a:ext>
            </a:extLst>
          </p:cNvPr>
          <p:cNvGrpSpPr/>
          <p:nvPr/>
        </p:nvGrpSpPr>
        <p:grpSpPr>
          <a:xfrm>
            <a:off x="-6208851" y="0"/>
            <a:ext cx="10461256" cy="6858000"/>
            <a:chOff x="-6208851" y="0"/>
            <a:chExt cx="10461256" cy="6858000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206E55FB-B1E2-C239-A33F-523185B9E0E8}"/>
                </a:ext>
              </a:extLst>
            </p:cNvPr>
            <p:cNvGrpSpPr/>
            <p:nvPr/>
          </p:nvGrpSpPr>
          <p:grpSpPr>
            <a:xfrm>
              <a:off x="1453720" y="0"/>
              <a:ext cx="2798685" cy="6858000"/>
              <a:chOff x="155359" y="0"/>
              <a:chExt cx="2798685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2C704E13-94B4-AE87-CF45-834D8947EFA6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 </a:t>
                </a:r>
                <a:r>
                  <a:rPr lang="pt-BR" sz="4000" b="1" i="0" dirty="0">
                    <a:effectLst/>
                    <a:latin typeface="Söhne"/>
                  </a:rPr>
                  <a:t>Informado </a:t>
                </a:r>
                <a:endParaRPr lang="pt-BR" sz="6000" dirty="0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5A3D4639-4563-DFD2-4B39-40804EE9B749}"/>
                  </a:ext>
                </a:extLst>
              </p:cNvPr>
              <p:cNvSpPr/>
              <p:nvPr/>
            </p:nvSpPr>
            <p:spPr>
              <a:xfrm>
                <a:off x="1595761" y="998742"/>
                <a:ext cx="1358283" cy="1438182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I</a:t>
                </a:r>
              </a:p>
            </p:txBody>
          </p:sp>
        </p:grp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4B9B9693-6FD3-B869-6A7C-C00666DF67CF}"/>
                </a:ext>
              </a:extLst>
            </p:cNvPr>
            <p:cNvSpPr/>
            <p:nvPr/>
          </p:nvSpPr>
          <p:spPr>
            <a:xfrm>
              <a:off x="-6208851" y="0"/>
              <a:ext cx="7693800" cy="685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Partes interessadas mantidas informadas sem participação ativa.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endParaRPr lang="pt-BR" sz="2800" b="0" i="0" dirty="0">
                <a:solidFill>
                  <a:srgbClr val="FFFFFF"/>
                </a:solidFill>
                <a:effectLst/>
                <a:latin typeface="Söhne"/>
              </a:endParaRP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Exemplo: Membros da equipe cientes de mudanças, mas não diretamente envolvidos.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69A91B48-DA58-690C-0477-BAF2DE5D99B9}"/>
              </a:ext>
            </a:extLst>
          </p:cNvPr>
          <p:cNvGrpSpPr/>
          <p:nvPr/>
        </p:nvGrpSpPr>
        <p:grpSpPr>
          <a:xfrm>
            <a:off x="-6720607" y="0"/>
            <a:ext cx="10520249" cy="6858000"/>
            <a:chOff x="-6720607" y="0"/>
            <a:chExt cx="10520249" cy="6858000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3488B6C5-11F9-2C74-AF97-ED6ED7A39240}"/>
                </a:ext>
              </a:extLst>
            </p:cNvPr>
            <p:cNvGrpSpPr/>
            <p:nvPr/>
          </p:nvGrpSpPr>
          <p:grpSpPr>
            <a:xfrm>
              <a:off x="972105" y="0"/>
              <a:ext cx="2827537" cy="6858000"/>
              <a:chOff x="155359" y="0"/>
              <a:chExt cx="2827537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0665B26B-19D3-0BB6-4CE8-737B51BA3DDA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Consultado </a:t>
                </a:r>
                <a:endParaRPr lang="pt-BR" sz="6000" dirty="0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B69691BB-F734-23C6-A674-9AA501A15ECD}"/>
                  </a:ext>
                </a:extLst>
              </p:cNvPr>
              <p:cNvSpPr/>
              <p:nvPr/>
            </p:nvSpPr>
            <p:spPr>
              <a:xfrm>
                <a:off x="1624613" y="2472434"/>
                <a:ext cx="1358283" cy="1438182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C</a:t>
                </a:r>
              </a:p>
            </p:txBody>
          </p:sp>
        </p:grp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033360CD-1B3A-F03E-77CA-984E6CDAFA73}"/>
                </a:ext>
              </a:extLst>
            </p:cNvPr>
            <p:cNvSpPr/>
            <p:nvPr/>
          </p:nvSpPr>
          <p:spPr>
            <a:xfrm>
              <a:off x="-6720607" y="0"/>
              <a:ext cx="7693800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Indivíduos cujo conhecimento é vital antes da execução.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endParaRPr lang="pt-BR" sz="2800" b="0" i="0" dirty="0">
                <a:solidFill>
                  <a:srgbClr val="FFFFFF"/>
                </a:solidFill>
                <a:effectLst/>
                <a:latin typeface="Söhne"/>
              </a:endParaRP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Exemplo: Especialistas em conformidade revisando etapas.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FFC9B5F9-3258-D460-6631-B8773D5FA8B8}"/>
              </a:ext>
            </a:extLst>
          </p:cNvPr>
          <p:cNvGrpSpPr/>
          <p:nvPr/>
        </p:nvGrpSpPr>
        <p:grpSpPr>
          <a:xfrm>
            <a:off x="-7195507" y="0"/>
            <a:ext cx="10473587" cy="6858000"/>
            <a:chOff x="-7195507" y="0"/>
            <a:chExt cx="10473587" cy="6858000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C2979A0C-498A-4ECA-24D9-0D59E943C87D}"/>
                </a:ext>
              </a:extLst>
            </p:cNvPr>
            <p:cNvGrpSpPr/>
            <p:nvPr/>
          </p:nvGrpSpPr>
          <p:grpSpPr>
            <a:xfrm>
              <a:off x="474956" y="0"/>
              <a:ext cx="2803124" cy="6858000"/>
              <a:chOff x="155359" y="0"/>
              <a:chExt cx="2803124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D45BBB7B-7528-58F8-2850-3E49F9C59696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 Responsável Final</a:t>
                </a:r>
                <a:endParaRPr lang="pt-BR" sz="6000" dirty="0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FD478AB4-B1DA-2CF8-CADD-EDB01ACE12E6}"/>
                  </a:ext>
                </a:extLst>
              </p:cNvPr>
              <p:cNvSpPr/>
              <p:nvPr/>
            </p:nvSpPr>
            <p:spPr>
              <a:xfrm>
                <a:off x="1600200" y="3946126"/>
                <a:ext cx="1358283" cy="1438182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A</a:t>
                </a:r>
              </a:p>
            </p:txBody>
          </p:sp>
        </p:grp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32ECCD96-4104-9F51-8239-0D2C1FB5F8B8}"/>
                </a:ext>
              </a:extLst>
            </p:cNvPr>
            <p:cNvSpPr/>
            <p:nvPr/>
          </p:nvSpPr>
          <p:spPr>
            <a:xfrm>
              <a:off x="-7195507" y="0"/>
              <a:ext cx="7693800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Indivíduo ou papel responsável pela conclusão bem-sucedida.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endParaRPr lang="pt-BR" sz="2800" b="0" i="0" dirty="0">
                <a:solidFill>
                  <a:srgbClr val="FFFFFF"/>
                </a:solidFill>
                <a:effectLst/>
                <a:latin typeface="Söhne"/>
              </a:endParaRP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Exemplo: Gerente de Projeto ou Líder da Equipe.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B453E477-81DA-0CDD-2234-3540D0ABCA9A}"/>
              </a:ext>
            </a:extLst>
          </p:cNvPr>
          <p:cNvGrpSpPr/>
          <p:nvPr/>
        </p:nvGrpSpPr>
        <p:grpSpPr>
          <a:xfrm>
            <a:off x="-7677150" y="0"/>
            <a:ext cx="10455861" cy="6858000"/>
            <a:chOff x="-7677150" y="0"/>
            <a:chExt cx="10455861" cy="6858000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6DA7D6D7-BE36-645A-FC0E-C50230866D72}"/>
                </a:ext>
              </a:extLst>
            </p:cNvPr>
            <p:cNvSpPr/>
            <p:nvPr/>
          </p:nvSpPr>
          <p:spPr>
            <a:xfrm>
              <a:off x="-7677150" y="0"/>
              <a:ext cx="7693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Pessoa ou equipe que executa a tarefa.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pt-BR" sz="3200" b="0" i="0" dirty="0">
                <a:solidFill>
                  <a:srgbClr val="FFFFFF"/>
                </a:solidFill>
                <a:effectLst/>
                <a:latin typeface="Söhne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Exemplo: Desenvolvedores na codificação de um novo recurso.</a:t>
              </a:r>
              <a:endParaRPr lang="pt-BR" sz="3200" dirty="0">
                <a:solidFill>
                  <a:srgbClr val="FFFFFF"/>
                </a:solidFill>
              </a:endParaRP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2D481437-28BD-8C04-58A1-CE82F4F90702}"/>
                </a:ext>
              </a:extLst>
            </p:cNvPr>
            <p:cNvGrpSpPr/>
            <p:nvPr/>
          </p:nvGrpSpPr>
          <p:grpSpPr>
            <a:xfrm>
              <a:off x="0" y="0"/>
              <a:ext cx="2778711" cy="6858000"/>
              <a:chOff x="0" y="0"/>
              <a:chExt cx="2778711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380AA433-735B-392A-0096-06EA35E55344}"/>
                  </a:ext>
                </a:extLst>
              </p:cNvPr>
              <p:cNvSpPr/>
              <p:nvPr/>
            </p:nvSpPr>
            <p:spPr>
              <a:xfrm>
                <a:off x="0" y="0"/>
                <a:ext cx="1944210" cy="685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Responsável </a:t>
                </a:r>
                <a:endParaRPr lang="pt-BR" sz="6000" dirty="0"/>
              </a:p>
            </p:txBody>
          </p:sp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id="{79F6BB07-208C-E88E-6ECB-13F96903D9CC}"/>
                  </a:ext>
                </a:extLst>
              </p:cNvPr>
              <p:cNvSpPr/>
              <p:nvPr/>
            </p:nvSpPr>
            <p:spPr>
              <a:xfrm>
                <a:off x="1420428" y="5419818"/>
                <a:ext cx="1358283" cy="143818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9058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magem em preto e branco">
            <a:extLst>
              <a:ext uri="{FF2B5EF4-FFF2-40B4-BE49-F238E27FC236}">
                <a16:creationId xmlns:a16="http://schemas.microsoft.com/office/drawing/2014/main" id="{15345A85-93FC-471A-FACC-07D7F8803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066" y="761988"/>
            <a:ext cx="6096012" cy="6096012"/>
          </a:xfrm>
          <a:prstGeom prst="rect">
            <a:avLst/>
          </a:prstGeom>
        </p:spPr>
      </p:pic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B4A4A5A-9B6C-4AF3-5DAD-1F5E7F779FAF}"/>
              </a:ext>
            </a:extLst>
          </p:cNvPr>
          <p:cNvGrpSpPr/>
          <p:nvPr/>
        </p:nvGrpSpPr>
        <p:grpSpPr>
          <a:xfrm>
            <a:off x="-6208851" y="0"/>
            <a:ext cx="10461256" cy="6858000"/>
            <a:chOff x="-6208851" y="0"/>
            <a:chExt cx="10461256" cy="6858000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206E55FB-B1E2-C239-A33F-523185B9E0E8}"/>
                </a:ext>
              </a:extLst>
            </p:cNvPr>
            <p:cNvGrpSpPr/>
            <p:nvPr/>
          </p:nvGrpSpPr>
          <p:grpSpPr>
            <a:xfrm>
              <a:off x="1453720" y="0"/>
              <a:ext cx="2798685" cy="6858000"/>
              <a:chOff x="155359" y="0"/>
              <a:chExt cx="2798685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2C704E13-94B4-AE87-CF45-834D8947EFA6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 </a:t>
                </a:r>
                <a:r>
                  <a:rPr lang="pt-BR" sz="4000" b="1" i="0" dirty="0">
                    <a:effectLst/>
                    <a:latin typeface="Söhne"/>
                  </a:rPr>
                  <a:t>Informado </a:t>
                </a:r>
                <a:endParaRPr lang="pt-BR" sz="6000" dirty="0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5A3D4639-4563-DFD2-4B39-40804EE9B749}"/>
                  </a:ext>
                </a:extLst>
              </p:cNvPr>
              <p:cNvSpPr/>
              <p:nvPr/>
            </p:nvSpPr>
            <p:spPr>
              <a:xfrm>
                <a:off x="1595761" y="998742"/>
                <a:ext cx="1358283" cy="1438182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I</a:t>
                </a:r>
              </a:p>
            </p:txBody>
          </p:sp>
        </p:grp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4B9B9693-6FD3-B869-6A7C-C00666DF67CF}"/>
                </a:ext>
              </a:extLst>
            </p:cNvPr>
            <p:cNvSpPr/>
            <p:nvPr/>
          </p:nvSpPr>
          <p:spPr>
            <a:xfrm>
              <a:off x="-6208851" y="0"/>
              <a:ext cx="7693800" cy="685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Partes interessadas mantidas informadas sem participação ativa.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endParaRPr lang="pt-BR" sz="2800" b="0" i="0" dirty="0">
                <a:solidFill>
                  <a:srgbClr val="FFFFFF"/>
                </a:solidFill>
                <a:effectLst/>
                <a:latin typeface="Söhne"/>
              </a:endParaRP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Exemplo: Membros da equipe cientes de mudanças, mas não diretamente envolvidos.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69A91B48-DA58-690C-0477-BAF2DE5D99B9}"/>
              </a:ext>
            </a:extLst>
          </p:cNvPr>
          <p:cNvGrpSpPr/>
          <p:nvPr/>
        </p:nvGrpSpPr>
        <p:grpSpPr>
          <a:xfrm>
            <a:off x="-6720607" y="0"/>
            <a:ext cx="10520249" cy="6858000"/>
            <a:chOff x="-6720607" y="0"/>
            <a:chExt cx="10520249" cy="6858000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3488B6C5-11F9-2C74-AF97-ED6ED7A39240}"/>
                </a:ext>
              </a:extLst>
            </p:cNvPr>
            <p:cNvGrpSpPr/>
            <p:nvPr/>
          </p:nvGrpSpPr>
          <p:grpSpPr>
            <a:xfrm>
              <a:off x="972105" y="0"/>
              <a:ext cx="2827537" cy="6858000"/>
              <a:chOff x="155359" y="0"/>
              <a:chExt cx="2827537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0665B26B-19D3-0BB6-4CE8-737B51BA3DDA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Consultado </a:t>
                </a:r>
                <a:endParaRPr lang="pt-BR" sz="6000" dirty="0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B69691BB-F734-23C6-A674-9AA501A15ECD}"/>
                  </a:ext>
                </a:extLst>
              </p:cNvPr>
              <p:cNvSpPr/>
              <p:nvPr/>
            </p:nvSpPr>
            <p:spPr>
              <a:xfrm>
                <a:off x="1624613" y="2472434"/>
                <a:ext cx="1358283" cy="1438182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C</a:t>
                </a:r>
              </a:p>
            </p:txBody>
          </p:sp>
        </p:grp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033360CD-1B3A-F03E-77CA-984E6CDAFA73}"/>
                </a:ext>
              </a:extLst>
            </p:cNvPr>
            <p:cNvSpPr/>
            <p:nvPr/>
          </p:nvSpPr>
          <p:spPr>
            <a:xfrm>
              <a:off x="-6720607" y="0"/>
              <a:ext cx="7693800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Indivíduos cujo conhecimento é vital antes da execução.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endParaRPr lang="pt-BR" sz="2800" b="0" i="0" dirty="0">
                <a:solidFill>
                  <a:srgbClr val="FFFFFF"/>
                </a:solidFill>
                <a:effectLst/>
                <a:latin typeface="Söhne"/>
              </a:endParaRP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Exemplo: Especialistas em conformidade revisando etapas.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FFC9B5F9-3258-D460-6631-B8773D5FA8B8}"/>
              </a:ext>
            </a:extLst>
          </p:cNvPr>
          <p:cNvGrpSpPr/>
          <p:nvPr/>
        </p:nvGrpSpPr>
        <p:grpSpPr>
          <a:xfrm>
            <a:off x="-7195507" y="0"/>
            <a:ext cx="10473587" cy="6858000"/>
            <a:chOff x="-7195507" y="0"/>
            <a:chExt cx="10473587" cy="6858000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C2979A0C-498A-4ECA-24D9-0D59E943C87D}"/>
                </a:ext>
              </a:extLst>
            </p:cNvPr>
            <p:cNvGrpSpPr/>
            <p:nvPr/>
          </p:nvGrpSpPr>
          <p:grpSpPr>
            <a:xfrm>
              <a:off x="474956" y="0"/>
              <a:ext cx="2803124" cy="6858000"/>
              <a:chOff x="155359" y="0"/>
              <a:chExt cx="2803124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D45BBB7B-7528-58F8-2850-3E49F9C59696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 Responsável Final</a:t>
                </a:r>
                <a:endParaRPr lang="pt-BR" sz="6000" dirty="0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FD478AB4-B1DA-2CF8-CADD-EDB01ACE12E6}"/>
                  </a:ext>
                </a:extLst>
              </p:cNvPr>
              <p:cNvSpPr/>
              <p:nvPr/>
            </p:nvSpPr>
            <p:spPr>
              <a:xfrm>
                <a:off x="1600200" y="3946126"/>
                <a:ext cx="1358283" cy="1438182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A</a:t>
                </a:r>
              </a:p>
            </p:txBody>
          </p:sp>
        </p:grp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32ECCD96-4104-9F51-8239-0D2C1FB5F8B8}"/>
                </a:ext>
              </a:extLst>
            </p:cNvPr>
            <p:cNvSpPr/>
            <p:nvPr/>
          </p:nvSpPr>
          <p:spPr>
            <a:xfrm>
              <a:off x="-7195507" y="0"/>
              <a:ext cx="7693800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Indivíduo ou papel responsável pela conclusão bem-sucedida.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endParaRPr lang="pt-BR" sz="2800" b="0" i="0" dirty="0">
                <a:solidFill>
                  <a:srgbClr val="FFFFFF"/>
                </a:solidFill>
                <a:effectLst/>
                <a:latin typeface="Söhne"/>
              </a:endParaRP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Exemplo: Gerente de Projeto ou Líder da Equipe.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B453E477-81DA-0CDD-2234-3540D0ABCA9A}"/>
              </a:ext>
            </a:extLst>
          </p:cNvPr>
          <p:cNvGrpSpPr/>
          <p:nvPr/>
        </p:nvGrpSpPr>
        <p:grpSpPr>
          <a:xfrm>
            <a:off x="0" y="0"/>
            <a:ext cx="10455861" cy="6858000"/>
            <a:chOff x="-7677150" y="0"/>
            <a:chExt cx="10455861" cy="6858000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6DA7D6D7-BE36-645A-FC0E-C50230866D72}"/>
                </a:ext>
              </a:extLst>
            </p:cNvPr>
            <p:cNvSpPr/>
            <p:nvPr/>
          </p:nvSpPr>
          <p:spPr>
            <a:xfrm>
              <a:off x="-7677150" y="0"/>
              <a:ext cx="7693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Pessoa ou equipe que executa a tarefa.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pt-BR" sz="3200" b="0" i="0" dirty="0">
                <a:solidFill>
                  <a:srgbClr val="FFFFFF"/>
                </a:solidFill>
                <a:effectLst/>
                <a:latin typeface="Söhne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Exemplo: Desenvolvedores na codificação de um novo recurso.</a:t>
              </a:r>
              <a:endParaRPr lang="pt-BR" sz="3200" dirty="0">
                <a:solidFill>
                  <a:srgbClr val="FFFFFF"/>
                </a:solidFill>
              </a:endParaRP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2D481437-28BD-8C04-58A1-CE82F4F90702}"/>
                </a:ext>
              </a:extLst>
            </p:cNvPr>
            <p:cNvGrpSpPr/>
            <p:nvPr/>
          </p:nvGrpSpPr>
          <p:grpSpPr>
            <a:xfrm>
              <a:off x="0" y="0"/>
              <a:ext cx="2778711" cy="6858000"/>
              <a:chOff x="0" y="0"/>
              <a:chExt cx="2778711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380AA433-735B-392A-0096-06EA35E55344}"/>
                  </a:ext>
                </a:extLst>
              </p:cNvPr>
              <p:cNvSpPr/>
              <p:nvPr/>
            </p:nvSpPr>
            <p:spPr>
              <a:xfrm>
                <a:off x="0" y="0"/>
                <a:ext cx="1944210" cy="685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Responsável </a:t>
                </a:r>
                <a:endParaRPr lang="pt-BR" sz="6000" dirty="0"/>
              </a:p>
            </p:txBody>
          </p:sp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id="{79F6BB07-208C-E88E-6ECB-13F96903D9CC}"/>
                  </a:ext>
                </a:extLst>
              </p:cNvPr>
              <p:cNvSpPr/>
              <p:nvPr/>
            </p:nvSpPr>
            <p:spPr>
              <a:xfrm>
                <a:off x="1420428" y="5419818"/>
                <a:ext cx="1358283" cy="143818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640244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magem em preto e branco">
            <a:extLst>
              <a:ext uri="{FF2B5EF4-FFF2-40B4-BE49-F238E27FC236}">
                <a16:creationId xmlns:a16="http://schemas.microsoft.com/office/drawing/2014/main" id="{15345A85-93FC-471A-FACC-07D7F8803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066" y="761988"/>
            <a:ext cx="6096012" cy="6096012"/>
          </a:xfrm>
          <a:prstGeom prst="rect">
            <a:avLst/>
          </a:prstGeom>
        </p:spPr>
      </p:pic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B4A4A5A-9B6C-4AF3-5DAD-1F5E7F779FAF}"/>
              </a:ext>
            </a:extLst>
          </p:cNvPr>
          <p:cNvGrpSpPr/>
          <p:nvPr/>
        </p:nvGrpSpPr>
        <p:grpSpPr>
          <a:xfrm>
            <a:off x="-6208851" y="0"/>
            <a:ext cx="10461256" cy="6858000"/>
            <a:chOff x="-6208851" y="0"/>
            <a:chExt cx="10461256" cy="6858000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206E55FB-B1E2-C239-A33F-523185B9E0E8}"/>
                </a:ext>
              </a:extLst>
            </p:cNvPr>
            <p:cNvGrpSpPr/>
            <p:nvPr/>
          </p:nvGrpSpPr>
          <p:grpSpPr>
            <a:xfrm>
              <a:off x="1453720" y="0"/>
              <a:ext cx="2798685" cy="6858000"/>
              <a:chOff x="155359" y="0"/>
              <a:chExt cx="2798685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2C704E13-94B4-AE87-CF45-834D8947EFA6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 </a:t>
                </a:r>
                <a:r>
                  <a:rPr lang="pt-BR" sz="4000" b="1" i="0" dirty="0">
                    <a:effectLst/>
                    <a:latin typeface="Söhne"/>
                  </a:rPr>
                  <a:t>Informado </a:t>
                </a:r>
                <a:endParaRPr lang="pt-BR" sz="6000" dirty="0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5A3D4639-4563-DFD2-4B39-40804EE9B749}"/>
                  </a:ext>
                </a:extLst>
              </p:cNvPr>
              <p:cNvSpPr/>
              <p:nvPr/>
            </p:nvSpPr>
            <p:spPr>
              <a:xfrm>
                <a:off x="1595761" y="998742"/>
                <a:ext cx="1358283" cy="1438182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I</a:t>
                </a:r>
              </a:p>
            </p:txBody>
          </p:sp>
        </p:grp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4B9B9693-6FD3-B869-6A7C-C00666DF67CF}"/>
                </a:ext>
              </a:extLst>
            </p:cNvPr>
            <p:cNvSpPr/>
            <p:nvPr/>
          </p:nvSpPr>
          <p:spPr>
            <a:xfrm>
              <a:off x="-6208851" y="0"/>
              <a:ext cx="7693800" cy="685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Partes interessadas mantidas informadas sem participação ativa.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endParaRPr lang="pt-BR" sz="2800" b="0" i="0" dirty="0">
                <a:solidFill>
                  <a:srgbClr val="FFFFFF"/>
                </a:solidFill>
                <a:effectLst/>
                <a:latin typeface="Söhne"/>
              </a:endParaRP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Exemplo: Membros da equipe cientes de mudanças, mas não diretamente envolvidos.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69A91B48-DA58-690C-0477-BAF2DE5D99B9}"/>
              </a:ext>
            </a:extLst>
          </p:cNvPr>
          <p:cNvGrpSpPr/>
          <p:nvPr/>
        </p:nvGrpSpPr>
        <p:grpSpPr>
          <a:xfrm>
            <a:off x="-6720607" y="0"/>
            <a:ext cx="10520249" cy="6858000"/>
            <a:chOff x="-6720607" y="0"/>
            <a:chExt cx="10520249" cy="6858000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3488B6C5-11F9-2C74-AF97-ED6ED7A39240}"/>
                </a:ext>
              </a:extLst>
            </p:cNvPr>
            <p:cNvGrpSpPr/>
            <p:nvPr/>
          </p:nvGrpSpPr>
          <p:grpSpPr>
            <a:xfrm>
              <a:off x="972105" y="0"/>
              <a:ext cx="2827537" cy="6858000"/>
              <a:chOff x="155359" y="0"/>
              <a:chExt cx="2827537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0665B26B-19D3-0BB6-4CE8-737B51BA3DDA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Consultado </a:t>
                </a:r>
                <a:endParaRPr lang="pt-BR" sz="6000" dirty="0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B69691BB-F734-23C6-A674-9AA501A15ECD}"/>
                  </a:ext>
                </a:extLst>
              </p:cNvPr>
              <p:cNvSpPr/>
              <p:nvPr/>
            </p:nvSpPr>
            <p:spPr>
              <a:xfrm>
                <a:off x="1624613" y="2472434"/>
                <a:ext cx="1358283" cy="1438182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C</a:t>
                </a:r>
              </a:p>
            </p:txBody>
          </p:sp>
        </p:grp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033360CD-1B3A-F03E-77CA-984E6CDAFA73}"/>
                </a:ext>
              </a:extLst>
            </p:cNvPr>
            <p:cNvSpPr/>
            <p:nvPr/>
          </p:nvSpPr>
          <p:spPr>
            <a:xfrm>
              <a:off x="-6720607" y="0"/>
              <a:ext cx="7693800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Indivíduos cujo conhecimento é vital antes da execução.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endParaRPr lang="pt-BR" sz="2800" b="0" i="0" dirty="0">
                <a:solidFill>
                  <a:srgbClr val="FFFFFF"/>
                </a:solidFill>
                <a:effectLst/>
                <a:latin typeface="Söhne"/>
              </a:endParaRP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Exemplo: Especialistas em conformidade revisando etapas.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FFC9B5F9-3258-D460-6631-B8773D5FA8B8}"/>
              </a:ext>
            </a:extLst>
          </p:cNvPr>
          <p:cNvGrpSpPr/>
          <p:nvPr/>
        </p:nvGrpSpPr>
        <p:grpSpPr>
          <a:xfrm>
            <a:off x="-7195507" y="0"/>
            <a:ext cx="10473587" cy="6858000"/>
            <a:chOff x="-7195507" y="0"/>
            <a:chExt cx="10473587" cy="6858000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C2979A0C-498A-4ECA-24D9-0D59E943C87D}"/>
                </a:ext>
              </a:extLst>
            </p:cNvPr>
            <p:cNvGrpSpPr/>
            <p:nvPr/>
          </p:nvGrpSpPr>
          <p:grpSpPr>
            <a:xfrm>
              <a:off x="474956" y="0"/>
              <a:ext cx="2803124" cy="6858000"/>
              <a:chOff x="155359" y="0"/>
              <a:chExt cx="2803124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D45BBB7B-7528-58F8-2850-3E49F9C59696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 Responsável Final</a:t>
                </a:r>
                <a:endParaRPr lang="pt-BR" sz="6000" dirty="0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FD478AB4-B1DA-2CF8-CADD-EDB01ACE12E6}"/>
                  </a:ext>
                </a:extLst>
              </p:cNvPr>
              <p:cNvSpPr/>
              <p:nvPr/>
            </p:nvSpPr>
            <p:spPr>
              <a:xfrm>
                <a:off x="1600200" y="3946126"/>
                <a:ext cx="1358283" cy="1438182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A</a:t>
                </a:r>
              </a:p>
            </p:txBody>
          </p:sp>
        </p:grp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32ECCD96-4104-9F51-8239-0D2C1FB5F8B8}"/>
                </a:ext>
              </a:extLst>
            </p:cNvPr>
            <p:cNvSpPr/>
            <p:nvPr/>
          </p:nvSpPr>
          <p:spPr>
            <a:xfrm>
              <a:off x="-7195507" y="0"/>
              <a:ext cx="7693800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Indivíduo ou papel responsável pela conclusão bem-sucedida.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endParaRPr lang="pt-BR" sz="2800" b="0" i="0" dirty="0">
                <a:solidFill>
                  <a:srgbClr val="FFFFFF"/>
                </a:solidFill>
                <a:effectLst/>
                <a:latin typeface="Söhne"/>
              </a:endParaRP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Exemplo: Gerente de Projeto ou Líder da Equipe.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B453E477-81DA-0CDD-2234-3540D0ABCA9A}"/>
              </a:ext>
            </a:extLst>
          </p:cNvPr>
          <p:cNvGrpSpPr/>
          <p:nvPr/>
        </p:nvGrpSpPr>
        <p:grpSpPr>
          <a:xfrm>
            <a:off x="-9033213" y="0"/>
            <a:ext cx="10455861" cy="6858000"/>
            <a:chOff x="-7677150" y="0"/>
            <a:chExt cx="10455861" cy="6858000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6DA7D6D7-BE36-645A-FC0E-C50230866D72}"/>
                </a:ext>
              </a:extLst>
            </p:cNvPr>
            <p:cNvSpPr/>
            <p:nvPr/>
          </p:nvSpPr>
          <p:spPr>
            <a:xfrm>
              <a:off x="-7677150" y="0"/>
              <a:ext cx="7693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Pessoa ou equipe que executa a tarefa.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pt-BR" sz="3200" b="0" i="0" dirty="0">
                <a:solidFill>
                  <a:srgbClr val="FFFFFF"/>
                </a:solidFill>
                <a:effectLst/>
                <a:latin typeface="Söhne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Exemplo: Desenvolvedores na codificação de um novo recurso.</a:t>
              </a:r>
              <a:endParaRPr lang="pt-BR" sz="3200" dirty="0">
                <a:solidFill>
                  <a:srgbClr val="FFFFFF"/>
                </a:solidFill>
              </a:endParaRP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2D481437-28BD-8C04-58A1-CE82F4F90702}"/>
                </a:ext>
              </a:extLst>
            </p:cNvPr>
            <p:cNvGrpSpPr/>
            <p:nvPr/>
          </p:nvGrpSpPr>
          <p:grpSpPr>
            <a:xfrm>
              <a:off x="0" y="0"/>
              <a:ext cx="2778711" cy="6858000"/>
              <a:chOff x="0" y="0"/>
              <a:chExt cx="2778711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380AA433-735B-392A-0096-06EA35E55344}"/>
                  </a:ext>
                </a:extLst>
              </p:cNvPr>
              <p:cNvSpPr/>
              <p:nvPr/>
            </p:nvSpPr>
            <p:spPr>
              <a:xfrm>
                <a:off x="0" y="0"/>
                <a:ext cx="1944210" cy="685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Responsável </a:t>
                </a:r>
                <a:endParaRPr lang="pt-BR" sz="6000" dirty="0"/>
              </a:p>
            </p:txBody>
          </p:sp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id="{79F6BB07-208C-E88E-6ECB-13F96903D9CC}"/>
                  </a:ext>
                </a:extLst>
              </p:cNvPr>
              <p:cNvSpPr/>
              <p:nvPr/>
            </p:nvSpPr>
            <p:spPr>
              <a:xfrm>
                <a:off x="1420428" y="5419818"/>
                <a:ext cx="1358283" cy="143818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21094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magem em preto e branco">
            <a:extLst>
              <a:ext uri="{FF2B5EF4-FFF2-40B4-BE49-F238E27FC236}">
                <a16:creationId xmlns:a16="http://schemas.microsoft.com/office/drawing/2014/main" id="{15345A85-93FC-471A-FACC-07D7F8803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066" y="761988"/>
            <a:ext cx="6096012" cy="6096012"/>
          </a:xfrm>
          <a:prstGeom prst="rect">
            <a:avLst/>
          </a:prstGeom>
        </p:spPr>
      </p:pic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B4A4A5A-9B6C-4AF3-5DAD-1F5E7F779FAF}"/>
              </a:ext>
            </a:extLst>
          </p:cNvPr>
          <p:cNvGrpSpPr/>
          <p:nvPr/>
        </p:nvGrpSpPr>
        <p:grpSpPr>
          <a:xfrm>
            <a:off x="-6208851" y="0"/>
            <a:ext cx="10461256" cy="6858000"/>
            <a:chOff x="-6208851" y="0"/>
            <a:chExt cx="10461256" cy="6858000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206E55FB-B1E2-C239-A33F-523185B9E0E8}"/>
                </a:ext>
              </a:extLst>
            </p:cNvPr>
            <p:cNvGrpSpPr/>
            <p:nvPr/>
          </p:nvGrpSpPr>
          <p:grpSpPr>
            <a:xfrm>
              <a:off x="1453720" y="0"/>
              <a:ext cx="2798685" cy="6858000"/>
              <a:chOff x="155359" y="0"/>
              <a:chExt cx="2798685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2C704E13-94B4-AE87-CF45-834D8947EFA6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 </a:t>
                </a:r>
                <a:r>
                  <a:rPr lang="pt-BR" sz="4000" b="1" i="0" dirty="0">
                    <a:effectLst/>
                    <a:latin typeface="Söhne"/>
                  </a:rPr>
                  <a:t>Informado </a:t>
                </a:r>
                <a:endParaRPr lang="pt-BR" sz="6000" dirty="0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5A3D4639-4563-DFD2-4B39-40804EE9B749}"/>
                  </a:ext>
                </a:extLst>
              </p:cNvPr>
              <p:cNvSpPr/>
              <p:nvPr/>
            </p:nvSpPr>
            <p:spPr>
              <a:xfrm>
                <a:off x="1595761" y="998742"/>
                <a:ext cx="1358283" cy="1438182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I</a:t>
                </a:r>
              </a:p>
            </p:txBody>
          </p:sp>
        </p:grp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4B9B9693-6FD3-B869-6A7C-C00666DF67CF}"/>
                </a:ext>
              </a:extLst>
            </p:cNvPr>
            <p:cNvSpPr/>
            <p:nvPr/>
          </p:nvSpPr>
          <p:spPr>
            <a:xfrm>
              <a:off x="-6208851" y="0"/>
              <a:ext cx="7693800" cy="685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Partes interessadas mantidas informadas sem participação ativa.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endParaRPr lang="pt-BR" sz="2800" b="0" i="0" dirty="0">
                <a:solidFill>
                  <a:srgbClr val="FFFFFF"/>
                </a:solidFill>
                <a:effectLst/>
                <a:latin typeface="Söhne"/>
              </a:endParaRP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Exemplo: Membros da equipe cientes de mudanças, mas não diretamente envolvidos.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69A91B48-DA58-690C-0477-BAF2DE5D99B9}"/>
              </a:ext>
            </a:extLst>
          </p:cNvPr>
          <p:cNvGrpSpPr/>
          <p:nvPr/>
        </p:nvGrpSpPr>
        <p:grpSpPr>
          <a:xfrm>
            <a:off x="-6720607" y="0"/>
            <a:ext cx="10520249" cy="6858000"/>
            <a:chOff x="-6720607" y="0"/>
            <a:chExt cx="10520249" cy="6858000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3488B6C5-11F9-2C74-AF97-ED6ED7A39240}"/>
                </a:ext>
              </a:extLst>
            </p:cNvPr>
            <p:cNvGrpSpPr/>
            <p:nvPr/>
          </p:nvGrpSpPr>
          <p:grpSpPr>
            <a:xfrm>
              <a:off x="972105" y="0"/>
              <a:ext cx="2827537" cy="6858000"/>
              <a:chOff x="155359" y="0"/>
              <a:chExt cx="2827537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0665B26B-19D3-0BB6-4CE8-737B51BA3DDA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Consultado </a:t>
                </a:r>
                <a:endParaRPr lang="pt-BR" sz="6000" dirty="0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B69691BB-F734-23C6-A674-9AA501A15ECD}"/>
                  </a:ext>
                </a:extLst>
              </p:cNvPr>
              <p:cNvSpPr/>
              <p:nvPr/>
            </p:nvSpPr>
            <p:spPr>
              <a:xfrm>
                <a:off x="1624613" y="2472434"/>
                <a:ext cx="1358283" cy="1438182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C</a:t>
                </a:r>
              </a:p>
            </p:txBody>
          </p:sp>
        </p:grp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033360CD-1B3A-F03E-77CA-984E6CDAFA73}"/>
                </a:ext>
              </a:extLst>
            </p:cNvPr>
            <p:cNvSpPr/>
            <p:nvPr/>
          </p:nvSpPr>
          <p:spPr>
            <a:xfrm>
              <a:off x="-6720607" y="0"/>
              <a:ext cx="7693800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Indivíduos cujo conhecimento é vital antes da execução.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endParaRPr lang="pt-BR" sz="2800" b="0" i="0" dirty="0">
                <a:solidFill>
                  <a:srgbClr val="FFFFFF"/>
                </a:solidFill>
                <a:effectLst/>
                <a:latin typeface="Söhne"/>
              </a:endParaRP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Exemplo: Especialistas em conformidade revisando etapas.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FFC9B5F9-3258-D460-6631-B8773D5FA8B8}"/>
              </a:ext>
            </a:extLst>
          </p:cNvPr>
          <p:cNvGrpSpPr/>
          <p:nvPr/>
        </p:nvGrpSpPr>
        <p:grpSpPr>
          <a:xfrm>
            <a:off x="349922" y="0"/>
            <a:ext cx="10473587" cy="6858000"/>
            <a:chOff x="-7195507" y="0"/>
            <a:chExt cx="10473587" cy="6858000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C2979A0C-498A-4ECA-24D9-0D59E943C87D}"/>
                </a:ext>
              </a:extLst>
            </p:cNvPr>
            <p:cNvGrpSpPr/>
            <p:nvPr/>
          </p:nvGrpSpPr>
          <p:grpSpPr>
            <a:xfrm>
              <a:off x="474956" y="0"/>
              <a:ext cx="2803124" cy="6858000"/>
              <a:chOff x="155359" y="0"/>
              <a:chExt cx="2803124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D45BBB7B-7528-58F8-2850-3E49F9C59696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 Responsável Final</a:t>
                </a:r>
                <a:endParaRPr lang="pt-BR" sz="6000" dirty="0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FD478AB4-B1DA-2CF8-CADD-EDB01ACE12E6}"/>
                  </a:ext>
                </a:extLst>
              </p:cNvPr>
              <p:cNvSpPr/>
              <p:nvPr/>
            </p:nvSpPr>
            <p:spPr>
              <a:xfrm>
                <a:off x="1600200" y="3946126"/>
                <a:ext cx="1358283" cy="1438182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A</a:t>
                </a:r>
              </a:p>
            </p:txBody>
          </p:sp>
        </p:grp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32ECCD96-4104-9F51-8239-0D2C1FB5F8B8}"/>
                </a:ext>
              </a:extLst>
            </p:cNvPr>
            <p:cNvSpPr/>
            <p:nvPr/>
          </p:nvSpPr>
          <p:spPr>
            <a:xfrm>
              <a:off x="-7195507" y="0"/>
              <a:ext cx="7693800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Indivíduo ou papel responsável pela conclusão bem-sucedida.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endParaRPr lang="pt-BR" sz="2800" b="0" i="0" dirty="0">
                <a:solidFill>
                  <a:srgbClr val="FFFFFF"/>
                </a:solidFill>
                <a:effectLst/>
                <a:latin typeface="Söhne"/>
              </a:endParaRP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Exemplo: Gerente de Projeto ou Líder da Equipe.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B453E477-81DA-0CDD-2234-3540D0ABCA9A}"/>
              </a:ext>
            </a:extLst>
          </p:cNvPr>
          <p:cNvGrpSpPr/>
          <p:nvPr/>
        </p:nvGrpSpPr>
        <p:grpSpPr>
          <a:xfrm>
            <a:off x="-9033213" y="0"/>
            <a:ext cx="10455861" cy="6858000"/>
            <a:chOff x="-7677150" y="0"/>
            <a:chExt cx="10455861" cy="6858000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6DA7D6D7-BE36-645A-FC0E-C50230866D72}"/>
                </a:ext>
              </a:extLst>
            </p:cNvPr>
            <p:cNvSpPr/>
            <p:nvPr/>
          </p:nvSpPr>
          <p:spPr>
            <a:xfrm>
              <a:off x="-7677150" y="0"/>
              <a:ext cx="7693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Pessoa ou equipe que executa a tarefa.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pt-BR" sz="3200" b="0" i="0" dirty="0">
                <a:solidFill>
                  <a:srgbClr val="FFFFFF"/>
                </a:solidFill>
                <a:effectLst/>
                <a:latin typeface="Söhne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Exemplo: Desenvolvedores na codificação de um novo recurso.</a:t>
              </a:r>
              <a:endParaRPr lang="pt-BR" sz="3200" dirty="0">
                <a:solidFill>
                  <a:srgbClr val="FFFFFF"/>
                </a:solidFill>
              </a:endParaRP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2D481437-28BD-8C04-58A1-CE82F4F90702}"/>
                </a:ext>
              </a:extLst>
            </p:cNvPr>
            <p:cNvGrpSpPr/>
            <p:nvPr/>
          </p:nvGrpSpPr>
          <p:grpSpPr>
            <a:xfrm>
              <a:off x="0" y="0"/>
              <a:ext cx="2778711" cy="6858000"/>
              <a:chOff x="0" y="0"/>
              <a:chExt cx="2778711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380AA433-735B-392A-0096-06EA35E55344}"/>
                  </a:ext>
                </a:extLst>
              </p:cNvPr>
              <p:cNvSpPr/>
              <p:nvPr/>
            </p:nvSpPr>
            <p:spPr>
              <a:xfrm>
                <a:off x="0" y="0"/>
                <a:ext cx="1944210" cy="685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Responsável </a:t>
                </a:r>
                <a:endParaRPr lang="pt-BR" sz="6000" dirty="0"/>
              </a:p>
            </p:txBody>
          </p:sp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id="{79F6BB07-208C-E88E-6ECB-13F96903D9CC}"/>
                  </a:ext>
                </a:extLst>
              </p:cNvPr>
              <p:cNvSpPr/>
              <p:nvPr/>
            </p:nvSpPr>
            <p:spPr>
              <a:xfrm>
                <a:off x="1420428" y="5419818"/>
                <a:ext cx="1358283" cy="143818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87524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magem em preto e branco">
            <a:extLst>
              <a:ext uri="{FF2B5EF4-FFF2-40B4-BE49-F238E27FC236}">
                <a16:creationId xmlns:a16="http://schemas.microsoft.com/office/drawing/2014/main" id="{15345A85-93FC-471A-FACC-07D7F8803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066" y="761988"/>
            <a:ext cx="6096012" cy="6096012"/>
          </a:xfrm>
          <a:prstGeom prst="rect">
            <a:avLst/>
          </a:prstGeom>
        </p:spPr>
      </p:pic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B4A4A5A-9B6C-4AF3-5DAD-1F5E7F779FAF}"/>
              </a:ext>
            </a:extLst>
          </p:cNvPr>
          <p:cNvGrpSpPr/>
          <p:nvPr/>
        </p:nvGrpSpPr>
        <p:grpSpPr>
          <a:xfrm>
            <a:off x="-6208851" y="0"/>
            <a:ext cx="10461256" cy="6858000"/>
            <a:chOff x="-6208851" y="0"/>
            <a:chExt cx="10461256" cy="6858000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206E55FB-B1E2-C239-A33F-523185B9E0E8}"/>
                </a:ext>
              </a:extLst>
            </p:cNvPr>
            <p:cNvGrpSpPr/>
            <p:nvPr/>
          </p:nvGrpSpPr>
          <p:grpSpPr>
            <a:xfrm>
              <a:off x="1453720" y="0"/>
              <a:ext cx="2798685" cy="6858000"/>
              <a:chOff x="155359" y="0"/>
              <a:chExt cx="2798685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2C704E13-94B4-AE87-CF45-834D8947EFA6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 </a:t>
                </a:r>
                <a:r>
                  <a:rPr lang="pt-BR" sz="4000" b="1" i="0" dirty="0">
                    <a:effectLst/>
                    <a:latin typeface="Söhne"/>
                  </a:rPr>
                  <a:t>Informado </a:t>
                </a:r>
                <a:endParaRPr lang="pt-BR" sz="6000" dirty="0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5A3D4639-4563-DFD2-4B39-40804EE9B749}"/>
                  </a:ext>
                </a:extLst>
              </p:cNvPr>
              <p:cNvSpPr/>
              <p:nvPr/>
            </p:nvSpPr>
            <p:spPr>
              <a:xfrm>
                <a:off x="1595761" y="998742"/>
                <a:ext cx="1358283" cy="1438182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I</a:t>
                </a:r>
              </a:p>
            </p:txBody>
          </p:sp>
        </p:grp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4B9B9693-6FD3-B869-6A7C-C00666DF67CF}"/>
                </a:ext>
              </a:extLst>
            </p:cNvPr>
            <p:cNvSpPr/>
            <p:nvPr/>
          </p:nvSpPr>
          <p:spPr>
            <a:xfrm>
              <a:off x="-6208851" y="0"/>
              <a:ext cx="7693800" cy="685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Partes interessadas mantidas informadas sem participação ativa.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endParaRPr lang="pt-BR" sz="2800" b="0" i="0" dirty="0">
                <a:solidFill>
                  <a:srgbClr val="FFFFFF"/>
                </a:solidFill>
                <a:effectLst/>
                <a:latin typeface="Söhne"/>
              </a:endParaRP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Exemplo: Membros da equipe cientes de mudanças, mas não diretamente envolvidos.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69A91B48-DA58-690C-0477-BAF2DE5D99B9}"/>
              </a:ext>
            </a:extLst>
          </p:cNvPr>
          <p:cNvGrpSpPr/>
          <p:nvPr/>
        </p:nvGrpSpPr>
        <p:grpSpPr>
          <a:xfrm>
            <a:off x="-6720607" y="0"/>
            <a:ext cx="10520249" cy="6858000"/>
            <a:chOff x="-6720607" y="0"/>
            <a:chExt cx="10520249" cy="6858000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3488B6C5-11F9-2C74-AF97-ED6ED7A39240}"/>
                </a:ext>
              </a:extLst>
            </p:cNvPr>
            <p:cNvGrpSpPr/>
            <p:nvPr/>
          </p:nvGrpSpPr>
          <p:grpSpPr>
            <a:xfrm>
              <a:off x="972105" y="0"/>
              <a:ext cx="2827537" cy="6858000"/>
              <a:chOff x="155359" y="0"/>
              <a:chExt cx="2827537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0665B26B-19D3-0BB6-4CE8-737B51BA3DDA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Consultado </a:t>
                </a:r>
                <a:endParaRPr lang="pt-BR" sz="6000" dirty="0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B69691BB-F734-23C6-A674-9AA501A15ECD}"/>
                  </a:ext>
                </a:extLst>
              </p:cNvPr>
              <p:cNvSpPr/>
              <p:nvPr/>
            </p:nvSpPr>
            <p:spPr>
              <a:xfrm>
                <a:off x="1624613" y="2472434"/>
                <a:ext cx="1358283" cy="1438182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C</a:t>
                </a:r>
              </a:p>
            </p:txBody>
          </p:sp>
        </p:grp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033360CD-1B3A-F03E-77CA-984E6CDAFA73}"/>
                </a:ext>
              </a:extLst>
            </p:cNvPr>
            <p:cNvSpPr/>
            <p:nvPr/>
          </p:nvSpPr>
          <p:spPr>
            <a:xfrm>
              <a:off x="-6720607" y="0"/>
              <a:ext cx="7693800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Indivíduos cujo conhecimento é vital antes da execução.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endParaRPr lang="pt-BR" sz="2800" b="0" i="0" dirty="0">
                <a:solidFill>
                  <a:srgbClr val="FFFFFF"/>
                </a:solidFill>
                <a:effectLst/>
                <a:latin typeface="Söhne"/>
              </a:endParaRP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Exemplo: Especialistas em conformidade revisando etapas.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FFC9B5F9-3258-D460-6631-B8773D5FA8B8}"/>
              </a:ext>
            </a:extLst>
          </p:cNvPr>
          <p:cNvGrpSpPr/>
          <p:nvPr/>
        </p:nvGrpSpPr>
        <p:grpSpPr>
          <a:xfrm>
            <a:off x="-8736815" y="0"/>
            <a:ext cx="10473587" cy="6858000"/>
            <a:chOff x="-7195507" y="0"/>
            <a:chExt cx="10473587" cy="6858000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C2979A0C-498A-4ECA-24D9-0D59E943C87D}"/>
                </a:ext>
              </a:extLst>
            </p:cNvPr>
            <p:cNvGrpSpPr/>
            <p:nvPr/>
          </p:nvGrpSpPr>
          <p:grpSpPr>
            <a:xfrm>
              <a:off x="474956" y="0"/>
              <a:ext cx="2803124" cy="6858000"/>
              <a:chOff x="155359" y="0"/>
              <a:chExt cx="2803124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D45BBB7B-7528-58F8-2850-3E49F9C59696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 Responsável Final</a:t>
                </a:r>
                <a:endParaRPr lang="pt-BR" sz="6000" dirty="0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FD478AB4-B1DA-2CF8-CADD-EDB01ACE12E6}"/>
                  </a:ext>
                </a:extLst>
              </p:cNvPr>
              <p:cNvSpPr/>
              <p:nvPr/>
            </p:nvSpPr>
            <p:spPr>
              <a:xfrm>
                <a:off x="1600200" y="3946126"/>
                <a:ext cx="1358283" cy="1438182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A</a:t>
                </a:r>
              </a:p>
            </p:txBody>
          </p:sp>
        </p:grp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32ECCD96-4104-9F51-8239-0D2C1FB5F8B8}"/>
                </a:ext>
              </a:extLst>
            </p:cNvPr>
            <p:cNvSpPr/>
            <p:nvPr/>
          </p:nvSpPr>
          <p:spPr>
            <a:xfrm>
              <a:off x="-7195507" y="0"/>
              <a:ext cx="7693800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Indivíduo ou papel responsável pela conclusão bem-sucedida.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endParaRPr lang="pt-BR" sz="2800" b="0" i="0" dirty="0">
                <a:solidFill>
                  <a:srgbClr val="FFFFFF"/>
                </a:solidFill>
                <a:effectLst/>
                <a:latin typeface="Söhne"/>
              </a:endParaRP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Exemplo: Gerente de Projeto ou Líder da Equipe.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B453E477-81DA-0CDD-2234-3540D0ABCA9A}"/>
              </a:ext>
            </a:extLst>
          </p:cNvPr>
          <p:cNvGrpSpPr/>
          <p:nvPr/>
        </p:nvGrpSpPr>
        <p:grpSpPr>
          <a:xfrm>
            <a:off x="-9033213" y="0"/>
            <a:ext cx="10455861" cy="6858000"/>
            <a:chOff x="-7677150" y="0"/>
            <a:chExt cx="10455861" cy="6858000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6DA7D6D7-BE36-645A-FC0E-C50230866D72}"/>
                </a:ext>
              </a:extLst>
            </p:cNvPr>
            <p:cNvSpPr/>
            <p:nvPr/>
          </p:nvSpPr>
          <p:spPr>
            <a:xfrm>
              <a:off x="-7677150" y="0"/>
              <a:ext cx="7693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Pessoa ou equipe que executa a tarefa.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pt-BR" sz="3200" b="0" i="0" dirty="0">
                <a:solidFill>
                  <a:srgbClr val="FFFFFF"/>
                </a:solidFill>
                <a:effectLst/>
                <a:latin typeface="Söhne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Exemplo: Desenvolvedores na codificação de um novo recurso.</a:t>
              </a:r>
              <a:endParaRPr lang="pt-BR" sz="3200" dirty="0">
                <a:solidFill>
                  <a:srgbClr val="FFFFFF"/>
                </a:solidFill>
              </a:endParaRP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2D481437-28BD-8C04-58A1-CE82F4F90702}"/>
                </a:ext>
              </a:extLst>
            </p:cNvPr>
            <p:cNvGrpSpPr/>
            <p:nvPr/>
          </p:nvGrpSpPr>
          <p:grpSpPr>
            <a:xfrm>
              <a:off x="0" y="0"/>
              <a:ext cx="2778711" cy="6858000"/>
              <a:chOff x="0" y="0"/>
              <a:chExt cx="2778711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380AA433-735B-392A-0096-06EA35E55344}"/>
                  </a:ext>
                </a:extLst>
              </p:cNvPr>
              <p:cNvSpPr/>
              <p:nvPr/>
            </p:nvSpPr>
            <p:spPr>
              <a:xfrm>
                <a:off x="0" y="0"/>
                <a:ext cx="1944210" cy="685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Responsável </a:t>
                </a:r>
                <a:endParaRPr lang="pt-BR" sz="6000" dirty="0"/>
              </a:p>
            </p:txBody>
          </p:sp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id="{79F6BB07-208C-E88E-6ECB-13F96903D9CC}"/>
                  </a:ext>
                </a:extLst>
              </p:cNvPr>
              <p:cNvSpPr/>
              <p:nvPr/>
            </p:nvSpPr>
            <p:spPr>
              <a:xfrm>
                <a:off x="1420428" y="5419818"/>
                <a:ext cx="1358283" cy="143818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4078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magem em preto e branco">
            <a:extLst>
              <a:ext uri="{FF2B5EF4-FFF2-40B4-BE49-F238E27FC236}">
                <a16:creationId xmlns:a16="http://schemas.microsoft.com/office/drawing/2014/main" id="{15345A85-93FC-471A-FACC-07D7F8803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066" y="761988"/>
            <a:ext cx="6096012" cy="6096012"/>
          </a:xfrm>
          <a:prstGeom prst="rect">
            <a:avLst/>
          </a:prstGeom>
        </p:spPr>
      </p:pic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B4A4A5A-9B6C-4AF3-5DAD-1F5E7F779FAF}"/>
              </a:ext>
            </a:extLst>
          </p:cNvPr>
          <p:cNvGrpSpPr/>
          <p:nvPr/>
        </p:nvGrpSpPr>
        <p:grpSpPr>
          <a:xfrm>
            <a:off x="-6208851" y="0"/>
            <a:ext cx="10461256" cy="6858000"/>
            <a:chOff x="-6208851" y="0"/>
            <a:chExt cx="10461256" cy="6858000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206E55FB-B1E2-C239-A33F-523185B9E0E8}"/>
                </a:ext>
              </a:extLst>
            </p:cNvPr>
            <p:cNvGrpSpPr/>
            <p:nvPr/>
          </p:nvGrpSpPr>
          <p:grpSpPr>
            <a:xfrm>
              <a:off x="1453720" y="0"/>
              <a:ext cx="2798685" cy="6858000"/>
              <a:chOff x="155359" y="0"/>
              <a:chExt cx="2798685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2C704E13-94B4-AE87-CF45-834D8947EFA6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 </a:t>
                </a:r>
                <a:r>
                  <a:rPr lang="pt-BR" sz="4000" b="1" i="0" dirty="0">
                    <a:effectLst/>
                    <a:latin typeface="Söhne"/>
                  </a:rPr>
                  <a:t>Informado </a:t>
                </a:r>
                <a:endParaRPr lang="pt-BR" sz="6000" dirty="0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5A3D4639-4563-DFD2-4B39-40804EE9B749}"/>
                  </a:ext>
                </a:extLst>
              </p:cNvPr>
              <p:cNvSpPr/>
              <p:nvPr/>
            </p:nvSpPr>
            <p:spPr>
              <a:xfrm>
                <a:off x="1595761" y="998742"/>
                <a:ext cx="1358283" cy="1438182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I</a:t>
                </a:r>
              </a:p>
            </p:txBody>
          </p:sp>
        </p:grp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4B9B9693-6FD3-B869-6A7C-C00666DF67CF}"/>
                </a:ext>
              </a:extLst>
            </p:cNvPr>
            <p:cNvSpPr/>
            <p:nvPr/>
          </p:nvSpPr>
          <p:spPr>
            <a:xfrm>
              <a:off x="-6208851" y="0"/>
              <a:ext cx="7693800" cy="685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Partes interessadas mantidas informadas sem participação ativa.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endParaRPr lang="pt-BR" sz="2800" b="0" i="0" dirty="0">
                <a:solidFill>
                  <a:srgbClr val="FFFFFF"/>
                </a:solidFill>
                <a:effectLst/>
                <a:latin typeface="Söhne"/>
              </a:endParaRP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Exemplo: Membros da equipe cientes de mudanças, mas não diretamente envolvidos.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69A91B48-DA58-690C-0477-BAF2DE5D99B9}"/>
              </a:ext>
            </a:extLst>
          </p:cNvPr>
          <p:cNvGrpSpPr/>
          <p:nvPr/>
        </p:nvGrpSpPr>
        <p:grpSpPr>
          <a:xfrm>
            <a:off x="743506" y="0"/>
            <a:ext cx="10520249" cy="6858000"/>
            <a:chOff x="-6720607" y="0"/>
            <a:chExt cx="10520249" cy="6858000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3488B6C5-11F9-2C74-AF97-ED6ED7A39240}"/>
                </a:ext>
              </a:extLst>
            </p:cNvPr>
            <p:cNvGrpSpPr/>
            <p:nvPr/>
          </p:nvGrpSpPr>
          <p:grpSpPr>
            <a:xfrm>
              <a:off x="972105" y="0"/>
              <a:ext cx="2827537" cy="6858000"/>
              <a:chOff x="155359" y="0"/>
              <a:chExt cx="2827537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0665B26B-19D3-0BB6-4CE8-737B51BA3DDA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Consultado </a:t>
                </a:r>
                <a:endParaRPr lang="pt-BR" sz="6000" dirty="0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B69691BB-F734-23C6-A674-9AA501A15ECD}"/>
                  </a:ext>
                </a:extLst>
              </p:cNvPr>
              <p:cNvSpPr/>
              <p:nvPr/>
            </p:nvSpPr>
            <p:spPr>
              <a:xfrm>
                <a:off x="1624613" y="2472434"/>
                <a:ext cx="1358283" cy="1438182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C</a:t>
                </a:r>
              </a:p>
            </p:txBody>
          </p:sp>
        </p:grp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033360CD-1B3A-F03E-77CA-984E6CDAFA73}"/>
                </a:ext>
              </a:extLst>
            </p:cNvPr>
            <p:cNvSpPr/>
            <p:nvPr/>
          </p:nvSpPr>
          <p:spPr>
            <a:xfrm>
              <a:off x="-6720607" y="0"/>
              <a:ext cx="7693800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Indivíduos cujo conhecimento é vital antes da execução.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endParaRPr lang="pt-BR" sz="2800" b="0" i="0" dirty="0">
                <a:solidFill>
                  <a:srgbClr val="FFFFFF"/>
                </a:solidFill>
                <a:effectLst/>
                <a:latin typeface="Söhne"/>
              </a:endParaRP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Exemplo: Especialistas em conformidade revisando etapas.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FFC9B5F9-3258-D460-6631-B8773D5FA8B8}"/>
              </a:ext>
            </a:extLst>
          </p:cNvPr>
          <p:cNvGrpSpPr/>
          <p:nvPr/>
        </p:nvGrpSpPr>
        <p:grpSpPr>
          <a:xfrm>
            <a:off x="-8736815" y="0"/>
            <a:ext cx="10473587" cy="6858000"/>
            <a:chOff x="-7195507" y="0"/>
            <a:chExt cx="10473587" cy="6858000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C2979A0C-498A-4ECA-24D9-0D59E943C87D}"/>
                </a:ext>
              </a:extLst>
            </p:cNvPr>
            <p:cNvGrpSpPr/>
            <p:nvPr/>
          </p:nvGrpSpPr>
          <p:grpSpPr>
            <a:xfrm>
              <a:off x="474956" y="0"/>
              <a:ext cx="2803124" cy="6858000"/>
              <a:chOff x="155359" y="0"/>
              <a:chExt cx="2803124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D45BBB7B-7528-58F8-2850-3E49F9C59696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 Responsável Final</a:t>
                </a:r>
                <a:endParaRPr lang="pt-BR" sz="6000" dirty="0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FD478AB4-B1DA-2CF8-CADD-EDB01ACE12E6}"/>
                  </a:ext>
                </a:extLst>
              </p:cNvPr>
              <p:cNvSpPr/>
              <p:nvPr/>
            </p:nvSpPr>
            <p:spPr>
              <a:xfrm>
                <a:off x="1600200" y="3946126"/>
                <a:ext cx="1358283" cy="1438182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A</a:t>
                </a:r>
              </a:p>
            </p:txBody>
          </p:sp>
        </p:grp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32ECCD96-4104-9F51-8239-0D2C1FB5F8B8}"/>
                </a:ext>
              </a:extLst>
            </p:cNvPr>
            <p:cNvSpPr/>
            <p:nvPr/>
          </p:nvSpPr>
          <p:spPr>
            <a:xfrm>
              <a:off x="-7195507" y="0"/>
              <a:ext cx="7693800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Indivíduo ou papel responsável pela conclusão bem-sucedida.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endParaRPr lang="pt-BR" sz="2800" b="0" i="0" dirty="0">
                <a:solidFill>
                  <a:srgbClr val="FFFFFF"/>
                </a:solidFill>
                <a:effectLst/>
                <a:latin typeface="Söhne"/>
              </a:endParaRP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Exemplo: Gerente de Projeto ou Líder da Equipe.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B453E477-81DA-0CDD-2234-3540D0ABCA9A}"/>
              </a:ext>
            </a:extLst>
          </p:cNvPr>
          <p:cNvGrpSpPr/>
          <p:nvPr/>
        </p:nvGrpSpPr>
        <p:grpSpPr>
          <a:xfrm>
            <a:off x="-9033213" y="0"/>
            <a:ext cx="10455861" cy="6858000"/>
            <a:chOff x="-7677150" y="0"/>
            <a:chExt cx="10455861" cy="6858000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6DA7D6D7-BE36-645A-FC0E-C50230866D72}"/>
                </a:ext>
              </a:extLst>
            </p:cNvPr>
            <p:cNvSpPr/>
            <p:nvPr/>
          </p:nvSpPr>
          <p:spPr>
            <a:xfrm>
              <a:off x="-7677150" y="0"/>
              <a:ext cx="7693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Pessoa ou equipe que executa a tarefa.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pt-BR" sz="3200" b="0" i="0" dirty="0">
                <a:solidFill>
                  <a:srgbClr val="FFFFFF"/>
                </a:solidFill>
                <a:effectLst/>
                <a:latin typeface="Söhne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Exemplo: Desenvolvedores na codificação de um novo recurso.</a:t>
              </a:r>
              <a:endParaRPr lang="pt-BR" sz="3200" dirty="0">
                <a:solidFill>
                  <a:srgbClr val="FFFFFF"/>
                </a:solidFill>
              </a:endParaRP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2D481437-28BD-8C04-58A1-CE82F4F90702}"/>
                </a:ext>
              </a:extLst>
            </p:cNvPr>
            <p:cNvGrpSpPr/>
            <p:nvPr/>
          </p:nvGrpSpPr>
          <p:grpSpPr>
            <a:xfrm>
              <a:off x="0" y="0"/>
              <a:ext cx="2778711" cy="6858000"/>
              <a:chOff x="0" y="0"/>
              <a:chExt cx="2778711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380AA433-735B-392A-0096-06EA35E55344}"/>
                  </a:ext>
                </a:extLst>
              </p:cNvPr>
              <p:cNvSpPr/>
              <p:nvPr/>
            </p:nvSpPr>
            <p:spPr>
              <a:xfrm>
                <a:off x="0" y="0"/>
                <a:ext cx="1944210" cy="685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Responsável </a:t>
                </a:r>
                <a:endParaRPr lang="pt-BR" sz="6000" dirty="0"/>
              </a:p>
            </p:txBody>
          </p:sp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id="{79F6BB07-208C-E88E-6ECB-13F96903D9CC}"/>
                  </a:ext>
                </a:extLst>
              </p:cNvPr>
              <p:cNvSpPr/>
              <p:nvPr/>
            </p:nvSpPr>
            <p:spPr>
              <a:xfrm>
                <a:off x="1420428" y="5419818"/>
                <a:ext cx="1358283" cy="143818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49888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magem em preto e branco">
            <a:extLst>
              <a:ext uri="{FF2B5EF4-FFF2-40B4-BE49-F238E27FC236}">
                <a16:creationId xmlns:a16="http://schemas.microsoft.com/office/drawing/2014/main" id="{15345A85-93FC-471A-FACC-07D7F8803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066" y="761988"/>
            <a:ext cx="6096012" cy="6096012"/>
          </a:xfrm>
          <a:prstGeom prst="rect">
            <a:avLst/>
          </a:prstGeom>
        </p:spPr>
      </p:pic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B4A4A5A-9B6C-4AF3-5DAD-1F5E7F779FAF}"/>
              </a:ext>
            </a:extLst>
          </p:cNvPr>
          <p:cNvGrpSpPr/>
          <p:nvPr/>
        </p:nvGrpSpPr>
        <p:grpSpPr>
          <a:xfrm>
            <a:off x="-6208851" y="0"/>
            <a:ext cx="10461256" cy="6858000"/>
            <a:chOff x="-6208851" y="0"/>
            <a:chExt cx="10461256" cy="6858000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206E55FB-B1E2-C239-A33F-523185B9E0E8}"/>
                </a:ext>
              </a:extLst>
            </p:cNvPr>
            <p:cNvGrpSpPr/>
            <p:nvPr/>
          </p:nvGrpSpPr>
          <p:grpSpPr>
            <a:xfrm>
              <a:off x="1453720" y="0"/>
              <a:ext cx="2798685" cy="6858000"/>
              <a:chOff x="155359" y="0"/>
              <a:chExt cx="2798685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2C704E13-94B4-AE87-CF45-834D8947EFA6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 </a:t>
                </a:r>
                <a:r>
                  <a:rPr lang="pt-BR" sz="4000" b="1" i="0" dirty="0">
                    <a:effectLst/>
                    <a:latin typeface="Söhne"/>
                  </a:rPr>
                  <a:t>Informado </a:t>
                </a:r>
                <a:endParaRPr lang="pt-BR" sz="6000" dirty="0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5A3D4639-4563-DFD2-4B39-40804EE9B749}"/>
                  </a:ext>
                </a:extLst>
              </p:cNvPr>
              <p:cNvSpPr/>
              <p:nvPr/>
            </p:nvSpPr>
            <p:spPr>
              <a:xfrm>
                <a:off x="1595761" y="998742"/>
                <a:ext cx="1358283" cy="1438182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I</a:t>
                </a:r>
              </a:p>
            </p:txBody>
          </p:sp>
        </p:grp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4B9B9693-6FD3-B869-6A7C-C00666DF67CF}"/>
                </a:ext>
              </a:extLst>
            </p:cNvPr>
            <p:cNvSpPr/>
            <p:nvPr/>
          </p:nvSpPr>
          <p:spPr>
            <a:xfrm>
              <a:off x="-6208851" y="0"/>
              <a:ext cx="7693800" cy="685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Partes interessadas mantidas informadas sem participação ativa.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endParaRPr lang="pt-BR" sz="2800" b="0" i="0" dirty="0">
                <a:solidFill>
                  <a:srgbClr val="FFFFFF"/>
                </a:solidFill>
                <a:effectLst/>
                <a:latin typeface="Söhne"/>
              </a:endParaRP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Exemplo: Membros da equipe cientes de mudanças, mas não diretamente envolvidos.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69A91B48-DA58-690C-0477-BAF2DE5D99B9}"/>
              </a:ext>
            </a:extLst>
          </p:cNvPr>
          <p:cNvGrpSpPr/>
          <p:nvPr/>
        </p:nvGrpSpPr>
        <p:grpSpPr>
          <a:xfrm>
            <a:off x="-8480602" y="0"/>
            <a:ext cx="10520249" cy="6858000"/>
            <a:chOff x="-6720607" y="0"/>
            <a:chExt cx="10520249" cy="6858000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3488B6C5-11F9-2C74-AF97-ED6ED7A39240}"/>
                </a:ext>
              </a:extLst>
            </p:cNvPr>
            <p:cNvGrpSpPr/>
            <p:nvPr/>
          </p:nvGrpSpPr>
          <p:grpSpPr>
            <a:xfrm>
              <a:off x="972105" y="0"/>
              <a:ext cx="2827537" cy="6858000"/>
              <a:chOff x="155359" y="0"/>
              <a:chExt cx="2827537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0665B26B-19D3-0BB6-4CE8-737B51BA3DDA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Consultado </a:t>
                </a:r>
                <a:endParaRPr lang="pt-BR" sz="6000" dirty="0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B69691BB-F734-23C6-A674-9AA501A15ECD}"/>
                  </a:ext>
                </a:extLst>
              </p:cNvPr>
              <p:cNvSpPr/>
              <p:nvPr/>
            </p:nvSpPr>
            <p:spPr>
              <a:xfrm>
                <a:off x="1624613" y="2472434"/>
                <a:ext cx="1358283" cy="1438182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C</a:t>
                </a:r>
              </a:p>
            </p:txBody>
          </p:sp>
        </p:grp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033360CD-1B3A-F03E-77CA-984E6CDAFA73}"/>
                </a:ext>
              </a:extLst>
            </p:cNvPr>
            <p:cNvSpPr/>
            <p:nvPr/>
          </p:nvSpPr>
          <p:spPr>
            <a:xfrm>
              <a:off x="-6720607" y="0"/>
              <a:ext cx="7693800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Indivíduos cujo conhecimento é vital antes da execução.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endParaRPr lang="pt-BR" sz="2800" b="0" i="0" dirty="0">
                <a:solidFill>
                  <a:srgbClr val="FFFFFF"/>
                </a:solidFill>
                <a:effectLst/>
                <a:latin typeface="Söhne"/>
              </a:endParaRP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Exemplo: Especialistas em conformidade revisando etapas.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FFC9B5F9-3258-D460-6631-B8773D5FA8B8}"/>
              </a:ext>
            </a:extLst>
          </p:cNvPr>
          <p:cNvGrpSpPr/>
          <p:nvPr/>
        </p:nvGrpSpPr>
        <p:grpSpPr>
          <a:xfrm>
            <a:off x="-8736815" y="0"/>
            <a:ext cx="10473587" cy="6858000"/>
            <a:chOff x="-7195507" y="0"/>
            <a:chExt cx="10473587" cy="6858000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C2979A0C-498A-4ECA-24D9-0D59E943C87D}"/>
                </a:ext>
              </a:extLst>
            </p:cNvPr>
            <p:cNvGrpSpPr/>
            <p:nvPr/>
          </p:nvGrpSpPr>
          <p:grpSpPr>
            <a:xfrm>
              <a:off x="474956" y="0"/>
              <a:ext cx="2803124" cy="6858000"/>
              <a:chOff x="155359" y="0"/>
              <a:chExt cx="2803124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D45BBB7B-7528-58F8-2850-3E49F9C59696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 Responsável Final</a:t>
                </a:r>
                <a:endParaRPr lang="pt-BR" sz="6000" dirty="0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FD478AB4-B1DA-2CF8-CADD-EDB01ACE12E6}"/>
                  </a:ext>
                </a:extLst>
              </p:cNvPr>
              <p:cNvSpPr/>
              <p:nvPr/>
            </p:nvSpPr>
            <p:spPr>
              <a:xfrm>
                <a:off x="1600200" y="3946126"/>
                <a:ext cx="1358283" cy="1438182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A</a:t>
                </a:r>
              </a:p>
            </p:txBody>
          </p:sp>
        </p:grp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32ECCD96-4104-9F51-8239-0D2C1FB5F8B8}"/>
                </a:ext>
              </a:extLst>
            </p:cNvPr>
            <p:cNvSpPr/>
            <p:nvPr/>
          </p:nvSpPr>
          <p:spPr>
            <a:xfrm>
              <a:off x="-7195507" y="0"/>
              <a:ext cx="7693800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Indivíduo ou papel responsável pela conclusão bem-sucedida.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endParaRPr lang="pt-BR" sz="2800" b="0" i="0" dirty="0">
                <a:solidFill>
                  <a:srgbClr val="FFFFFF"/>
                </a:solidFill>
                <a:effectLst/>
                <a:latin typeface="Söhne"/>
              </a:endParaRP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Exemplo: Gerente de Projeto ou Líder da Equipe.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B453E477-81DA-0CDD-2234-3540D0ABCA9A}"/>
              </a:ext>
            </a:extLst>
          </p:cNvPr>
          <p:cNvGrpSpPr/>
          <p:nvPr/>
        </p:nvGrpSpPr>
        <p:grpSpPr>
          <a:xfrm>
            <a:off x="-9033213" y="0"/>
            <a:ext cx="10455861" cy="6858000"/>
            <a:chOff x="-7677150" y="0"/>
            <a:chExt cx="10455861" cy="6858000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6DA7D6D7-BE36-645A-FC0E-C50230866D72}"/>
                </a:ext>
              </a:extLst>
            </p:cNvPr>
            <p:cNvSpPr/>
            <p:nvPr/>
          </p:nvSpPr>
          <p:spPr>
            <a:xfrm>
              <a:off x="-7677150" y="0"/>
              <a:ext cx="7693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Pessoa ou equipe que executa a tarefa.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pt-BR" sz="3200" b="0" i="0" dirty="0">
                <a:solidFill>
                  <a:srgbClr val="FFFFFF"/>
                </a:solidFill>
                <a:effectLst/>
                <a:latin typeface="Söhne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Exemplo: Desenvolvedores na codificação de um novo recurso.</a:t>
              </a:r>
              <a:endParaRPr lang="pt-BR" sz="3200" dirty="0">
                <a:solidFill>
                  <a:srgbClr val="FFFFFF"/>
                </a:solidFill>
              </a:endParaRP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2D481437-28BD-8C04-58A1-CE82F4F90702}"/>
                </a:ext>
              </a:extLst>
            </p:cNvPr>
            <p:cNvGrpSpPr/>
            <p:nvPr/>
          </p:nvGrpSpPr>
          <p:grpSpPr>
            <a:xfrm>
              <a:off x="0" y="0"/>
              <a:ext cx="2778711" cy="6858000"/>
              <a:chOff x="0" y="0"/>
              <a:chExt cx="2778711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380AA433-735B-392A-0096-06EA35E55344}"/>
                  </a:ext>
                </a:extLst>
              </p:cNvPr>
              <p:cNvSpPr/>
              <p:nvPr/>
            </p:nvSpPr>
            <p:spPr>
              <a:xfrm>
                <a:off x="0" y="0"/>
                <a:ext cx="1944210" cy="685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Responsável </a:t>
                </a:r>
                <a:endParaRPr lang="pt-BR" sz="6000" dirty="0"/>
              </a:p>
            </p:txBody>
          </p:sp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id="{79F6BB07-208C-E88E-6ECB-13F96903D9CC}"/>
                  </a:ext>
                </a:extLst>
              </p:cNvPr>
              <p:cNvSpPr/>
              <p:nvPr/>
            </p:nvSpPr>
            <p:spPr>
              <a:xfrm>
                <a:off x="1420428" y="5419818"/>
                <a:ext cx="1358283" cy="143818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1684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locks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2"/>
      </a:lt2>
      <a:accent1>
        <a:srgbClr val="D18BD1"/>
      </a:accent1>
      <a:accent2>
        <a:srgbClr val="A471C7"/>
      </a:accent2>
      <a:accent3>
        <a:srgbClr val="978BD1"/>
      </a:accent3>
      <a:accent4>
        <a:srgbClr val="7186C7"/>
      </a:accent4>
      <a:accent5>
        <a:srgbClr val="71AAC7"/>
      </a:accent5>
      <a:accent6>
        <a:srgbClr val="65B1AB"/>
      </a:accent6>
      <a:hlink>
        <a:srgbClr val="568F57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1361</Words>
  <Application>Microsoft Office PowerPoint</Application>
  <PresentationFormat>Widescreen</PresentationFormat>
  <Paragraphs>313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Avenir Next LT Pro</vt:lpstr>
      <vt:lpstr>Avenir Next LT Pro Light</vt:lpstr>
      <vt:lpstr>Söhne</vt:lpstr>
      <vt:lpstr>BlocksVTI</vt:lpstr>
      <vt:lpstr>Gestão de projetos</vt:lpstr>
      <vt:lpstr>O Que é uma Matriz de Responsabilidade?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Como Criar uma Matriz de Responsabilidade</vt:lpstr>
      <vt:lpstr>Como Criar uma Matriz de Responsabilidade</vt:lpstr>
      <vt:lpstr>Como Criar uma Matriz de Responsabilidade</vt:lpstr>
      <vt:lpstr>Como Criar uma Matriz de Responsabilidade</vt:lpstr>
      <vt:lpstr>Como Criar uma Matriz de Responsabilidade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projetos</dc:title>
  <dc:creator>LEONARDO HENRIQUE RAIZ</dc:creator>
  <cp:lastModifiedBy>Leonardo Raiz</cp:lastModifiedBy>
  <cp:revision>6</cp:revision>
  <dcterms:created xsi:type="dcterms:W3CDTF">2023-12-20T18:32:02Z</dcterms:created>
  <dcterms:modified xsi:type="dcterms:W3CDTF">2024-01-08T18:04:07Z</dcterms:modified>
</cp:coreProperties>
</file>