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50" d="100"/>
          <a:sy n="50" d="100"/>
        </p:scale>
        <p:origin x="2106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Gestão dos Custos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Práticas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3504C6-A233-A42F-2AE2-48CB43ED0753}"/>
              </a:ext>
            </a:extLst>
          </p:cNvPr>
          <p:cNvSpPr/>
          <p:nvPr/>
        </p:nvSpPr>
        <p:spPr>
          <a:xfrm>
            <a:off x="-2763089" y="3189352"/>
            <a:ext cx="2130295" cy="21302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Planejamento de Custos: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504EE-1407-5D7C-694B-6E8D7A5A5AB6}"/>
              </a:ext>
            </a:extLst>
          </p:cNvPr>
          <p:cNvSpPr/>
          <p:nvPr/>
        </p:nvSpPr>
        <p:spPr>
          <a:xfrm>
            <a:off x="3945777" y="-2830448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Estimativa de Custos: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319605-EA5B-E903-6319-EE2B9993FA06}"/>
              </a:ext>
            </a:extLst>
          </p:cNvPr>
          <p:cNvSpPr/>
          <p:nvPr/>
        </p:nvSpPr>
        <p:spPr>
          <a:xfrm>
            <a:off x="6273143" y="76597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Controle de Custos: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B4B4CE-FE93-85BC-ECBB-C028DAE14A75}"/>
              </a:ext>
            </a:extLst>
          </p:cNvPr>
          <p:cNvSpPr/>
          <p:nvPr/>
        </p:nvSpPr>
        <p:spPr>
          <a:xfrm>
            <a:off x="13032809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Relatórios Financeiros: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72B719D-8317-DB55-BCC0-47C51E3FB960}"/>
              </a:ext>
            </a:extLst>
          </p:cNvPr>
          <p:cNvSpPr/>
          <p:nvPr/>
        </p:nvSpPr>
        <p:spPr>
          <a:xfrm>
            <a:off x="-6827089" y="2690748"/>
            <a:ext cx="4064000" cy="6493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Definição Realista de Orçamento.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6760AB3-A47F-C8A0-42EA-0DBF6C695032}"/>
              </a:ext>
            </a:extLst>
          </p:cNvPr>
          <p:cNvSpPr/>
          <p:nvPr/>
        </p:nvSpPr>
        <p:spPr>
          <a:xfrm>
            <a:off x="14407237" y="3429000"/>
            <a:ext cx="4064000" cy="6493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Priorização de Recursos.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FA322DC-37F9-9A76-2513-638BC71ECD93}"/>
              </a:ext>
            </a:extLst>
          </p:cNvPr>
          <p:cNvSpPr/>
          <p:nvPr/>
        </p:nvSpPr>
        <p:spPr>
          <a:xfrm>
            <a:off x="-4408427" y="4167252"/>
            <a:ext cx="4064000" cy="64935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Reservas de Contingência.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CA5CADD-DA0C-B46D-28CE-94A194C5505A}"/>
              </a:ext>
            </a:extLst>
          </p:cNvPr>
          <p:cNvSpPr/>
          <p:nvPr/>
        </p:nvSpPr>
        <p:spPr>
          <a:xfrm>
            <a:off x="12696424" y="4905504"/>
            <a:ext cx="4064000" cy="64935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Negociação de Contratos.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7FA6E24-D429-32B3-4C8C-764C4FB2FEC5}"/>
              </a:ext>
            </a:extLst>
          </p:cNvPr>
          <p:cNvSpPr/>
          <p:nvPr/>
        </p:nvSpPr>
        <p:spPr>
          <a:xfrm>
            <a:off x="-5322827" y="5643756"/>
            <a:ext cx="4064000" cy="6493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de Tecnologia.</a:t>
            </a:r>
          </a:p>
        </p:txBody>
      </p:sp>
    </p:spTree>
    <p:extLst>
      <p:ext uri="{BB962C8B-B14F-4D97-AF65-F5344CB8AC3E}">
        <p14:creationId xmlns:p14="http://schemas.microsoft.com/office/powerpoint/2010/main" val="4053748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Práticas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72B719D-8317-DB55-BCC0-47C51E3FB960}"/>
              </a:ext>
            </a:extLst>
          </p:cNvPr>
          <p:cNvSpPr/>
          <p:nvPr/>
        </p:nvSpPr>
        <p:spPr>
          <a:xfrm>
            <a:off x="3113250" y="2690748"/>
            <a:ext cx="4064000" cy="6493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Definição Realista de Orçamento.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6760AB3-A47F-C8A0-42EA-0DBF6C695032}"/>
              </a:ext>
            </a:extLst>
          </p:cNvPr>
          <p:cNvSpPr/>
          <p:nvPr/>
        </p:nvSpPr>
        <p:spPr>
          <a:xfrm>
            <a:off x="5145250" y="3429000"/>
            <a:ext cx="4064000" cy="6493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Priorização de Recursos.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FA322DC-37F9-9A76-2513-638BC71ECD93}"/>
              </a:ext>
            </a:extLst>
          </p:cNvPr>
          <p:cNvSpPr/>
          <p:nvPr/>
        </p:nvSpPr>
        <p:spPr>
          <a:xfrm>
            <a:off x="3113250" y="4167252"/>
            <a:ext cx="4064000" cy="64935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Reservas de Contingência.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CA5CADD-DA0C-B46D-28CE-94A194C5505A}"/>
              </a:ext>
            </a:extLst>
          </p:cNvPr>
          <p:cNvSpPr/>
          <p:nvPr/>
        </p:nvSpPr>
        <p:spPr>
          <a:xfrm>
            <a:off x="5145250" y="4905504"/>
            <a:ext cx="4064000" cy="64935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Negociação de Contratos.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7FA6E24-D429-32B3-4C8C-764C4FB2FEC5}"/>
              </a:ext>
            </a:extLst>
          </p:cNvPr>
          <p:cNvSpPr/>
          <p:nvPr/>
        </p:nvSpPr>
        <p:spPr>
          <a:xfrm>
            <a:off x="3113250" y="5643756"/>
            <a:ext cx="4064000" cy="6493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de Tecnologia.</a:t>
            </a:r>
          </a:p>
        </p:txBody>
      </p:sp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52F369B8-A62E-D171-FE79-98077B22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6881" y="76198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6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Impacto Positivo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72B719D-8317-DB55-BCC0-47C51E3FB960}"/>
              </a:ext>
            </a:extLst>
          </p:cNvPr>
          <p:cNvSpPr/>
          <p:nvPr/>
        </p:nvSpPr>
        <p:spPr>
          <a:xfrm>
            <a:off x="-5204840" y="2690748"/>
            <a:ext cx="4064000" cy="6493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Definição Realista de Orçamento.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6760AB3-A47F-C8A0-42EA-0DBF6C695032}"/>
              </a:ext>
            </a:extLst>
          </p:cNvPr>
          <p:cNvSpPr/>
          <p:nvPr/>
        </p:nvSpPr>
        <p:spPr>
          <a:xfrm>
            <a:off x="13581328" y="3429000"/>
            <a:ext cx="4064000" cy="6493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Priorização de Recursos.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FA322DC-37F9-9A76-2513-638BC71ECD93}"/>
              </a:ext>
            </a:extLst>
          </p:cNvPr>
          <p:cNvSpPr/>
          <p:nvPr/>
        </p:nvSpPr>
        <p:spPr>
          <a:xfrm>
            <a:off x="-4998363" y="4167252"/>
            <a:ext cx="4064000" cy="64935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Reservas de Contingência.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CA5CADD-DA0C-B46D-28CE-94A194C5505A}"/>
              </a:ext>
            </a:extLst>
          </p:cNvPr>
          <p:cNvSpPr/>
          <p:nvPr/>
        </p:nvSpPr>
        <p:spPr>
          <a:xfrm>
            <a:off x="13581328" y="4905504"/>
            <a:ext cx="4064000" cy="64935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Negociação de Contratos.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7FA6E24-D429-32B3-4C8C-764C4FB2FEC5}"/>
              </a:ext>
            </a:extLst>
          </p:cNvPr>
          <p:cNvSpPr/>
          <p:nvPr/>
        </p:nvSpPr>
        <p:spPr>
          <a:xfrm>
            <a:off x="-5853770" y="5643756"/>
            <a:ext cx="4064000" cy="6493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de Tecnologia.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0893C13-95EE-FB16-63EE-AF7473BE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6437862" cy="3513514"/>
          </a:xfrm>
        </p:spPr>
        <p:txBody>
          <a:bodyPr>
            <a:normAutofit fontScale="77500" lnSpcReduction="20000"/>
          </a:bodyPr>
          <a:lstStyle/>
          <a:p>
            <a:r>
              <a:rPr lang="pt-BR" sz="2800" b="1" dirty="0"/>
              <a:t>Evita Desperdícios Financeiros: </a:t>
            </a:r>
            <a:r>
              <a:rPr lang="pt-BR" sz="2800" dirty="0"/>
              <a:t>Identificação precoce e correção de problemas.</a:t>
            </a:r>
          </a:p>
          <a:p>
            <a:r>
              <a:rPr lang="pt-BR" sz="2800" b="1" dirty="0"/>
              <a:t>Melhora a Tomada de Decisões</a:t>
            </a:r>
            <a:r>
              <a:rPr lang="pt-BR" sz="2800" dirty="0"/>
              <a:t>: Baseada em dados financeiros sólidos.</a:t>
            </a:r>
          </a:p>
          <a:p>
            <a:r>
              <a:rPr lang="pt-BR" sz="2800" b="1" dirty="0"/>
              <a:t>Aumenta a Eficiência Operacional: </a:t>
            </a:r>
            <a:r>
              <a:rPr lang="pt-BR" sz="2800" dirty="0"/>
              <a:t>Otimização de recursos.</a:t>
            </a:r>
          </a:p>
          <a:p>
            <a:r>
              <a:rPr lang="pt-BR" sz="2800" b="1" dirty="0"/>
              <a:t>Transparência e Confiança: </a:t>
            </a:r>
            <a:r>
              <a:rPr lang="pt-BR" sz="2800" dirty="0"/>
              <a:t>Informações claras para construir confiança.</a:t>
            </a:r>
          </a:p>
        </p:txBody>
      </p:sp>
      <p:pic>
        <p:nvPicPr>
          <p:cNvPr id="17" name="Imagem 16" descr="Imagem em preto e branco&#10;&#10;Descrição gerada automaticamente">
            <a:extLst>
              <a:ext uri="{FF2B5EF4-FFF2-40B4-BE49-F238E27FC236}">
                <a16:creationId xmlns:a16="http://schemas.microsoft.com/office/drawing/2014/main" id="{D461E947-4422-74D6-D205-4F3EBD94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7656" y="76198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60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Gestão dos Custos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gestão eficaz dos custos é vital para o sucesso do projeto, fornecendo controle financeiro ao longo do ciclo de vida. Explore os princípios fundamentais para uma gestão bem-sucedida.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A577C52-44B1-74C3-D8C3-959BBE7AC186}"/>
              </a:ext>
            </a:extLst>
          </p:cNvPr>
          <p:cNvSpPr/>
          <p:nvPr/>
        </p:nvSpPr>
        <p:spPr>
          <a:xfrm flipH="1">
            <a:off x="-4880728" y="2413262"/>
            <a:ext cx="3026004" cy="4204354"/>
          </a:xfrm>
          <a:prstGeom prst="roundRect">
            <a:avLst>
              <a:gd name="adj" fmla="val 23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Previsibilidade Financeira: 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Antecipar e planejar despesas futuras.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91757BE-1EE0-C7E5-E1FB-1DC4E8018234}"/>
              </a:ext>
            </a:extLst>
          </p:cNvPr>
          <p:cNvSpPr/>
          <p:nvPr/>
        </p:nvSpPr>
        <p:spPr>
          <a:xfrm flipH="1">
            <a:off x="4469876" y="7975862"/>
            <a:ext cx="3026004" cy="4204354"/>
          </a:xfrm>
          <a:prstGeom prst="roundRect">
            <a:avLst>
              <a:gd name="adj" fmla="val 23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Tomada de Decisões Informada: 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Escolhas embasadas em análises financeiras sólidas.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11F2954-9EA4-4BD0-E7B6-A36702FF6C4B}"/>
              </a:ext>
            </a:extLst>
          </p:cNvPr>
          <p:cNvSpPr/>
          <p:nvPr/>
        </p:nvSpPr>
        <p:spPr>
          <a:xfrm flipH="1">
            <a:off x="14129233" y="2413262"/>
            <a:ext cx="3026004" cy="4204354"/>
          </a:xfrm>
          <a:prstGeom prst="roundRect">
            <a:avLst>
              <a:gd name="adj" fmla="val 23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Avaliação do Desempenho: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Comparação de custos reais com o orçamento previsto.</a:t>
            </a:r>
          </a:p>
        </p:txBody>
      </p:sp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a Gestão dos Custos é Importante?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4CC520B-A120-771C-F40F-5288CC380E45}"/>
              </a:ext>
            </a:extLst>
          </p:cNvPr>
          <p:cNvSpPr/>
          <p:nvPr/>
        </p:nvSpPr>
        <p:spPr>
          <a:xfrm>
            <a:off x="1291472" y="2413262"/>
            <a:ext cx="3026004" cy="4204354"/>
          </a:xfrm>
          <a:prstGeom prst="roundRect">
            <a:avLst>
              <a:gd name="adj" fmla="val 23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Previsibilidade Financeira: 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Antecipar e planejar despesas futuras.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C69AB0B-257D-3B7F-2F5C-D9D5662092A0}"/>
              </a:ext>
            </a:extLst>
          </p:cNvPr>
          <p:cNvSpPr/>
          <p:nvPr/>
        </p:nvSpPr>
        <p:spPr>
          <a:xfrm>
            <a:off x="4469876" y="2413262"/>
            <a:ext cx="3026004" cy="4204354"/>
          </a:xfrm>
          <a:prstGeom prst="roundRect">
            <a:avLst>
              <a:gd name="adj" fmla="val 23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Tomada de Decisões Informada: 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Escolhas embasadas em análises financeiras sólidas.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2D71AEF-387B-7B92-710E-2C055C1A4363}"/>
              </a:ext>
            </a:extLst>
          </p:cNvPr>
          <p:cNvSpPr/>
          <p:nvPr/>
        </p:nvSpPr>
        <p:spPr>
          <a:xfrm>
            <a:off x="7648280" y="2413262"/>
            <a:ext cx="3026004" cy="4204354"/>
          </a:xfrm>
          <a:prstGeom prst="roundRect">
            <a:avLst>
              <a:gd name="adj" fmla="val 23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Avaliação do Desempenho: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Comparação de custos reais com o orçamento previsto.</a:t>
            </a:r>
          </a:p>
        </p:txBody>
      </p:sp>
    </p:spTree>
    <p:extLst>
      <p:ext uri="{BB962C8B-B14F-4D97-AF65-F5344CB8AC3E}">
        <p14:creationId xmlns:p14="http://schemas.microsoft.com/office/powerpoint/2010/main" val="1357384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Essenciais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4CC520B-A120-771C-F40F-5288CC380E45}"/>
              </a:ext>
            </a:extLst>
          </p:cNvPr>
          <p:cNvSpPr/>
          <p:nvPr/>
        </p:nvSpPr>
        <p:spPr>
          <a:xfrm>
            <a:off x="-4430902" y="2413262"/>
            <a:ext cx="3026004" cy="4204354"/>
          </a:xfrm>
          <a:prstGeom prst="roundRect">
            <a:avLst>
              <a:gd name="adj" fmla="val 23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Previsibilidade Financeira: 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Antecipar e planejar despesas futuras.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C69AB0B-257D-3B7F-2F5C-D9D5662092A0}"/>
              </a:ext>
            </a:extLst>
          </p:cNvPr>
          <p:cNvSpPr/>
          <p:nvPr/>
        </p:nvSpPr>
        <p:spPr>
          <a:xfrm>
            <a:off x="4469876" y="7752178"/>
            <a:ext cx="3026004" cy="4204354"/>
          </a:xfrm>
          <a:prstGeom prst="roundRect">
            <a:avLst>
              <a:gd name="adj" fmla="val 23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Tomada de Decisões Informada: 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Escolhas embasadas em análises financeiras sólidas.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2D71AEF-387B-7B92-710E-2C055C1A4363}"/>
              </a:ext>
            </a:extLst>
          </p:cNvPr>
          <p:cNvSpPr/>
          <p:nvPr/>
        </p:nvSpPr>
        <p:spPr>
          <a:xfrm>
            <a:off x="13754113" y="2413262"/>
            <a:ext cx="3026004" cy="4204354"/>
          </a:xfrm>
          <a:prstGeom prst="roundRect">
            <a:avLst>
              <a:gd name="adj" fmla="val 23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Avaliação do Desempenho:</a:t>
            </a:r>
          </a:p>
          <a:p>
            <a:pPr algn="ctr"/>
            <a:endParaRPr lang="pt-BR" b="1" dirty="0"/>
          </a:p>
          <a:p>
            <a:pPr algn="ctr"/>
            <a:r>
              <a:rPr lang="pt-BR" dirty="0"/>
              <a:t>Comparação de custos reais com o orçamento previsto.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3504C6-A233-A42F-2AE2-48CB43ED0753}"/>
              </a:ext>
            </a:extLst>
          </p:cNvPr>
          <p:cNvSpPr/>
          <p:nvPr/>
        </p:nvSpPr>
        <p:spPr>
          <a:xfrm>
            <a:off x="1618411" y="3189352"/>
            <a:ext cx="2130295" cy="21302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Planejamento de Custos: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504EE-1407-5D7C-694B-6E8D7A5A5AB6}"/>
              </a:ext>
            </a:extLst>
          </p:cNvPr>
          <p:cNvSpPr/>
          <p:nvPr/>
        </p:nvSpPr>
        <p:spPr>
          <a:xfrm>
            <a:off x="3945777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Estimativa de Custos: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319605-EA5B-E903-6319-EE2B9993FA06}"/>
              </a:ext>
            </a:extLst>
          </p:cNvPr>
          <p:cNvSpPr/>
          <p:nvPr/>
        </p:nvSpPr>
        <p:spPr>
          <a:xfrm>
            <a:off x="6273143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Controle de Custos: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B4B4CE-FE93-85BC-ECBB-C028DAE14A75}"/>
              </a:ext>
            </a:extLst>
          </p:cNvPr>
          <p:cNvSpPr/>
          <p:nvPr/>
        </p:nvSpPr>
        <p:spPr>
          <a:xfrm>
            <a:off x="8600509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Relatórios Financeiros: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245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Essenciais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3504C6-A233-A42F-2AE2-48CB43ED0753}"/>
              </a:ext>
            </a:extLst>
          </p:cNvPr>
          <p:cNvSpPr/>
          <p:nvPr/>
        </p:nvSpPr>
        <p:spPr>
          <a:xfrm>
            <a:off x="1618411" y="3189352"/>
            <a:ext cx="2130295" cy="2130295"/>
          </a:xfrm>
          <a:prstGeom prst="roundRect">
            <a:avLst>
              <a:gd name="adj" fmla="val 349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Planejamento de Custos:</a:t>
            </a:r>
          </a:p>
          <a:p>
            <a:pPr algn="ctr"/>
            <a:endParaRPr lang="pt-BR" b="1" dirty="0">
              <a:latin typeface="Söhne"/>
            </a:endParaRPr>
          </a:p>
          <a:p>
            <a:pPr algn="ctr"/>
            <a:r>
              <a:rPr lang="pt-BR" dirty="0"/>
              <a:t>Definição de Orçamento e Identificação de Custos.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504EE-1407-5D7C-694B-6E8D7A5A5AB6}"/>
              </a:ext>
            </a:extLst>
          </p:cNvPr>
          <p:cNvSpPr/>
          <p:nvPr/>
        </p:nvSpPr>
        <p:spPr>
          <a:xfrm>
            <a:off x="3945777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Estimativa de Custos: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319605-EA5B-E903-6319-EE2B9993FA06}"/>
              </a:ext>
            </a:extLst>
          </p:cNvPr>
          <p:cNvSpPr/>
          <p:nvPr/>
        </p:nvSpPr>
        <p:spPr>
          <a:xfrm>
            <a:off x="6273143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Controle de Custos: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B4B4CE-FE93-85BC-ECBB-C028DAE14A75}"/>
              </a:ext>
            </a:extLst>
          </p:cNvPr>
          <p:cNvSpPr/>
          <p:nvPr/>
        </p:nvSpPr>
        <p:spPr>
          <a:xfrm>
            <a:off x="8600509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Relatórios Financeiros: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73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Essenciais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3504C6-A233-A42F-2AE2-48CB43ED0753}"/>
              </a:ext>
            </a:extLst>
          </p:cNvPr>
          <p:cNvSpPr/>
          <p:nvPr/>
        </p:nvSpPr>
        <p:spPr>
          <a:xfrm>
            <a:off x="1618411" y="3189352"/>
            <a:ext cx="2130295" cy="21302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Planejamento de Custos: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504EE-1407-5D7C-694B-6E8D7A5A5AB6}"/>
              </a:ext>
            </a:extLst>
          </p:cNvPr>
          <p:cNvSpPr/>
          <p:nvPr/>
        </p:nvSpPr>
        <p:spPr>
          <a:xfrm>
            <a:off x="3945777" y="3189352"/>
            <a:ext cx="2130295" cy="2130295"/>
          </a:xfrm>
          <a:prstGeom prst="roundRect">
            <a:avLst>
              <a:gd name="adj" fmla="val 52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Estimativa de Custos:</a:t>
            </a:r>
          </a:p>
          <a:p>
            <a:pPr algn="ctr"/>
            <a:r>
              <a:rPr lang="pt-BR" dirty="0"/>
              <a:t>Análise de Custo-Benefício e Métodos de Estimativa.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319605-EA5B-E903-6319-EE2B9993FA06}"/>
              </a:ext>
            </a:extLst>
          </p:cNvPr>
          <p:cNvSpPr/>
          <p:nvPr/>
        </p:nvSpPr>
        <p:spPr>
          <a:xfrm>
            <a:off x="6273143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Controle de Custos: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B4B4CE-FE93-85BC-ECBB-C028DAE14A75}"/>
              </a:ext>
            </a:extLst>
          </p:cNvPr>
          <p:cNvSpPr/>
          <p:nvPr/>
        </p:nvSpPr>
        <p:spPr>
          <a:xfrm>
            <a:off x="8600509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Relatórios Financeiros: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617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Essenciais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3504C6-A233-A42F-2AE2-48CB43ED0753}"/>
              </a:ext>
            </a:extLst>
          </p:cNvPr>
          <p:cNvSpPr/>
          <p:nvPr/>
        </p:nvSpPr>
        <p:spPr>
          <a:xfrm>
            <a:off x="1618411" y="3189352"/>
            <a:ext cx="2130295" cy="21302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Planejamento de Custos: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504EE-1407-5D7C-694B-6E8D7A5A5AB6}"/>
              </a:ext>
            </a:extLst>
          </p:cNvPr>
          <p:cNvSpPr/>
          <p:nvPr/>
        </p:nvSpPr>
        <p:spPr>
          <a:xfrm>
            <a:off x="3945777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Estimativa de Custos: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319605-EA5B-E903-6319-EE2B9993FA06}"/>
              </a:ext>
            </a:extLst>
          </p:cNvPr>
          <p:cNvSpPr/>
          <p:nvPr/>
        </p:nvSpPr>
        <p:spPr>
          <a:xfrm>
            <a:off x="6273143" y="3189352"/>
            <a:ext cx="2130295" cy="2130295"/>
          </a:xfrm>
          <a:prstGeom prst="roundRect">
            <a:avLst>
              <a:gd name="adj" fmla="val 52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Controle de Custos:</a:t>
            </a:r>
          </a:p>
          <a:p>
            <a:pPr algn="ctr"/>
            <a:r>
              <a:rPr lang="pt-BR" dirty="0"/>
              <a:t>Monitoramento Constante e Análise de Desvios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B4B4CE-FE93-85BC-ECBB-C028DAE14A75}"/>
              </a:ext>
            </a:extLst>
          </p:cNvPr>
          <p:cNvSpPr/>
          <p:nvPr/>
        </p:nvSpPr>
        <p:spPr>
          <a:xfrm>
            <a:off x="8600509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Relatórios Financeiros: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909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Essenciais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3504C6-A233-A42F-2AE2-48CB43ED0753}"/>
              </a:ext>
            </a:extLst>
          </p:cNvPr>
          <p:cNvSpPr/>
          <p:nvPr/>
        </p:nvSpPr>
        <p:spPr>
          <a:xfrm>
            <a:off x="1618411" y="3189352"/>
            <a:ext cx="2130295" cy="21302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Planejamento de Custos: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504EE-1407-5D7C-694B-6E8D7A5A5AB6}"/>
              </a:ext>
            </a:extLst>
          </p:cNvPr>
          <p:cNvSpPr/>
          <p:nvPr/>
        </p:nvSpPr>
        <p:spPr>
          <a:xfrm>
            <a:off x="3945777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Estimativa de Custos: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319605-EA5B-E903-6319-EE2B9993FA06}"/>
              </a:ext>
            </a:extLst>
          </p:cNvPr>
          <p:cNvSpPr/>
          <p:nvPr/>
        </p:nvSpPr>
        <p:spPr>
          <a:xfrm>
            <a:off x="6273143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Controle de Custos: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B4B4CE-FE93-85BC-ECBB-C028DAE14A75}"/>
              </a:ext>
            </a:extLst>
          </p:cNvPr>
          <p:cNvSpPr/>
          <p:nvPr/>
        </p:nvSpPr>
        <p:spPr>
          <a:xfrm>
            <a:off x="8600509" y="3189352"/>
            <a:ext cx="2130295" cy="2130295"/>
          </a:xfrm>
          <a:prstGeom prst="roundRect">
            <a:avLst>
              <a:gd name="adj" fmla="val 469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Relatórios Financeiros:</a:t>
            </a:r>
            <a:br>
              <a:rPr lang="pt-BR" b="1" i="0" dirty="0">
                <a:effectLst/>
                <a:latin typeface="Söhne"/>
              </a:rPr>
            </a:br>
            <a:r>
              <a:rPr lang="pt-BR" i="0" dirty="0">
                <a:effectLst/>
                <a:latin typeface="Söhne"/>
              </a:rPr>
              <a:t>Demonstrativos de Custos e Comunicação Eficaz.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133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Essenciais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3504C6-A233-A42F-2AE2-48CB43ED0753}"/>
              </a:ext>
            </a:extLst>
          </p:cNvPr>
          <p:cNvSpPr/>
          <p:nvPr/>
        </p:nvSpPr>
        <p:spPr>
          <a:xfrm>
            <a:off x="1618411" y="3189352"/>
            <a:ext cx="2130295" cy="213029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Planejamento de Custos: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504EE-1407-5D7C-694B-6E8D7A5A5AB6}"/>
              </a:ext>
            </a:extLst>
          </p:cNvPr>
          <p:cNvSpPr/>
          <p:nvPr/>
        </p:nvSpPr>
        <p:spPr>
          <a:xfrm>
            <a:off x="3945777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Estimativa de Custos: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319605-EA5B-E903-6319-EE2B9993FA06}"/>
              </a:ext>
            </a:extLst>
          </p:cNvPr>
          <p:cNvSpPr/>
          <p:nvPr/>
        </p:nvSpPr>
        <p:spPr>
          <a:xfrm>
            <a:off x="6273143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Controle de Custos:</a:t>
            </a:r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B4B4CE-FE93-85BC-ECBB-C028DAE14A75}"/>
              </a:ext>
            </a:extLst>
          </p:cNvPr>
          <p:cNvSpPr/>
          <p:nvPr/>
        </p:nvSpPr>
        <p:spPr>
          <a:xfrm>
            <a:off x="8600509" y="3189352"/>
            <a:ext cx="2130295" cy="21302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effectLst/>
                <a:latin typeface="Söhne"/>
              </a:rPr>
              <a:t>Relatórios Financeiros: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151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413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Söhne</vt:lpstr>
      <vt:lpstr>BlocksVTI</vt:lpstr>
      <vt:lpstr>Gestão de projetos</vt:lpstr>
      <vt:lpstr>Importância da Gestão dos Custos</vt:lpstr>
      <vt:lpstr>Por que a Gestão dos Custos é Importante?</vt:lpstr>
      <vt:lpstr>Componentes Essenciais</vt:lpstr>
      <vt:lpstr>Componentes Essenciais</vt:lpstr>
      <vt:lpstr>Componentes Essenciais</vt:lpstr>
      <vt:lpstr>Componentes Essenciais</vt:lpstr>
      <vt:lpstr>Componentes Essenciais</vt:lpstr>
      <vt:lpstr>Componentes Essenciais</vt:lpstr>
      <vt:lpstr>Estratégias Práticas</vt:lpstr>
      <vt:lpstr>Estratégias Práticas</vt:lpstr>
      <vt:lpstr> Impacto Positivo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11</cp:revision>
  <dcterms:created xsi:type="dcterms:W3CDTF">2023-12-20T18:32:02Z</dcterms:created>
  <dcterms:modified xsi:type="dcterms:W3CDTF">2024-01-09T16:54:26Z</dcterms:modified>
</cp:coreProperties>
</file>