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0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1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2E944-E8B4-B78A-0B4C-D8ABC7759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pt-BR" dirty="0"/>
              <a:t>Gestão 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676F01-64E1-CCC0-1A8A-67D168374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pt-BR" dirty="0"/>
              <a:t>Gestão dos Custos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uvens azuis e rosas">
            <a:extLst>
              <a:ext uri="{FF2B5EF4-FFF2-40B4-BE49-F238E27FC236}">
                <a16:creationId xmlns:a16="http://schemas.microsoft.com/office/drawing/2014/main" id="{84A36853-91EC-0FE6-4086-A560407C0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11" r="32534" b="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27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Gestão Ágil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672230" cy="3513514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A gestão de projetos é crucial para o sucesso organizacional.</a:t>
            </a:r>
          </a:p>
          <a:p>
            <a:r>
              <a:rPr lang="pt-BR" sz="2800" dirty="0"/>
              <a:t>Limitações da gestão tradicional diante da crescente complexidade e incerteza.</a:t>
            </a:r>
          </a:p>
          <a:p>
            <a:r>
              <a:rPr lang="pt-BR" sz="2800" dirty="0"/>
              <a:t>Necessidade de abordagens mais ágeis para enfrentar desafios.</a:t>
            </a:r>
          </a:p>
        </p:txBody>
      </p:sp>
      <p:pic>
        <p:nvPicPr>
          <p:cNvPr id="1026" name="Picture 2" descr="Modern Agile: How to Always learn about your software process">
            <a:extLst>
              <a:ext uri="{FF2B5EF4-FFF2-40B4-BE49-F238E27FC236}">
                <a16:creationId xmlns:a16="http://schemas.microsoft.com/office/drawing/2014/main" id="{068CCADA-3A3E-8888-3CF4-6BA0CE94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07" y="2227810"/>
            <a:ext cx="3669030" cy="36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D34A3F99-BCB3-DD8B-7E89-5CF0C5000A79}"/>
              </a:ext>
            </a:extLst>
          </p:cNvPr>
          <p:cNvGrpSpPr/>
          <p:nvPr/>
        </p:nvGrpSpPr>
        <p:grpSpPr>
          <a:xfrm flipH="1">
            <a:off x="-4880728" y="2413262"/>
            <a:ext cx="3026004" cy="4204354"/>
            <a:chOff x="-4880728" y="2413262"/>
            <a:chExt cx="3026004" cy="420435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BBCC279-B277-0C79-8274-07B74874B524}"/>
                </a:ext>
              </a:extLst>
            </p:cNvPr>
            <p:cNvSpPr/>
            <p:nvPr/>
          </p:nvSpPr>
          <p:spPr>
            <a:xfrm flipH="1">
              <a:off x="-4880728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Abordagem iterativa e incremental.</a:t>
              </a:r>
              <a:endParaRPr lang="pt-BR" dirty="0"/>
            </a:p>
          </p:txBody>
        </p:sp>
        <p:pic>
          <p:nvPicPr>
            <p:cNvPr id="9" name="Gráfico 8" descr="Melhoria contínua com preenchimento sólido">
              <a:extLst>
                <a:ext uri="{FF2B5EF4-FFF2-40B4-BE49-F238E27FC236}">
                  <a16:creationId xmlns:a16="http://schemas.microsoft.com/office/drawing/2014/main" id="{44E780C8-8A04-2CD0-624E-A9C9F69F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24926" y="4895850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0B1C5A6-79A3-4706-2E34-14345AC3A4F5}"/>
              </a:ext>
            </a:extLst>
          </p:cNvPr>
          <p:cNvGrpSpPr/>
          <p:nvPr/>
        </p:nvGrpSpPr>
        <p:grpSpPr>
          <a:xfrm flipH="1">
            <a:off x="4469876" y="7975862"/>
            <a:ext cx="3026004" cy="4204354"/>
            <a:chOff x="4469876" y="7975862"/>
            <a:chExt cx="3026004" cy="4204354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A641E675-4567-068F-8E1D-72FC8882A3FD}"/>
                </a:ext>
              </a:extLst>
            </p:cNvPr>
            <p:cNvSpPr/>
            <p:nvPr/>
          </p:nvSpPr>
          <p:spPr>
            <a:xfrm flipH="1">
              <a:off x="4469876" y="79758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Valoriza flexibilidade, entrega contínua e colaboração.</a:t>
              </a:r>
              <a:endParaRPr lang="pt-BR" dirty="0"/>
            </a:p>
          </p:txBody>
        </p:sp>
        <p:pic>
          <p:nvPicPr>
            <p:cNvPr id="12" name="Gráfico 11" descr="Círculos com setas com preenchimento sólido">
              <a:extLst>
                <a:ext uri="{FF2B5EF4-FFF2-40B4-BE49-F238E27FC236}">
                  <a16:creationId xmlns:a16="http://schemas.microsoft.com/office/drawing/2014/main" id="{564DE6B5-79ED-576E-C32F-44BD7ECAC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5678" y="10629900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0BF41AE-8F71-9496-4078-B7851E5A2BA3}"/>
              </a:ext>
            </a:extLst>
          </p:cNvPr>
          <p:cNvGrpSpPr/>
          <p:nvPr/>
        </p:nvGrpSpPr>
        <p:grpSpPr>
          <a:xfrm flipH="1">
            <a:off x="14129233" y="2413262"/>
            <a:ext cx="3026004" cy="4204354"/>
            <a:chOff x="14129233" y="2413262"/>
            <a:chExt cx="3026004" cy="420435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3922978D-05FE-C46C-B04F-A104D0716DBA}"/>
                </a:ext>
              </a:extLst>
            </p:cNvPr>
            <p:cNvSpPr/>
            <p:nvPr/>
          </p:nvSpPr>
          <p:spPr>
            <a:xfrm flipH="1">
              <a:off x="14129233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Capacidade de resposta a mudanças e adaptação às necessidades dos stakeholders.</a:t>
              </a:r>
              <a:r>
                <a:rPr lang="pt-BR" dirty="0"/>
                <a:t>.</a:t>
              </a:r>
            </a:p>
          </p:txBody>
        </p:sp>
        <p:pic>
          <p:nvPicPr>
            <p:cNvPr id="15" name="Gráfico 14" descr="Perguntas com preenchimento sólido">
              <a:extLst>
                <a:ext uri="{FF2B5EF4-FFF2-40B4-BE49-F238E27FC236}">
                  <a16:creationId xmlns:a16="http://schemas.microsoft.com/office/drawing/2014/main" id="{947A06E2-263A-8F9D-CAE3-7E03DF6A3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185035" y="53530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4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Gestão Ágil de Projetos?</a:t>
            </a:r>
          </a:p>
        </p:txBody>
      </p:sp>
      <p:pic>
        <p:nvPicPr>
          <p:cNvPr id="1026" name="Picture 2" descr="Modern Agile: How to Always learn about your software process">
            <a:extLst>
              <a:ext uri="{FF2B5EF4-FFF2-40B4-BE49-F238E27FC236}">
                <a16:creationId xmlns:a16="http://schemas.microsoft.com/office/drawing/2014/main" id="{068CCADA-3A3E-8888-3CF4-6BA0CE94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607" y="-5027618"/>
            <a:ext cx="3669030" cy="366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DF977A4-0627-7002-96EF-AC6ACF81862E}"/>
              </a:ext>
            </a:extLst>
          </p:cNvPr>
          <p:cNvGrpSpPr/>
          <p:nvPr/>
        </p:nvGrpSpPr>
        <p:grpSpPr>
          <a:xfrm>
            <a:off x="1077362" y="2413262"/>
            <a:ext cx="3026004" cy="4204354"/>
            <a:chOff x="-4880728" y="2413262"/>
            <a:chExt cx="3026004" cy="420435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A577C52-44B1-74C3-D8C3-959BBE7AC186}"/>
                </a:ext>
              </a:extLst>
            </p:cNvPr>
            <p:cNvSpPr/>
            <p:nvPr/>
          </p:nvSpPr>
          <p:spPr>
            <a:xfrm flipH="1">
              <a:off x="-4880728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Abordagem iterativa e incremental.</a:t>
              </a:r>
              <a:endParaRPr lang="pt-BR" dirty="0"/>
            </a:p>
          </p:txBody>
        </p:sp>
        <p:pic>
          <p:nvPicPr>
            <p:cNvPr id="10" name="Gráfico 9" descr="Melhoria contínua com preenchimento sólido">
              <a:extLst>
                <a:ext uri="{FF2B5EF4-FFF2-40B4-BE49-F238E27FC236}">
                  <a16:creationId xmlns:a16="http://schemas.microsoft.com/office/drawing/2014/main" id="{12C27834-2C4D-BEAE-5014-61FBBCEC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24926" y="48958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EC09ED6-1434-F16D-9423-8808E3F68C8A}"/>
              </a:ext>
            </a:extLst>
          </p:cNvPr>
          <p:cNvGrpSpPr/>
          <p:nvPr/>
        </p:nvGrpSpPr>
        <p:grpSpPr>
          <a:xfrm>
            <a:off x="4469876" y="2413262"/>
            <a:ext cx="3026004" cy="4204354"/>
            <a:chOff x="4469876" y="7975862"/>
            <a:chExt cx="3026004" cy="420435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91757BE-1EE0-C7E5-E1FB-1DC4E8018234}"/>
                </a:ext>
              </a:extLst>
            </p:cNvPr>
            <p:cNvSpPr/>
            <p:nvPr/>
          </p:nvSpPr>
          <p:spPr>
            <a:xfrm flipH="1">
              <a:off x="4469876" y="79758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Valoriza flexibilidade, entrega contínua e colaboração.</a:t>
              </a:r>
              <a:endParaRPr lang="pt-BR" dirty="0"/>
            </a:p>
          </p:txBody>
        </p:sp>
        <p:pic>
          <p:nvPicPr>
            <p:cNvPr id="13" name="Gráfico 12" descr="Círculos com setas com preenchimento sólido">
              <a:extLst>
                <a:ext uri="{FF2B5EF4-FFF2-40B4-BE49-F238E27FC236}">
                  <a16:creationId xmlns:a16="http://schemas.microsoft.com/office/drawing/2014/main" id="{95EE51E7-B8DB-BD8E-D465-4B09AAECB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25678" y="106299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E3B4B26-408C-AA12-88F8-EEA8A7E7867A}"/>
              </a:ext>
            </a:extLst>
          </p:cNvPr>
          <p:cNvGrpSpPr/>
          <p:nvPr/>
        </p:nvGrpSpPr>
        <p:grpSpPr>
          <a:xfrm>
            <a:off x="7862390" y="2413262"/>
            <a:ext cx="3026004" cy="4204354"/>
            <a:chOff x="14129233" y="2413262"/>
            <a:chExt cx="3026004" cy="4204354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D11F2954-9EA4-4BD0-E7B6-A36702FF6C4B}"/>
                </a:ext>
              </a:extLst>
            </p:cNvPr>
            <p:cNvSpPr/>
            <p:nvPr/>
          </p:nvSpPr>
          <p:spPr>
            <a:xfrm flipH="1">
              <a:off x="14129233" y="2413262"/>
              <a:ext cx="3026004" cy="4204354"/>
            </a:xfrm>
            <a:prstGeom prst="roundRect">
              <a:avLst>
                <a:gd name="adj" fmla="val 233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Capacidade de resposta a mudanças e adaptação às necessidades dos stakeholders.</a:t>
              </a:r>
              <a:r>
                <a:rPr lang="pt-BR" dirty="0"/>
                <a:t>.</a:t>
              </a:r>
            </a:p>
          </p:txBody>
        </p:sp>
        <p:pic>
          <p:nvPicPr>
            <p:cNvPr id="16" name="Gráfico 15" descr="Perguntas com preenchimento sólido">
              <a:extLst>
                <a:ext uri="{FF2B5EF4-FFF2-40B4-BE49-F238E27FC236}">
                  <a16:creationId xmlns:a16="http://schemas.microsoft.com/office/drawing/2014/main" id="{F13C1FDE-0461-BBD3-ABA4-DD15554B3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185035" y="53530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77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5672230" cy="3513514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Satisfação do cliente.</a:t>
            </a:r>
          </a:p>
          <a:p>
            <a:r>
              <a:rPr lang="pt-BR" sz="2800" dirty="0"/>
              <a:t>Entrega contínua de valor.</a:t>
            </a:r>
          </a:p>
          <a:p>
            <a:r>
              <a:rPr lang="pt-BR" sz="2800" dirty="0"/>
              <a:t>Colaboração entre equipes.</a:t>
            </a:r>
          </a:p>
          <a:p>
            <a:r>
              <a:rPr lang="pt-BR" sz="2800" dirty="0"/>
              <a:t>Adaptabilidade e flexibilidade.</a:t>
            </a:r>
          </a:p>
          <a:p>
            <a:r>
              <a:rPr lang="pt-BR" sz="2800" dirty="0"/>
              <a:t>Enfoque em métricas, trabalho em equipe, comunicação aberta, enfoque no indivíduo, liderança, melhoria contínua, trabalho em progresso visível, enfoque no resultado.</a:t>
            </a:r>
          </a:p>
        </p:txBody>
      </p:sp>
      <p:pic>
        <p:nvPicPr>
          <p:cNvPr id="9" name="Imagem 8" descr="Luz do sol">
            <a:extLst>
              <a:ext uri="{FF2B5EF4-FFF2-40B4-BE49-F238E27FC236}">
                <a16:creationId xmlns:a16="http://schemas.microsoft.com/office/drawing/2014/main" id="{D5E05FFE-69E6-1C29-D0CC-CE3DF222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919587" y="761988"/>
            <a:ext cx="3048012" cy="6096012"/>
          </a:xfrm>
          <a:prstGeom prst="rect">
            <a:avLst/>
          </a:prstGeom>
        </p:spPr>
      </p:pic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0719AC99-616C-4D25-7F10-5DE1F1DF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3518797" y="793864"/>
            <a:ext cx="2959112" cy="6096012"/>
          </a:xfrm>
          <a:prstGeom prst="rect">
            <a:avLst/>
          </a:prstGeom>
        </p:spPr>
      </p:pic>
      <p:pic>
        <p:nvPicPr>
          <p:cNvPr id="2050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B003FDE3-D75F-2474-2784-7A7DE461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82" y="1764794"/>
            <a:ext cx="4400466" cy="38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57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-3246448"/>
            <a:ext cx="9950103" cy="1507376"/>
          </a:xfrm>
        </p:spPr>
        <p:txBody>
          <a:bodyPr/>
          <a:lstStyle/>
          <a:p>
            <a:r>
              <a:rPr lang="pt-BR" dirty="0"/>
              <a:t>Princípios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9123083"/>
            <a:ext cx="5672230" cy="3513514"/>
          </a:xfrm>
        </p:spPr>
        <p:txBody>
          <a:bodyPr>
            <a:normAutofit fontScale="70000" lnSpcReduction="20000"/>
          </a:bodyPr>
          <a:lstStyle/>
          <a:p>
            <a:r>
              <a:rPr lang="pt-BR" sz="2800" dirty="0"/>
              <a:t>Satisfação do cliente.</a:t>
            </a:r>
          </a:p>
          <a:p>
            <a:r>
              <a:rPr lang="pt-BR" sz="2800" dirty="0"/>
              <a:t>Entrega contínua de valor.</a:t>
            </a:r>
          </a:p>
          <a:p>
            <a:r>
              <a:rPr lang="pt-BR" sz="2800" dirty="0"/>
              <a:t>Colaboração entre equipes.</a:t>
            </a:r>
          </a:p>
          <a:p>
            <a:r>
              <a:rPr lang="pt-BR" sz="2800" dirty="0"/>
              <a:t>Adaptabilidade e flexibilidade.</a:t>
            </a:r>
          </a:p>
          <a:p>
            <a:r>
              <a:rPr lang="pt-BR" sz="2800" dirty="0"/>
              <a:t>Enfoque em métricas, trabalho em equipe, comunicação aberta, enfoque no indivíduo, liderança, melhoria contínua, trabalho em progresso visível, enfoque no resultado.</a:t>
            </a:r>
          </a:p>
        </p:txBody>
      </p:sp>
      <p:pic>
        <p:nvPicPr>
          <p:cNvPr id="9" name="Imagem 8" descr="Luz do sol">
            <a:extLst>
              <a:ext uri="{FF2B5EF4-FFF2-40B4-BE49-F238E27FC236}">
                <a16:creationId xmlns:a16="http://schemas.microsoft.com/office/drawing/2014/main" id="{D5E05FFE-69E6-1C29-D0CC-CE3DF222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2919587" y="761988"/>
            <a:ext cx="3048012" cy="6096012"/>
          </a:xfrm>
          <a:prstGeom prst="rect">
            <a:avLst/>
          </a:prstGeom>
        </p:spPr>
      </p:pic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0719AC99-616C-4D25-7F10-5DE1F1DFD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3518797" y="793864"/>
            <a:ext cx="2959112" cy="6096012"/>
          </a:xfrm>
          <a:prstGeom prst="rect">
            <a:avLst/>
          </a:prstGeom>
        </p:spPr>
      </p:pic>
      <p:pic>
        <p:nvPicPr>
          <p:cNvPr id="2050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B003FDE3-D75F-2474-2784-7A7DE461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7" y="192142"/>
            <a:ext cx="7390825" cy="64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5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02004"/>
            <a:ext cx="9950103" cy="1507376"/>
          </a:xfrm>
        </p:spPr>
        <p:txBody>
          <a:bodyPr/>
          <a:lstStyle/>
          <a:p>
            <a:pPr algn="ctr"/>
            <a:r>
              <a:rPr lang="pt-BR" dirty="0"/>
              <a:t>Gestão Tradicional x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044" y="2416027"/>
            <a:ext cx="7599912" cy="3513514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400" dirty="0"/>
              <a:t>Planejamento detalhado vs. Planejamento flexível.</a:t>
            </a:r>
          </a:p>
          <a:p>
            <a:pPr algn="ctr"/>
            <a:r>
              <a:rPr lang="pt-BR" sz="2400" dirty="0"/>
              <a:t>Documentação abrangente vs. Documentação mínima.</a:t>
            </a:r>
          </a:p>
          <a:p>
            <a:pPr algn="ctr"/>
            <a:r>
              <a:rPr lang="pt-BR" sz="2400" dirty="0"/>
              <a:t>Papéis definidos vs. Responsabilidades compartilhadas.</a:t>
            </a:r>
          </a:p>
          <a:p>
            <a:pPr algn="ctr"/>
            <a:r>
              <a:rPr lang="pt-BR" sz="2400" dirty="0"/>
              <a:t>Comunicação hierárquica vs. Comunicação bidirecional.</a:t>
            </a:r>
          </a:p>
          <a:p>
            <a:pPr algn="ctr"/>
            <a:r>
              <a:rPr lang="pt-BR" sz="2400" dirty="0"/>
              <a:t>Resistência a mudanças vs. Aceitação e adaptação a mudanças.</a:t>
            </a:r>
          </a:p>
        </p:txBody>
      </p:sp>
      <p:pic>
        <p:nvPicPr>
          <p:cNvPr id="5" name="Imagem 4" descr="Luz do sol">
            <a:extLst>
              <a:ext uri="{FF2B5EF4-FFF2-40B4-BE49-F238E27FC236}">
                <a16:creationId xmlns:a16="http://schemas.microsoft.com/office/drawing/2014/main" id="{1ED0190C-F81F-DD83-82C4-C15D4FCE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144000" y="761988"/>
            <a:ext cx="3048012" cy="6096012"/>
          </a:xfrm>
          <a:prstGeom prst="rect">
            <a:avLst/>
          </a:prstGeom>
        </p:spPr>
      </p:pic>
      <p:pic>
        <p:nvPicPr>
          <p:cNvPr id="7" name="Imagem 6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F9064521-6A2F-B05F-90FA-3CB4452B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12" y="793864"/>
            <a:ext cx="2959112" cy="6096012"/>
          </a:xfrm>
          <a:prstGeom prst="rect">
            <a:avLst/>
          </a:prstGeom>
        </p:spPr>
      </p:pic>
      <p:pic>
        <p:nvPicPr>
          <p:cNvPr id="8" name="Picture 2" descr="How Agile is Taking it to the Next Level - Top Entrepreneurs Podcast ...">
            <a:extLst>
              <a:ext uri="{FF2B5EF4-FFF2-40B4-BE49-F238E27FC236}">
                <a16:creationId xmlns:a16="http://schemas.microsoft.com/office/drawing/2014/main" id="{D4686B17-8C36-D753-2B30-0A866AC2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87" y="-7560792"/>
            <a:ext cx="7390825" cy="64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605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7353C-C075-7C4B-E676-445D5D3C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702004"/>
            <a:ext cx="9950103" cy="1507376"/>
          </a:xfrm>
        </p:spPr>
        <p:txBody>
          <a:bodyPr/>
          <a:lstStyle/>
          <a:p>
            <a:pPr algn="ctr"/>
            <a:r>
              <a:rPr lang="pt-BR" dirty="0"/>
              <a:t>Por que Escolher a Gestão Ágil?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C5080-19D3-AFCA-7497-9F20105D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044" y="2416026"/>
            <a:ext cx="7599912" cy="3470423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400" dirty="0"/>
              <a:t>Flexibilidade, adaptabilidade e colaboração.</a:t>
            </a:r>
          </a:p>
          <a:p>
            <a:pPr algn="ctr"/>
            <a:r>
              <a:rPr lang="pt-BR" sz="2400" dirty="0"/>
              <a:t>Foco na entrega de valor e satisfação dos stakeholders.</a:t>
            </a:r>
          </a:p>
          <a:p>
            <a:pPr algn="ctr"/>
            <a:r>
              <a:rPr lang="pt-BR" sz="2400" dirty="0"/>
              <a:t>Filosofia centrada no indivíduo, colaboração e entrega contínua.</a:t>
            </a:r>
          </a:p>
          <a:p>
            <a:pPr algn="ctr"/>
            <a:r>
              <a:rPr lang="pt-BR" sz="2400" dirty="0"/>
              <a:t>Resposta eficaz às mudanças para alcançar o sucesso do projeto..</a:t>
            </a:r>
          </a:p>
        </p:txBody>
      </p:sp>
      <p:pic>
        <p:nvPicPr>
          <p:cNvPr id="5" name="Imagem 4" descr="Luz do sol">
            <a:extLst>
              <a:ext uri="{FF2B5EF4-FFF2-40B4-BE49-F238E27FC236}">
                <a16:creationId xmlns:a16="http://schemas.microsoft.com/office/drawing/2014/main" id="{1ED0190C-F81F-DD83-82C4-C15D4FCE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144000" y="761988"/>
            <a:ext cx="3048012" cy="6096012"/>
          </a:xfrm>
          <a:prstGeom prst="rect">
            <a:avLst/>
          </a:prstGeom>
        </p:spPr>
      </p:pic>
      <p:pic>
        <p:nvPicPr>
          <p:cNvPr id="7" name="Imagem 6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F9064521-6A2F-B05F-90FA-3CB4452B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12" y="793864"/>
            <a:ext cx="29591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uz do sol">
            <a:extLst>
              <a:ext uri="{FF2B5EF4-FFF2-40B4-BE49-F238E27FC236}">
                <a16:creationId xmlns:a16="http://schemas.microsoft.com/office/drawing/2014/main" id="{1ED0190C-F81F-DD83-82C4-C15D4FCE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9144000" y="761988"/>
            <a:ext cx="3048012" cy="6096012"/>
          </a:xfrm>
          <a:prstGeom prst="rect">
            <a:avLst/>
          </a:prstGeom>
        </p:spPr>
      </p:pic>
      <p:pic>
        <p:nvPicPr>
          <p:cNvPr id="7" name="Imagem 6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F9064521-6A2F-B05F-90FA-3CB4452B2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58"/>
          <a:stretch/>
        </p:blipFill>
        <p:spPr>
          <a:xfrm>
            <a:off x="-12" y="793864"/>
            <a:ext cx="2959112" cy="60960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0B77404-85FA-9BCF-DD65-03FF5937BC92}"/>
              </a:ext>
            </a:extLst>
          </p:cNvPr>
          <p:cNvSpPr txBox="1"/>
          <p:nvPr/>
        </p:nvSpPr>
        <p:spPr>
          <a:xfrm>
            <a:off x="3790689" y="2045616"/>
            <a:ext cx="46106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dirty="0">
                <a:latin typeface="Gill Sans Ultra Bold" panose="020B0A02020104020203" pitchFamily="34" charset="0"/>
              </a:rPr>
              <a:t>Bora </a:t>
            </a:r>
            <a:br>
              <a:rPr lang="pt-BR" sz="6000" dirty="0">
                <a:latin typeface="Gill Sans Ultra Bold" panose="020B0A02020104020203" pitchFamily="34" charset="0"/>
              </a:rPr>
            </a:br>
            <a:r>
              <a:rPr lang="pt-BR" sz="6000" dirty="0">
                <a:latin typeface="Gill Sans Ultra Bold" panose="020B0A02020104020203" pitchFamily="34" charset="0"/>
              </a:rPr>
              <a:t>Praticar?</a:t>
            </a:r>
          </a:p>
        </p:txBody>
      </p:sp>
    </p:spTree>
    <p:extLst>
      <p:ext uri="{BB962C8B-B14F-4D97-AF65-F5344CB8AC3E}">
        <p14:creationId xmlns:p14="http://schemas.microsoft.com/office/powerpoint/2010/main" val="180559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288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Gill Sans Ultra Bold</vt:lpstr>
      <vt:lpstr>BlocksVTI</vt:lpstr>
      <vt:lpstr>Gestão de projetos</vt:lpstr>
      <vt:lpstr>Importância da Gestão Ágil de Projeto</vt:lpstr>
      <vt:lpstr>O que é Gestão Ágil de Projetos?</vt:lpstr>
      <vt:lpstr>Princípios Ágeis</vt:lpstr>
      <vt:lpstr>Princípios Ágeis</vt:lpstr>
      <vt:lpstr>Gestão Tradicional x Ágil</vt:lpstr>
      <vt:lpstr>Por que Escolher a Gestão Ágil?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</dc:title>
  <dc:creator>LEONARDO HENRIQUE RAIZ</dc:creator>
  <cp:lastModifiedBy>Leonardo Raiz</cp:lastModifiedBy>
  <cp:revision>15</cp:revision>
  <dcterms:created xsi:type="dcterms:W3CDTF">2023-12-20T18:32:02Z</dcterms:created>
  <dcterms:modified xsi:type="dcterms:W3CDTF">2024-01-12T12:33:37Z</dcterms:modified>
</cp:coreProperties>
</file>