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EAA"/>
    <a:srgbClr val="D0CE6A"/>
    <a:srgbClr val="D3E4B8"/>
    <a:srgbClr val="A8D785"/>
    <a:srgbClr val="D2D8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>
        <p:scale>
          <a:sx n="66" d="100"/>
          <a:sy n="66" d="100"/>
        </p:scale>
        <p:origin x="66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Extreme </a:t>
            </a:r>
            <a:r>
              <a:rPr lang="pt-BR" dirty="0" err="1"/>
              <a:t>Programming</a:t>
            </a:r>
            <a:r>
              <a:rPr lang="pt-BR" dirty="0"/>
              <a:t> (XP)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73406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1151236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5FB8D84-E7A8-F90A-C67C-8B47FA170386}"/>
              </a:ext>
            </a:extLst>
          </p:cNvPr>
          <p:cNvSpPr/>
          <p:nvPr/>
        </p:nvSpPr>
        <p:spPr>
          <a:xfrm>
            <a:off x="3333292" y="73939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CCBEAFA-C38B-C5B2-BE7D-0C09F566ED09}"/>
              </a:ext>
            </a:extLst>
          </p:cNvPr>
          <p:cNvSpPr/>
          <p:nvPr/>
        </p:nvSpPr>
        <p:spPr>
          <a:xfrm>
            <a:off x="6284776" y="73939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0A0D917-0479-195A-E6FE-34CB0FD0A620}"/>
              </a:ext>
            </a:extLst>
          </p:cNvPr>
          <p:cNvSpPr/>
          <p:nvPr/>
        </p:nvSpPr>
        <p:spPr>
          <a:xfrm>
            <a:off x="9236260" y="73939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C64946-897A-2D82-ABB5-2751ECC2F72A}"/>
              </a:ext>
            </a:extLst>
          </p:cNvPr>
          <p:cNvSpPr/>
          <p:nvPr/>
        </p:nvSpPr>
        <p:spPr>
          <a:xfrm>
            <a:off x="381808" y="73939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46D92D9-1937-ED9D-5DDD-03FDC9D21C49}"/>
              </a:ext>
            </a:extLst>
          </p:cNvPr>
          <p:cNvSpPr/>
          <p:nvPr/>
        </p:nvSpPr>
        <p:spPr>
          <a:xfrm>
            <a:off x="264562" y="79575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F881DDE-C6DF-A1EC-E943-4C21D803C70A}"/>
              </a:ext>
            </a:extLst>
          </p:cNvPr>
          <p:cNvSpPr/>
          <p:nvPr/>
        </p:nvSpPr>
        <p:spPr>
          <a:xfrm>
            <a:off x="3216046" y="79575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C9D24BA-FE88-73C2-4B63-E77CBE178C4C}"/>
              </a:ext>
            </a:extLst>
          </p:cNvPr>
          <p:cNvSpPr/>
          <p:nvPr/>
        </p:nvSpPr>
        <p:spPr>
          <a:xfrm>
            <a:off x="6167530" y="79575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8DC3A299-7840-E57F-DE2D-9FE41E8E112B}"/>
              </a:ext>
            </a:extLst>
          </p:cNvPr>
          <p:cNvSpPr/>
          <p:nvPr/>
        </p:nvSpPr>
        <p:spPr>
          <a:xfrm>
            <a:off x="9119014" y="79575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25323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1355421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-676003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1628077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170706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-83566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2166657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2141659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-806631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4217073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3662369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-73406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3192964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XP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5672230" cy="3513514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O Extreme </a:t>
            </a:r>
            <a:r>
              <a:rPr lang="pt-BR" sz="2800" dirty="0" err="1"/>
              <a:t>Programming</a:t>
            </a:r>
            <a:r>
              <a:rPr lang="pt-BR" sz="2800" dirty="0"/>
              <a:t> (XP) é uma metodologia ágil de desenvolvimento de software focada na otimização da flexibilidade e adaptabilidade no ciclo de vida do projeto. </a:t>
            </a:r>
          </a:p>
          <a:p>
            <a:r>
              <a:rPr lang="pt-BR" sz="2800" dirty="0"/>
              <a:t>Criado por Kent Beck no final dos anos 90, o XP destaca-se por sua abordagem inovadora e foco na entrega rápida e eficiente de software de alta qualidade.</a:t>
            </a:r>
          </a:p>
          <a:p>
            <a:endParaRPr lang="pt-BR" sz="2800" dirty="0"/>
          </a:p>
        </p:txBody>
      </p:sp>
      <p:pic>
        <p:nvPicPr>
          <p:cNvPr id="4" name="Picture 2" descr="XP – Extreme Programming là gì? Cách hoạt động và giá trị">
            <a:extLst>
              <a:ext uri="{FF2B5EF4-FFF2-40B4-BE49-F238E27FC236}">
                <a16:creationId xmlns:a16="http://schemas.microsoft.com/office/drawing/2014/main" id="{1FFCF701-8DB3-BE01-263B-FC40C3F1A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4"/>
          <a:stretch/>
        </p:blipFill>
        <p:spPr bwMode="auto">
          <a:xfrm>
            <a:off x="6899275" y="2112247"/>
            <a:ext cx="4340225" cy="35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</p:spTree>
    <p:extLst>
      <p:ext uri="{BB962C8B-B14F-4D97-AF65-F5344CB8AC3E}">
        <p14:creationId xmlns:p14="http://schemas.microsoft.com/office/powerpoint/2010/main" val="1018183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E6EC176-8E6C-C8FE-3ED4-1C42F3A564EB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Criação de testes automáticos para cada parte do software.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Garante que alterações não introduzam erros e que o código existente continue funcionando.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D189B82-66A8-2F79-D46B-E78FE31BCE91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3E4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Integração frequente do código produzido pela equipe.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Minimiza conflitos e detecta problemas de integração rapidamente.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44B8222-B2BA-0F24-627F-BBA58754115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rgbClr val="DDDE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Presença constante do cliente durante o desenvolvimento.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Ajuda na definição e ajuste contínuo dos requisitos.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650B082-8418-5D63-8532-0F9E1794EA0C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Dois programadores trabalham juntos, proporcionando revisão instantânea.</a:t>
            </a:r>
          </a:p>
          <a:p>
            <a:pPr algn="ctr"/>
            <a:endParaRPr lang="pt-BR" dirty="0">
              <a:solidFill>
                <a:schemeClr val="tx2"/>
              </a:solidFill>
            </a:endParaRPr>
          </a:p>
          <a:p>
            <a:pPr algn="ctr"/>
            <a:r>
              <a:rPr lang="pt-BR" dirty="0">
                <a:solidFill>
                  <a:schemeClr val="tx2"/>
                </a:solidFill>
              </a:rPr>
              <a:t>Facilita a troca de conhecimentos.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4783546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94456DA-1E14-38F2-7C96-7D0AEF262FA5}"/>
              </a:ext>
            </a:extLst>
          </p:cNvPr>
          <p:cNvSpPr/>
          <p:nvPr/>
        </p:nvSpPr>
        <p:spPr>
          <a:xfrm>
            <a:off x="264562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Programação em Pares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BE31912E-354F-038E-38E3-9BDE532ADBBA}"/>
              </a:ext>
            </a:extLst>
          </p:cNvPr>
          <p:cNvSpPr/>
          <p:nvPr/>
        </p:nvSpPr>
        <p:spPr>
          <a:xfrm>
            <a:off x="3216046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200" b="1" i="0" dirty="0">
                <a:latin typeface="Söhne"/>
              </a:rPr>
              <a:t>Testes Automatizados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CCF5CCEC-6CB6-383E-9E70-89E8FDC254AD}"/>
              </a:ext>
            </a:extLst>
          </p:cNvPr>
          <p:cNvSpPr/>
          <p:nvPr/>
        </p:nvSpPr>
        <p:spPr>
          <a:xfrm>
            <a:off x="6167530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A8D78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Integração Contínua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F69E004-5597-A954-B2F6-30EDCCED52B7}"/>
              </a:ext>
            </a:extLst>
          </p:cNvPr>
          <p:cNvSpPr/>
          <p:nvPr/>
        </p:nvSpPr>
        <p:spPr>
          <a:xfrm>
            <a:off x="9119014" y="-4219895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rgbClr val="D0CE6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Cliente Presente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659AD87-E5C7-22F9-91E0-361B380D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</p:spPr>
        <p:txBody>
          <a:bodyPr/>
          <a:lstStyle/>
          <a:p>
            <a:r>
              <a:rPr lang="pt-BR" dirty="0"/>
              <a:t>Metodologia Iterativa e Incremental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D0CCA51D-6D92-DF6E-F121-23FFB7D4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9950102" cy="35135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800" dirty="0"/>
              <a:t>O XP adota uma metodologia iterativa e incremental: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Divide o projeto em iterações curtas e frequentes.</a:t>
            </a:r>
          </a:p>
          <a:p>
            <a:r>
              <a:rPr lang="pt-BR" sz="2800" dirty="0"/>
              <a:t>Cada iteração, geralmente de uma a três semanas, abrange planejamento, design, codificação, teste e entrega de funcionalidades específicas.</a:t>
            </a:r>
          </a:p>
          <a:p>
            <a:r>
              <a:rPr lang="pt-BR" sz="2800" dirty="0"/>
              <a:t>Adaptação contínua às mudanças nos requisitos, garantindo entrega rápida de valor.</a:t>
            </a:r>
          </a:p>
        </p:txBody>
      </p:sp>
      <p:pic>
        <p:nvPicPr>
          <p:cNvPr id="20" name="Imagem 19" descr="Imagem em preto e branco">
            <a:extLst>
              <a:ext uri="{FF2B5EF4-FFF2-40B4-BE49-F238E27FC236}">
                <a16:creationId xmlns:a16="http://schemas.microsoft.com/office/drawing/2014/main" id="{B762FFD0-A3CE-A97B-9408-AAAB0A58E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66" y="4971137"/>
            <a:ext cx="7939320" cy="79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35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70E8507C-7AE6-729B-E941-DA17E1B4D1F6}"/>
              </a:ext>
            </a:extLst>
          </p:cNvPr>
          <p:cNvSpPr txBox="1"/>
          <p:nvPr/>
        </p:nvSpPr>
        <p:spPr>
          <a:xfrm rot="20291647">
            <a:off x="837066" y="1475016"/>
            <a:ext cx="4288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Gill Sans Ultra Bold" panose="020B0A02020104020203" pitchFamily="34" charset="0"/>
              </a:rPr>
              <a:t>Um exercício faz bem né?</a:t>
            </a:r>
          </a:p>
        </p:txBody>
      </p:sp>
      <p:pic>
        <p:nvPicPr>
          <p:cNvPr id="26" name="Imagem 25" descr="Imagem em preto e branco">
            <a:extLst>
              <a:ext uri="{FF2B5EF4-FFF2-40B4-BE49-F238E27FC236}">
                <a16:creationId xmlns:a16="http://schemas.microsoft.com/office/drawing/2014/main" id="{2A181CD4-3363-A0AC-F630-DB97AA549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66" y="-1037778"/>
            <a:ext cx="7939320" cy="79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02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1952481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-73406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2463784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3254482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-73406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3458756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2460177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-91608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2348501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F49235B-25A3-D56D-53E8-ACB29FBEDCC6}"/>
              </a:ext>
            </a:extLst>
          </p:cNvPr>
          <p:cNvSpPr/>
          <p:nvPr/>
        </p:nvSpPr>
        <p:spPr>
          <a:xfrm>
            <a:off x="3333292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Promove a eliminação de complexidades desnecessárias.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a criação da solução mais simples que atenda aos requisitos.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8C4EBA8-79CC-F0C1-DFF0-667EB732C904}"/>
              </a:ext>
            </a:extLst>
          </p:cNvPr>
          <p:cNvSpPr/>
          <p:nvPr/>
        </p:nvSpPr>
        <p:spPr>
          <a:xfrm>
            <a:off x="6284776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Colaboração constante e comunicação aberta são prioridades.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Incentiva interação frequente entre equipe e clientes.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E065CAE-B6C1-11DC-8A9F-BF195D9FB2BF}"/>
              </a:ext>
            </a:extLst>
          </p:cNvPr>
          <p:cNvSpPr/>
          <p:nvPr/>
        </p:nvSpPr>
        <p:spPr>
          <a:xfrm>
            <a:off x="9236260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Reconhece e valoriza a diversidade de habilidades dentro da equipe.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Prática de programação em pares permite a troca contínua de conhecimento.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141EA-A4B3-63C2-8DF6-8D4CF5744BB4}"/>
              </a:ext>
            </a:extLst>
          </p:cNvPr>
          <p:cNvSpPr/>
          <p:nvPr/>
        </p:nvSpPr>
        <p:spPr>
          <a:xfrm>
            <a:off x="381808" y="2110740"/>
            <a:ext cx="2599745" cy="4406900"/>
          </a:xfrm>
          <a:prstGeom prst="roundRect">
            <a:avLst>
              <a:gd name="adj" fmla="val 43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Valoriza feedback constante.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Permite correções rápidas e ajustes imediatos às mudanças nos requisitos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FBF65-E216-A483-5AB4-3DDD4CBE8E7D}"/>
              </a:ext>
            </a:extLst>
          </p:cNvPr>
          <p:cNvSpPr/>
          <p:nvPr/>
        </p:nvSpPr>
        <p:spPr>
          <a:xfrm>
            <a:off x="264562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Feedback Contínuo</a:t>
            </a: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14C98F7-3E9C-2EAC-0A70-C1B08A5F6398}"/>
              </a:ext>
            </a:extLst>
          </p:cNvPr>
          <p:cNvSpPr/>
          <p:nvPr/>
        </p:nvSpPr>
        <p:spPr>
          <a:xfrm>
            <a:off x="3216046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Simplicidade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6DED7ED-DA25-C6C9-7ABE-3149910F4B19}"/>
              </a:ext>
            </a:extLst>
          </p:cNvPr>
          <p:cNvSpPr/>
          <p:nvPr/>
        </p:nvSpPr>
        <p:spPr>
          <a:xfrm>
            <a:off x="6167530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Comunicação Efetiva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A0A47A5-6314-9789-D920-7496C99B6392}"/>
              </a:ext>
            </a:extLst>
          </p:cNvPr>
          <p:cNvSpPr/>
          <p:nvPr/>
        </p:nvSpPr>
        <p:spPr>
          <a:xfrm>
            <a:off x="9119014" y="2674391"/>
            <a:ext cx="2834238" cy="3911600"/>
          </a:xfrm>
          <a:custGeom>
            <a:avLst/>
            <a:gdLst>
              <a:gd name="connsiteX0" fmla="*/ 154891 w 2834238"/>
              <a:gd name="connsiteY0" fmla="*/ 0 h 3911600"/>
              <a:gd name="connsiteX1" fmla="*/ 884180 w 2834238"/>
              <a:gd name="connsiteY1" fmla="*/ 0 h 3911600"/>
              <a:gd name="connsiteX2" fmla="*/ 1417119 w 2834238"/>
              <a:gd name="connsiteY2" fmla="*/ 532939 h 3911600"/>
              <a:gd name="connsiteX3" fmla="*/ 1950058 w 2834238"/>
              <a:gd name="connsiteY3" fmla="*/ 0 h 3911600"/>
              <a:gd name="connsiteX4" fmla="*/ 2679347 w 2834238"/>
              <a:gd name="connsiteY4" fmla="*/ 0 h 3911600"/>
              <a:gd name="connsiteX5" fmla="*/ 2834238 w 2834238"/>
              <a:gd name="connsiteY5" fmla="*/ 154891 h 3911600"/>
              <a:gd name="connsiteX6" fmla="*/ 2834238 w 2834238"/>
              <a:gd name="connsiteY6" fmla="*/ 3756709 h 3911600"/>
              <a:gd name="connsiteX7" fmla="*/ 2679347 w 2834238"/>
              <a:gd name="connsiteY7" fmla="*/ 3911600 h 3911600"/>
              <a:gd name="connsiteX8" fmla="*/ 154891 w 2834238"/>
              <a:gd name="connsiteY8" fmla="*/ 3911600 h 3911600"/>
              <a:gd name="connsiteX9" fmla="*/ 0 w 2834238"/>
              <a:gd name="connsiteY9" fmla="*/ 3756709 h 3911600"/>
              <a:gd name="connsiteX10" fmla="*/ 0 w 2834238"/>
              <a:gd name="connsiteY10" fmla="*/ 154891 h 3911600"/>
              <a:gd name="connsiteX11" fmla="*/ 154891 w 2834238"/>
              <a:gd name="connsiteY11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238" h="3911600">
                <a:moveTo>
                  <a:pt x="154891" y="0"/>
                </a:moveTo>
                <a:lnTo>
                  <a:pt x="884180" y="0"/>
                </a:lnTo>
                <a:cubicBezTo>
                  <a:pt x="884180" y="294334"/>
                  <a:pt x="1122785" y="532939"/>
                  <a:pt x="1417119" y="532939"/>
                </a:cubicBezTo>
                <a:cubicBezTo>
                  <a:pt x="1711453" y="532939"/>
                  <a:pt x="1950058" y="294334"/>
                  <a:pt x="1950058" y="0"/>
                </a:cubicBezTo>
                <a:lnTo>
                  <a:pt x="2679347" y="0"/>
                </a:lnTo>
                <a:cubicBezTo>
                  <a:pt x="2764891" y="0"/>
                  <a:pt x="2834238" y="69347"/>
                  <a:pt x="2834238" y="154891"/>
                </a:cubicBezTo>
                <a:lnTo>
                  <a:pt x="2834238" y="3756709"/>
                </a:lnTo>
                <a:cubicBezTo>
                  <a:pt x="2834238" y="3842253"/>
                  <a:pt x="2764891" y="3911600"/>
                  <a:pt x="2679347" y="3911600"/>
                </a:cubicBezTo>
                <a:lnTo>
                  <a:pt x="154891" y="3911600"/>
                </a:lnTo>
                <a:cubicBezTo>
                  <a:pt x="69347" y="3911600"/>
                  <a:pt x="0" y="3842253"/>
                  <a:pt x="0" y="3756709"/>
                </a:cubicBezTo>
                <a:lnTo>
                  <a:pt x="0" y="154891"/>
                </a:lnTo>
                <a:cubicBezTo>
                  <a:pt x="0" y="69347"/>
                  <a:pt x="69347" y="0"/>
                  <a:pt x="1548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3600" b="1" i="0" dirty="0">
                <a:latin typeface="Söhne"/>
              </a:rPr>
              <a:t>Respeito à Diversidade de Habilidades</a:t>
            </a:r>
          </a:p>
        </p:txBody>
      </p:sp>
    </p:spTree>
    <p:extLst>
      <p:ext uri="{BB962C8B-B14F-4D97-AF65-F5344CB8AC3E}">
        <p14:creationId xmlns:p14="http://schemas.microsoft.com/office/powerpoint/2010/main" val="3890941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2594</Words>
  <Application>Microsoft Office PowerPoint</Application>
  <PresentationFormat>Widescreen</PresentationFormat>
  <Paragraphs>492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 Next LT Pro Light</vt:lpstr>
      <vt:lpstr>Gill Sans Ultra Bold</vt:lpstr>
      <vt:lpstr>Söhne</vt:lpstr>
      <vt:lpstr>BlocksVTI</vt:lpstr>
      <vt:lpstr>Gestão de projetos</vt:lpstr>
      <vt:lpstr>Introdução ao XP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 Iterativa e Incremental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20</cp:revision>
  <dcterms:created xsi:type="dcterms:W3CDTF">2023-12-20T18:32:02Z</dcterms:created>
  <dcterms:modified xsi:type="dcterms:W3CDTF">2024-01-12T13:31:04Z</dcterms:modified>
</cp:coreProperties>
</file>