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6B1"/>
    <a:srgbClr val="E0D57B"/>
    <a:srgbClr val="7CBB6F"/>
    <a:srgbClr val="B358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66" d="100"/>
          <a:sy n="66" d="100"/>
        </p:scale>
        <p:origin x="768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7/06/relationships/model3d" Target="../media/model3d2.glb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7/06/relationships/model3d" Target="../media/model3d2.glb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7/06/relationships/model3d" Target="../media/model3d2.glb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Internet das Coisas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Primeira lei de OHM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b="1" dirty="0"/>
              <a:t>Resistores: </a:t>
            </a:r>
            <a:r>
              <a:rPr lang="pt-BR" sz="2800" dirty="0"/>
              <a:t>Elemento linear passivo que exclusivamente dissipa energia</a:t>
            </a:r>
          </a:p>
          <a:p>
            <a:r>
              <a:rPr lang="pt-BR" sz="2800" dirty="0"/>
              <a:t> </a:t>
            </a:r>
            <a:r>
              <a:rPr lang="pt-BR" sz="2800" b="1" dirty="0"/>
              <a:t>Capacitores e indutores: </a:t>
            </a:r>
            <a:r>
              <a:rPr lang="pt-BR" sz="2800" dirty="0"/>
              <a:t>Elementos lineares passivos que armazenam energia que posteriormente pode ser recuperada</a:t>
            </a:r>
            <a:endParaRPr lang="pt-BR" sz="2000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FEDAF26-20B3-6617-2AB3-C71C44094414}"/>
              </a:ext>
            </a:extLst>
          </p:cNvPr>
          <p:cNvGrpSpPr/>
          <p:nvPr/>
        </p:nvGrpSpPr>
        <p:grpSpPr>
          <a:xfrm>
            <a:off x="1077362" y="10244841"/>
            <a:ext cx="4440025" cy="2988297"/>
            <a:chOff x="1077362" y="2309567"/>
            <a:chExt cx="4440025" cy="2988297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B355D39-E204-6FD0-FAF3-EA7552C4DBEE}"/>
                </a:ext>
              </a:extLst>
            </p:cNvPr>
            <p:cNvSpPr/>
            <p:nvPr/>
          </p:nvSpPr>
          <p:spPr>
            <a:xfrm>
              <a:off x="1077362" y="2309567"/>
              <a:ext cx="4440025" cy="2988297"/>
            </a:xfrm>
            <a:prstGeom prst="roundRect">
              <a:avLst>
                <a:gd name="adj" fmla="val 138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5" name="Modelo 3D 24" descr="Capacitor Eletrolítico">
                  <a:extLst>
                    <a:ext uri="{FF2B5EF4-FFF2-40B4-BE49-F238E27FC236}">
                      <a16:creationId xmlns:a16="http://schemas.microsoft.com/office/drawing/2014/main" id="{859BCD35-7A56-7949-A832-55CD2B5C6A7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0361426"/>
                    </p:ext>
                  </p:extLst>
                </p:nvPr>
              </p:nvGraphicFramePr>
              <p:xfrm>
                <a:off x="1348494" y="2439609"/>
                <a:ext cx="598379" cy="261960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98379" cy="2619605"/>
                      </a:xfrm>
                      <a:prstGeom prst="rect">
                        <a:avLst/>
                      </a:prstGeom>
                    </am3d:spPr>
                    <am3d:camera>
                      <am3d:pos x="0" y="0" z="4852190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1713817" d="1000000"/>
                      <am3d:preTrans dx="0" dy="451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9291673" ay="1524033" az="10117158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2706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5" name="Modelo 3D 24" descr="Capacitor Eletrolítico">
                  <a:extLst>
                    <a:ext uri="{FF2B5EF4-FFF2-40B4-BE49-F238E27FC236}">
                      <a16:creationId xmlns:a16="http://schemas.microsoft.com/office/drawing/2014/main" id="{859BCD35-7A56-7949-A832-55CD2B5C6A7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8494" y="10374883"/>
                  <a:ext cx="598379" cy="261960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50D72F1-DEC3-F06A-51E8-7D8F7A15192E}"/>
                </a:ext>
              </a:extLst>
            </p:cNvPr>
            <p:cNvSpPr txBox="1"/>
            <p:nvPr/>
          </p:nvSpPr>
          <p:spPr>
            <a:xfrm>
              <a:off x="2092751" y="2450969"/>
              <a:ext cx="3242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2"/>
                  </a:solidFill>
                </a:rPr>
                <a:t>Capacitores e Indutores</a:t>
              </a:r>
            </a:p>
            <a:p>
              <a:pPr algn="ctr"/>
              <a:endParaRPr lang="pt-BR" sz="2400" b="1" dirty="0">
                <a:solidFill>
                  <a:schemeClr val="bg2"/>
                </a:solidFill>
              </a:endParaRPr>
            </a:p>
            <a:p>
              <a:r>
                <a:rPr lang="pt-BR" sz="2400" dirty="0">
                  <a:solidFill>
                    <a:schemeClr val="bg2"/>
                  </a:solidFill>
                </a:rPr>
                <a:t>Impedância é alterada pela variação no fluxo de cargas (frequência)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FECB1CE-4241-7F98-3D51-DD5937514C94}"/>
              </a:ext>
            </a:extLst>
          </p:cNvPr>
          <p:cNvGrpSpPr/>
          <p:nvPr/>
        </p:nvGrpSpPr>
        <p:grpSpPr>
          <a:xfrm>
            <a:off x="6227758" y="8713442"/>
            <a:ext cx="4440025" cy="5137543"/>
            <a:chOff x="6227758" y="1296642"/>
            <a:chExt cx="4440025" cy="5137543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EEFEDBB-05E9-1971-2872-D646945C7D5B}"/>
                </a:ext>
              </a:extLst>
            </p:cNvPr>
            <p:cNvGrpSpPr/>
            <p:nvPr/>
          </p:nvGrpSpPr>
          <p:grpSpPr>
            <a:xfrm>
              <a:off x="6227758" y="2828041"/>
              <a:ext cx="4440025" cy="2988297"/>
              <a:chOff x="1077362" y="2309567"/>
              <a:chExt cx="4440025" cy="2988297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D6D47A05-243A-275E-58CE-731A69318CA2}"/>
                  </a:ext>
                </a:extLst>
              </p:cNvPr>
              <p:cNvSpPr/>
              <p:nvPr/>
            </p:nvSpPr>
            <p:spPr>
              <a:xfrm>
                <a:off x="1077362" y="2309567"/>
                <a:ext cx="4440025" cy="2988297"/>
              </a:xfrm>
              <a:prstGeom prst="roundRect">
                <a:avLst>
                  <a:gd name="adj" fmla="val 138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5B1CA792-D68B-8BD3-C13D-7399D08435A0}"/>
                  </a:ext>
                </a:extLst>
              </p:cNvPr>
              <p:cNvSpPr txBox="1"/>
              <p:nvPr/>
            </p:nvSpPr>
            <p:spPr>
              <a:xfrm>
                <a:off x="2092751" y="2450969"/>
                <a:ext cx="32428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bg2"/>
                    </a:solidFill>
                  </a:rPr>
                  <a:t>Resistores</a:t>
                </a:r>
              </a:p>
              <a:p>
                <a:endParaRPr lang="pt-BR" sz="2400" dirty="0">
                  <a:solidFill>
                    <a:schemeClr val="bg2"/>
                  </a:solidFill>
                </a:endParaRPr>
              </a:p>
              <a:p>
                <a:r>
                  <a:rPr lang="pt-BR" sz="2400" dirty="0">
                    <a:solidFill>
                      <a:schemeClr val="bg2"/>
                    </a:solidFill>
                  </a:rPr>
                  <a:t>Impedância não é alterada pela variação no fluxo de cargas (frequência)</a:t>
                </a:r>
              </a:p>
            </p:txBody>
          </p: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Modelo 3D 28" descr="Resistor Eletrônico 1">
                  <a:extLst>
                    <a:ext uri="{FF2B5EF4-FFF2-40B4-BE49-F238E27FC236}">
                      <a16:creationId xmlns:a16="http://schemas.microsoft.com/office/drawing/2014/main" id="{BBE42DE2-8529-2B18-C675-CC879298CAA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4531412"/>
                    </p:ext>
                  </p:extLst>
                </p:nvPr>
              </p:nvGraphicFramePr>
              <p:xfrm rot="17046846">
                <a:off x="4442245" y="3703677"/>
                <a:ext cx="5137543" cy="323474"/>
              </p:xfrm>
              <a:graphic>
                <a:graphicData uri="http://schemas.microsoft.com/office/drawing/2017/model3d">
                  <am3d:model3d r:embed="rId4">
                    <am3d:spPr>
                      <a:xfrm rot="17046846">
                        <a:off x="0" y="0"/>
                        <a:ext cx="5137543" cy="323474"/>
                      </a:xfrm>
                      <a:prstGeom prst="rect">
                        <a:avLst/>
                      </a:prstGeom>
                    </am3d:spPr>
                    <am3d:camera>
                      <am3d:pos x="0" y="0" z="4714709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4285714" d="1000000"/>
                      <am3d:preTrans dx="0" dy="0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014184" ay="150496" az="45715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538489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Modelo 3D 28" descr="Resistor Eletrônico 1">
                  <a:extLst>
                    <a:ext uri="{FF2B5EF4-FFF2-40B4-BE49-F238E27FC236}">
                      <a16:creationId xmlns:a16="http://schemas.microsoft.com/office/drawing/2014/main" id="{BBE42DE2-8529-2B18-C675-CC879298CAA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7046846">
                  <a:off x="4442245" y="11120477"/>
                  <a:ext cx="5137543" cy="32347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944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EA6AA-BE1B-1D76-6F8B-3FB4A93BE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AC62B-F428-8D54-596E-0494247F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FA300-4313-7E13-6A8B-DFC1E854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-4430684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b="1" dirty="0"/>
              <a:t>Resistores: </a:t>
            </a:r>
            <a:r>
              <a:rPr lang="pt-BR" sz="2800" dirty="0"/>
              <a:t>Elemento linear passivo que exclusivamente dissipa energia</a:t>
            </a:r>
          </a:p>
          <a:p>
            <a:r>
              <a:rPr lang="pt-BR" sz="2800" dirty="0"/>
              <a:t> </a:t>
            </a:r>
            <a:r>
              <a:rPr lang="pt-BR" sz="2800" b="1" dirty="0"/>
              <a:t>Capacitores e indutores: </a:t>
            </a:r>
            <a:r>
              <a:rPr lang="pt-BR" sz="2800" dirty="0"/>
              <a:t>Elementos lineares passivos que armazenam energia que posteriormente pode ser recuperada</a:t>
            </a:r>
            <a:endParaRPr lang="pt-BR" sz="20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8B214CC-0C00-284F-B4F5-5126399CD14F}"/>
              </a:ext>
            </a:extLst>
          </p:cNvPr>
          <p:cNvGrpSpPr/>
          <p:nvPr/>
        </p:nvGrpSpPr>
        <p:grpSpPr>
          <a:xfrm>
            <a:off x="1077362" y="2828041"/>
            <a:ext cx="4440025" cy="2988297"/>
            <a:chOff x="1077362" y="2309567"/>
            <a:chExt cx="4440025" cy="2988297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AC200F4-01CE-AA6D-6F01-1A4388EF5BF6}"/>
                </a:ext>
              </a:extLst>
            </p:cNvPr>
            <p:cNvSpPr/>
            <p:nvPr/>
          </p:nvSpPr>
          <p:spPr>
            <a:xfrm>
              <a:off x="1077362" y="2309567"/>
              <a:ext cx="4440025" cy="2988297"/>
            </a:xfrm>
            <a:prstGeom prst="roundRect">
              <a:avLst>
                <a:gd name="adj" fmla="val 138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Modelo 3D 4" descr="Capacitor Eletrolítico">
                  <a:extLst>
                    <a:ext uri="{FF2B5EF4-FFF2-40B4-BE49-F238E27FC236}">
                      <a16:creationId xmlns:a16="http://schemas.microsoft.com/office/drawing/2014/main" id="{3386D288-6364-CD48-213F-2B18BA1AE4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8775910"/>
                    </p:ext>
                  </p:extLst>
                </p:nvPr>
              </p:nvGraphicFramePr>
              <p:xfrm>
                <a:off x="1348494" y="2439609"/>
                <a:ext cx="598379" cy="261960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98379" cy="2619605"/>
                      </a:xfrm>
                      <a:prstGeom prst="rect">
                        <a:avLst/>
                      </a:prstGeom>
                    </am3d:spPr>
                    <am3d:camera>
                      <am3d:pos x="0" y="0" z="4852190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1713817" d="1000000"/>
                      <am3d:preTrans dx="0" dy="451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9291673" ay="1524033" az="10117158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2706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Modelo 3D 4" descr="Capacitor Eletrolítico">
                  <a:extLst>
                    <a:ext uri="{FF2B5EF4-FFF2-40B4-BE49-F238E27FC236}">
                      <a16:creationId xmlns:a16="http://schemas.microsoft.com/office/drawing/2014/main" id="{3386D288-6364-CD48-213F-2B18BA1AE4F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8494" y="2958083"/>
                  <a:ext cx="598379" cy="261960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2850A37-2618-AD5C-01A6-4B61272836C7}"/>
                </a:ext>
              </a:extLst>
            </p:cNvPr>
            <p:cNvSpPr txBox="1"/>
            <p:nvPr/>
          </p:nvSpPr>
          <p:spPr>
            <a:xfrm>
              <a:off x="2092751" y="2450969"/>
              <a:ext cx="3242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2"/>
                  </a:solidFill>
                </a:rPr>
                <a:t>Capacitores e Indutores</a:t>
              </a:r>
            </a:p>
            <a:p>
              <a:pPr algn="ctr"/>
              <a:endParaRPr lang="pt-BR" sz="2400" b="1" dirty="0">
                <a:solidFill>
                  <a:schemeClr val="bg2"/>
                </a:solidFill>
              </a:endParaRPr>
            </a:p>
            <a:p>
              <a:r>
                <a:rPr lang="pt-BR" sz="2400" dirty="0">
                  <a:solidFill>
                    <a:schemeClr val="bg2"/>
                  </a:solidFill>
                </a:rPr>
                <a:t>Impedância é alterada pela variação no fluxo de cargas (frequência)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57C750E-149F-ABD3-ECE1-B7886B7DFCD4}"/>
              </a:ext>
            </a:extLst>
          </p:cNvPr>
          <p:cNvGrpSpPr/>
          <p:nvPr/>
        </p:nvGrpSpPr>
        <p:grpSpPr>
          <a:xfrm>
            <a:off x="6227758" y="1296642"/>
            <a:ext cx="4440025" cy="5137543"/>
            <a:chOff x="6227758" y="1296642"/>
            <a:chExt cx="4440025" cy="5137543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F45B0571-4FE7-E659-4A33-7C2841F9EFB7}"/>
                </a:ext>
              </a:extLst>
            </p:cNvPr>
            <p:cNvGrpSpPr/>
            <p:nvPr/>
          </p:nvGrpSpPr>
          <p:grpSpPr>
            <a:xfrm>
              <a:off x="6227758" y="2828041"/>
              <a:ext cx="4440025" cy="2988297"/>
              <a:chOff x="1077362" y="2309567"/>
              <a:chExt cx="4440025" cy="2988297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41F2969-2EA7-E614-EE4B-06B6C3356306}"/>
                  </a:ext>
                </a:extLst>
              </p:cNvPr>
              <p:cNvSpPr/>
              <p:nvPr/>
            </p:nvSpPr>
            <p:spPr>
              <a:xfrm>
                <a:off x="1077362" y="2309567"/>
                <a:ext cx="4440025" cy="2988297"/>
              </a:xfrm>
              <a:prstGeom prst="roundRect">
                <a:avLst>
                  <a:gd name="adj" fmla="val 138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FA68963-F51D-79C3-205C-65E6E6DAAA8B}"/>
                  </a:ext>
                </a:extLst>
              </p:cNvPr>
              <p:cNvSpPr txBox="1"/>
              <p:nvPr/>
            </p:nvSpPr>
            <p:spPr>
              <a:xfrm>
                <a:off x="2092751" y="2450969"/>
                <a:ext cx="32428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bg2"/>
                    </a:solidFill>
                  </a:rPr>
                  <a:t>Resistores</a:t>
                </a:r>
              </a:p>
              <a:p>
                <a:endParaRPr lang="pt-BR" sz="2400" dirty="0">
                  <a:solidFill>
                    <a:schemeClr val="bg2"/>
                  </a:solidFill>
                </a:endParaRPr>
              </a:p>
              <a:p>
                <a:r>
                  <a:rPr lang="pt-BR" sz="2400" dirty="0">
                    <a:solidFill>
                      <a:schemeClr val="bg2"/>
                    </a:solidFill>
                  </a:rPr>
                  <a:t>Impedância não é alterada pela variação no fluxo de cargas (frequência)</a:t>
                </a:r>
              </a:p>
            </p:txBody>
          </p: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2" name="Modelo 3D 11" descr="Resistor Eletrônico 1">
                  <a:extLst>
                    <a:ext uri="{FF2B5EF4-FFF2-40B4-BE49-F238E27FC236}">
                      <a16:creationId xmlns:a16="http://schemas.microsoft.com/office/drawing/2014/main" id="{F9E90D86-029E-5CCF-06D3-399D7B1EB4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79985523"/>
                    </p:ext>
                  </p:extLst>
                </p:nvPr>
              </p:nvGraphicFramePr>
              <p:xfrm rot="17046846">
                <a:off x="4442245" y="3703677"/>
                <a:ext cx="5137543" cy="323474"/>
              </p:xfrm>
              <a:graphic>
                <a:graphicData uri="http://schemas.microsoft.com/office/drawing/2017/model3d">
                  <am3d:model3d r:embed="rId4">
                    <am3d:spPr>
                      <a:xfrm rot="17046846">
                        <a:off x="0" y="0"/>
                        <a:ext cx="5137543" cy="323474"/>
                      </a:xfrm>
                      <a:prstGeom prst="rect">
                        <a:avLst/>
                      </a:prstGeom>
                    </am3d:spPr>
                    <am3d:camera>
                      <am3d:pos x="0" y="0" z="4714709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4285714" d="1000000"/>
                      <am3d:preTrans dx="0" dy="0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014184" ay="150496" az="45715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538489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2" name="Modelo 3D 11" descr="Resistor Eletrônico 1">
                  <a:extLst>
                    <a:ext uri="{FF2B5EF4-FFF2-40B4-BE49-F238E27FC236}">
                      <a16:creationId xmlns:a16="http://schemas.microsoft.com/office/drawing/2014/main" id="{F9E90D86-029E-5CCF-06D3-399D7B1EB49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7046846">
                  <a:off x="4442245" y="3703677"/>
                  <a:ext cx="5137543" cy="32347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9716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2F773-AA95-0799-F899-9DBF0576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EF83E-D3EF-2E0C-1417-CD34CAD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65B8F-2C3B-6014-9ABC-3BE25145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dirty="0"/>
              <a:t>Resistores e capacitores são os componentes mais comuns nos circuitos elétricos.</a:t>
            </a:r>
          </a:p>
          <a:p>
            <a:r>
              <a:rPr lang="pt-BR" sz="2800" dirty="0"/>
              <a:t> Entre as principais aplicações podemos citar: Sistemas de comunicação, sistemas de potência, filtros e memória dinâmica de computadores</a:t>
            </a:r>
            <a:endParaRPr lang="pt-BR" sz="2000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7C91E7C-2DFB-753E-31F7-828F847368CA}"/>
              </a:ext>
            </a:extLst>
          </p:cNvPr>
          <p:cNvGrpSpPr/>
          <p:nvPr/>
        </p:nvGrpSpPr>
        <p:grpSpPr>
          <a:xfrm>
            <a:off x="1077362" y="10244841"/>
            <a:ext cx="4440025" cy="2988297"/>
            <a:chOff x="1077362" y="2309567"/>
            <a:chExt cx="4440025" cy="2988297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E7D9DD2-339F-C0AE-27CD-7223D532B1E2}"/>
                </a:ext>
              </a:extLst>
            </p:cNvPr>
            <p:cNvSpPr/>
            <p:nvPr/>
          </p:nvSpPr>
          <p:spPr>
            <a:xfrm>
              <a:off x="1077362" y="2309567"/>
              <a:ext cx="4440025" cy="2988297"/>
            </a:xfrm>
            <a:prstGeom prst="roundRect">
              <a:avLst>
                <a:gd name="adj" fmla="val 138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5" name="Modelo 3D 24" descr="Capacitor Eletrolítico">
                  <a:extLst>
                    <a:ext uri="{FF2B5EF4-FFF2-40B4-BE49-F238E27FC236}">
                      <a16:creationId xmlns:a16="http://schemas.microsoft.com/office/drawing/2014/main" id="{7EBF8F0E-AD4A-0FFE-D171-F75370433BC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348494" y="2439609"/>
                <a:ext cx="598379" cy="261960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98379" cy="2619605"/>
                      </a:xfrm>
                      <a:prstGeom prst="rect">
                        <a:avLst/>
                      </a:prstGeom>
                    </am3d:spPr>
                    <am3d:camera>
                      <am3d:pos x="0" y="0" z="4852190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1713817" d="1000000"/>
                      <am3d:preTrans dx="0" dy="451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9291673" ay="1524033" az="10117158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2706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5" name="Modelo 3D 24" descr="Capacitor Eletrolítico">
                  <a:extLst>
                    <a:ext uri="{FF2B5EF4-FFF2-40B4-BE49-F238E27FC236}">
                      <a16:creationId xmlns:a16="http://schemas.microsoft.com/office/drawing/2014/main" id="{7EBF8F0E-AD4A-0FFE-D171-F75370433B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8494" y="10374883"/>
                  <a:ext cx="598379" cy="261960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2A1D0B2-915E-35B8-922F-88755F3B4B3F}"/>
                </a:ext>
              </a:extLst>
            </p:cNvPr>
            <p:cNvSpPr txBox="1"/>
            <p:nvPr/>
          </p:nvSpPr>
          <p:spPr>
            <a:xfrm>
              <a:off x="2092751" y="2450969"/>
              <a:ext cx="32428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2"/>
                  </a:solidFill>
                </a:rPr>
                <a:t>Capacitores e Indutores</a:t>
              </a:r>
            </a:p>
            <a:p>
              <a:pPr algn="ctr"/>
              <a:endParaRPr lang="pt-BR" sz="2400" b="1" dirty="0">
                <a:solidFill>
                  <a:schemeClr val="bg2"/>
                </a:solidFill>
              </a:endParaRPr>
            </a:p>
            <a:p>
              <a:r>
                <a:rPr lang="pt-BR" sz="2400" dirty="0">
                  <a:solidFill>
                    <a:schemeClr val="bg2"/>
                  </a:solidFill>
                </a:rPr>
                <a:t>Impedância é alterada pela variação no fluxo de cargas (frequência)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2CC7384-9D1B-2DA6-33D1-5E69462C93B3}"/>
              </a:ext>
            </a:extLst>
          </p:cNvPr>
          <p:cNvGrpSpPr/>
          <p:nvPr/>
        </p:nvGrpSpPr>
        <p:grpSpPr>
          <a:xfrm>
            <a:off x="6227758" y="8713442"/>
            <a:ext cx="4440025" cy="5137543"/>
            <a:chOff x="6227758" y="1296642"/>
            <a:chExt cx="4440025" cy="5137543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729C856A-634F-85BE-655A-71932A0D213E}"/>
                </a:ext>
              </a:extLst>
            </p:cNvPr>
            <p:cNvGrpSpPr/>
            <p:nvPr/>
          </p:nvGrpSpPr>
          <p:grpSpPr>
            <a:xfrm>
              <a:off x="6227758" y="2828041"/>
              <a:ext cx="4440025" cy="2988297"/>
              <a:chOff x="1077362" y="2309567"/>
              <a:chExt cx="4440025" cy="2988297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0B756C27-3849-7A1F-4CDC-BA8539152B33}"/>
                  </a:ext>
                </a:extLst>
              </p:cNvPr>
              <p:cNvSpPr/>
              <p:nvPr/>
            </p:nvSpPr>
            <p:spPr>
              <a:xfrm>
                <a:off x="1077362" y="2309567"/>
                <a:ext cx="4440025" cy="2988297"/>
              </a:xfrm>
              <a:prstGeom prst="roundRect">
                <a:avLst>
                  <a:gd name="adj" fmla="val 138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11A045D-E8D7-DBBC-1BC3-65944E6B9AC1}"/>
                  </a:ext>
                </a:extLst>
              </p:cNvPr>
              <p:cNvSpPr txBox="1"/>
              <p:nvPr/>
            </p:nvSpPr>
            <p:spPr>
              <a:xfrm>
                <a:off x="2092751" y="2450969"/>
                <a:ext cx="32428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bg2"/>
                    </a:solidFill>
                  </a:rPr>
                  <a:t>Resistores</a:t>
                </a:r>
              </a:p>
              <a:p>
                <a:endParaRPr lang="pt-BR" sz="2400" dirty="0">
                  <a:solidFill>
                    <a:schemeClr val="bg2"/>
                  </a:solidFill>
                </a:endParaRPr>
              </a:p>
              <a:p>
                <a:r>
                  <a:rPr lang="pt-BR" sz="2400" dirty="0">
                    <a:solidFill>
                      <a:schemeClr val="bg2"/>
                    </a:solidFill>
                  </a:rPr>
                  <a:t>Impedância não é alterada pela variação no fluxo de cargas (frequência)</a:t>
                </a:r>
              </a:p>
            </p:txBody>
          </p: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Modelo 3D 28" descr="Resistor Eletrônico 1">
                  <a:extLst>
                    <a:ext uri="{FF2B5EF4-FFF2-40B4-BE49-F238E27FC236}">
                      <a16:creationId xmlns:a16="http://schemas.microsoft.com/office/drawing/2014/main" id="{A34F5F07-0658-27A5-0D6E-19D564DB8FF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17046846">
                <a:off x="4442245" y="3703677"/>
                <a:ext cx="5137543" cy="323474"/>
              </p:xfrm>
              <a:graphic>
                <a:graphicData uri="http://schemas.microsoft.com/office/drawing/2017/model3d">
                  <am3d:model3d r:embed="rId4">
                    <am3d:spPr>
                      <a:xfrm rot="17046846">
                        <a:off x="0" y="0"/>
                        <a:ext cx="5137543" cy="323474"/>
                      </a:xfrm>
                      <a:prstGeom prst="rect">
                        <a:avLst/>
                      </a:prstGeom>
                    </am3d:spPr>
                    <am3d:camera>
                      <am3d:pos x="0" y="0" z="4714709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4285714" d="1000000"/>
                      <am3d:preTrans dx="0" dy="0" dz="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014184" ay="150496" az="45715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538489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Modelo 3D 28" descr="Resistor Eletrônico 1">
                  <a:extLst>
                    <a:ext uri="{FF2B5EF4-FFF2-40B4-BE49-F238E27FC236}">
                      <a16:creationId xmlns:a16="http://schemas.microsoft.com/office/drawing/2014/main" id="{A34F5F07-0658-27A5-0D6E-19D564DB8F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7046846">
                  <a:off x="4442245" y="11120477"/>
                  <a:ext cx="5137543" cy="32347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9937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6EC42-B105-F249-5103-22DA85692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860E-DD16-3F8B-81D1-D3F110CF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459BE-08CE-F483-39DA-D6270E3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-5005871"/>
            <a:ext cx="10300790" cy="3513514"/>
          </a:xfrm>
        </p:spPr>
        <p:txBody>
          <a:bodyPr>
            <a:normAutofit/>
          </a:bodyPr>
          <a:lstStyle/>
          <a:p>
            <a:r>
              <a:rPr lang="pt-BR" sz="2800" dirty="0"/>
              <a:t>Resistores e capacitores são os componentes mais comuns nos circuitos elétricos.</a:t>
            </a:r>
          </a:p>
          <a:p>
            <a:r>
              <a:rPr lang="pt-BR" sz="2800" dirty="0"/>
              <a:t> Entre as principais aplicações podemos citar: Sistemas de comunicação, sistemas de potência, filtros e memória dinâmica de computadores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8B4A06-C855-2B90-9925-B6197AB8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438757"/>
            <a:ext cx="9575800" cy="36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39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216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 Next LT Pro Light</vt:lpstr>
      <vt:lpstr>BlocksVTI</vt:lpstr>
      <vt:lpstr>Internet das Coisas</vt:lpstr>
      <vt:lpstr>Conceito</vt:lpstr>
      <vt:lpstr>Conceito</vt:lpstr>
      <vt:lpstr>Conceito</vt:lpstr>
      <vt:lpstr>Conceito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13</cp:revision>
  <dcterms:created xsi:type="dcterms:W3CDTF">2023-12-20T18:32:02Z</dcterms:created>
  <dcterms:modified xsi:type="dcterms:W3CDTF">2024-02-05T19:53:31Z</dcterms:modified>
</cp:coreProperties>
</file>