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7FD6-812A-46C5-834E-1C8AAD2A8801}" type="datetimeFigureOut">
              <a:rPr lang="pt-PT" smtClean="0"/>
              <a:t>28/01/19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C55-7EE8-463D-8E83-310BFD96A8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346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7FD6-812A-46C5-834E-1C8AAD2A8801}" type="datetimeFigureOut">
              <a:rPr lang="pt-PT" smtClean="0"/>
              <a:t>28/01/19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C55-7EE8-463D-8E83-310BFD96A8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486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7FD6-812A-46C5-834E-1C8AAD2A8801}" type="datetimeFigureOut">
              <a:rPr lang="pt-PT" smtClean="0"/>
              <a:t>28/01/19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C55-7EE8-463D-8E83-310BFD96A8E4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4763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7FD6-812A-46C5-834E-1C8AAD2A8801}" type="datetimeFigureOut">
              <a:rPr lang="pt-PT" smtClean="0"/>
              <a:t>28/01/19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C55-7EE8-463D-8E83-310BFD96A8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04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7FD6-812A-46C5-834E-1C8AAD2A8801}" type="datetimeFigureOut">
              <a:rPr lang="pt-PT" smtClean="0"/>
              <a:t>28/01/19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C55-7EE8-463D-8E83-310BFD96A8E4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724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7FD6-812A-46C5-834E-1C8AAD2A8801}" type="datetimeFigureOut">
              <a:rPr lang="pt-PT" smtClean="0"/>
              <a:t>28/01/19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C55-7EE8-463D-8E83-310BFD96A8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1496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7FD6-812A-46C5-834E-1C8AAD2A8801}" type="datetimeFigureOut">
              <a:rPr lang="pt-PT" smtClean="0"/>
              <a:t>28/01/19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C55-7EE8-463D-8E83-310BFD96A8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7614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7FD6-812A-46C5-834E-1C8AAD2A8801}" type="datetimeFigureOut">
              <a:rPr lang="pt-PT" smtClean="0"/>
              <a:t>28/01/19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C55-7EE8-463D-8E83-310BFD96A8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611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7FD6-812A-46C5-834E-1C8AAD2A8801}" type="datetimeFigureOut">
              <a:rPr lang="pt-PT" smtClean="0"/>
              <a:t>28/01/19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C55-7EE8-463D-8E83-310BFD96A8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506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7FD6-812A-46C5-834E-1C8AAD2A8801}" type="datetimeFigureOut">
              <a:rPr lang="pt-PT" smtClean="0"/>
              <a:t>28/01/19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C55-7EE8-463D-8E83-310BFD96A8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259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7FD6-812A-46C5-834E-1C8AAD2A8801}" type="datetimeFigureOut">
              <a:rPr lang="pt-PT" smtClean="0"/>
              <a:t>28/01/19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C55-7EE8-463D-8E83-310BFD96A8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695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7FD6-812A-46C5-834E-1C8AAD2A8801}" type="datetimeFigureOut">
              <a:rPr lang="pt-PT" smtClean="0"/>
              <a:t>28/01/19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C55-7EE8-463D-8E83-310BFD96A8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711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7FD6-812A-46C5-834E-1C8AAD2A8801}" type="datetimeFigureOut">
              <a:rPr lang="pt-PT" smtClean="0"/>
              <a:t>28/01/19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C55-7EE8-463D-8E83-310BFD96A8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716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7FD6-812A-46C5-834E-1C8AAD2A8801}" type="datetimeFigureOut">
              <a:rPr lang="pt-PT" smtClean="0"/>
              <a:t>28/01/19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C55-7EE8-463D-8E83-310BFD96A8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743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7FD6-812A-46C5-834E-1C8AAD2A8801}" type="datetimeFigureOut">
              <a:rPr lang="pt-PT" smtClean="0"/>
              <a:t>28/01/19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C55-7EE8-463D-8E83-310BFD96A8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997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7FD6-812A-46C5-834E-1C8AAD2A8801}" type="datetimeFigureOut">
              <a:rPr lang="pt-PT" smtClean="0"/>
              <a:t>28/01/19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C55-7EE8-463D-8E83-310BFD96A8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738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7FD6-812A-46C5-834E-1C8AAD2A8801}" type="datetimeFigureOut">
              <a:rPr lang="pt-PT" smtClean="0"/>
              <a:t>28/01/19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06EC55-7EE8-463D-8E83-310BFD96A8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477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74C573-E43C-4189-A4BA-167CC0639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 err="1">
                <a:solidFill>
                  <a:srgbClr val="FFFFFF"/>
                </a:solidFill>
              </a:rPr>
              <a:t>DistribuMinho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Imagem 4" descr="Uma imagem com objeto&#10;&#10;&#10;&#10;Descrição gerada automaticamente">
            <a:extLst>
              <a:ext uri="{FF2B5EF4-FFF2-40B4-BE49-F238E27FC236}">
                <a16:creationId xmlns:a16="http://schemas.microsoft.com/office/drawing/2014/main" id="{E87DED7B-1E4E-B047-AE84-4F94662B7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1728259"/>
            <a:ext cx="3856774" cy="349038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7C827C65-2A12-48C7-9F45-7702E9570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Bases de Dados – MIEI</a:t>
            </a: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Grupo 28:</a:t>
            </a:r>
          </a:p>
          <a:p>
            <a:pPr algn="l">
              <a:buFont typeface="Wingdings 3" charset="2"/>
              <a:buChar char=""/>
            </a:pPr>
            <a:r>
              <a:rPr lang="en-US" dirty="0" err="1">
                <a:solidFill>
                  <a:srgbClr val="FFFFFF"/>
                </a:solidFill>
              </a:rPr>
              <a:t>Diogo</a:t>
            </a:r>
            <a:r>
              <a:rPr lang="en-US" dirty="0">
                <a:solidFill>
                  <a:srgbClr val="FFFFFF"/>
                </a:solidFill>
              </a:rPr>
              <a:t> Braga – A82547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João Silva – A82005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Ricardo </a:t>
            </a:r>
            <a:r>
              <a:rPr lang="en-US" dirty="0" err="1">
                <a:solidFill>
                  <a:srgbClr val="FFFFFF"/>
                </a:solidFill>
              </a:rPr>
              <a:t>Caçador</a:t>
            </a:r>
            <a:r>
              <a:rPr lang="en-US" dirty="0">
                <a:solidFill>
                  <a:srgbClr val="FFFFFF"/>
                </a:solidFill>
              </a:rPr>
              <a:t> – A81064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Ricardo </a:t>
            </a:r>
            <a:r>
              <a:rPr lang="en-US" dirty="0" err="1">
                <a:solidFill>
                  <a:srgbClr val="FFFFFF"/>
                </a:solidFill>
              </a:rPr>
              <a:t>Milhazes</a:t>
            </a:r>
            <a:r>
              <a:rPr lang="en-US" dirty="0">
                <a:solidFill>
                  <a:srgbClr val="FFFFFF"/>
                </a:solidFill>
              </a:rPr>
              <a:t> – A81919</a:t>
            </a:r>
          </a:p>
        </p:txBody>
      </p:sp>
    </p:spTree>
    <p:extLst>
      <p:ext uri="{BB962C8B-B14F-4D97-AF65-F5344CB8AC3E}">
        <p14:creationId xmlns:p14="http://schemas.microsoft.com/office/powerpoint/2010/main" val="1660172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7DF9FB9D-2910-4B28-B0A8-C29E93626F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70344" y="1270000"/>
            <a:ext cx="6503140" cy="553529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2BA6D5-033B-4B0B-9D8A-422F034FC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96668" cy="1320800"/>
          </a:xfrm>
        </p:spPr>
        <p:txBody>
          <a:bodyPr/>
          <a:lstStyle/>
          <a:p>
            <a:pPr algn="ctr"/>
            <a:r>
              <a:rPr lang="pt-PT" dirty="0"/>
              <a:t>Modelo Lógico</a:t>
            </a:r>
          </a:p>
        </p:txBody>
      </p:sp>
      <p:pic>
        <p:nvPicPr>
          <p:cNvPr id="5" name="Imagem 4" descr="Uma imagem com objeto&#10;&#10;&#10;&#10;Descrição gerada automaticamente">
            <a:extLst>
              <a:ext uri="{FF2B5EF4-FFF2-40B4-BE49-F238E27FC236}">
                <a16:creationId xmlns:a16="http://schemas.microsoft.com/office/drawing/2014/main" id="{CF93BB48-D3BB-B641-AF31-A5D1E0F3A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270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8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B1C62-9A53-43F4-A32A-DB56A703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520" y="513557"/>
            <a:ext cx="8596668" cy="1320800"/>
          </a:xfrm>
        </p:spPr>
        <p:txBody>
          <a:bodyPr/>
          <a:lstStyle/>
          <a:p>
            <a:r>
              <a:rPr lang="pt-PT" dirty="0"/>
              <a:t>Modelo Físico – manutenção e exploração</a:t>
            </a:r>
          </a:p>
        </p:txBody>
      </p:sp>
      <p:pic>
        <p:nvPicPr>
          <p:cNvPr id="4" name="Imagem 3" descr="Uma imagem com objeto&#10;&#10;&#10;&#10;Descrição gerada automaticamente">
            <a:extLst>
              <a:ext uri="{FF2B5EF4-FFF2-40B4-BE49-F238E27FC236}">
                <a16:creationId xmlns:a16="http://schemas.microsoft.com/office/drawing/2014/main" id="{4B168F5A-8375-4C82-8A99-3A5EE782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270000" cy="1143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4B9A429-AEC1-49B2-9B5A-64DD477C14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3005773"/>
            <a:ext cx="8564903" cy="125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0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B1C62-9A53-43F4-A32A-DB56A703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520" y="513557"/>
            <a:ext cx="8596668" cy="1320800"/>
          </a:xfrm>
        </p:spPr>
        <p:txBody>
          <a:bodyPr/>
          <a:lstStyle/>
          <a:p>
            <a:r>
              <a:rPr lang="pt-PT" dirty="0"/>
              <a:t>Modelo Físico – manutenção e exploração</a:t>
            </a:r>
          </a:p>
        </p:txBody>
      </p:sp>
      <p:pic>
        <p:nvPicPr>
          <p:cNvPr id="4" name="Imagem 3" descr="Uma imagem com objeto&#10;&#10;&#10;&#10;Descrição gerada automaticamente">
            <a:extLst>
              <a:ext uri="{FF2B5EF4-FFF2-40B4-BE49-F238E27FC236}">
                <a16:creationId xmlns:a16="http://schemas.microsoft.com/office/drawing/2014/main" id="{4B168F5A-8375-4C82-8A99-3A5EE782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270000" cy="1143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C7DC3F3-AE43-4FB4-863B-129BE701A0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199" y="2987039"/>
            <a:ext cx="8926359" cy="14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35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B1C62-9A53-43F4-A32A-DB56A703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520" y="513557"/>
            <a:ext cx="8596668" cy="1320800"/>
          </a:xfrm>
        </p:spPr>
        <p:txBody>
          <a:bodyPr/>
          <a:lstStyle/>
          <a:p>
            <a:r>
              <a:rPr lang="pt-PT" dirty="0"/>
              <a:t>Modelo Físico – manutenção e exploração</a:t>
            </a:r>
          </a:p>
        </p:txBody>
      </p:sp>
      <p:pic>
        <p:nvPicPr>
          <p:cNvPr id="4" name="Imagem 3" descr="Uma imagem com objeto&#10;&#10;&#10;&#10;Descrição gerada automaticamente">
            <a:extLst>
              <a:ext uri="{FF2B5EF4-FFF2-40B4-BE49-F238E27FC236}">
                <a16:creationId xmlns:a16="http://schemas.microsoft.com/office/drawing/2014/main" id="{4B168F5A-8375-4C82-8A99-3A5EE782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270000" cy="1143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5FC696B-3CAE-4E4F-A04C-873BC035B9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3019107"/>
            <a:ext cx="6816812" cy="180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88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B1C62-9A53-43F4-A32A-DB56A703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520" y="513557"/>
            <a:ext cx="8596668" cy="1320800"/>
          </a:xfrm>
        </p:spPr>
        <p:txBody>
          <a:bodyPr/>
          <a:lstStyle/>
          <a:p>
            <a:r>
              <a:rPr lang="pt-PT" dirty="0"/>
              <a:t>Modelo Físico – manutenção e exploração</a:t>
            </a:r>
          </a:p>
        </p:txBody>
      </p:sp>
      <p:pic>
        <p:nvPicPr>
          <p:cNvPr id="4" name="Imagem 3" descr="Uma imagem com objeto&#10;&#10;&#10;&#10;Descrição gerada automaticamente">
            <a:extLst>
              <a:ext uri="{FF2B5EF4-FFF2-40B4-BE49-F238E27FC236}">
                <a16:creationId xmlns:a16="http://schemas.microsoft.com/office/drawing/2014/main" id="{4B168F5A-8375-4C82-8A99-3A5EE782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270000" cy="1143000"/>
          </a:xfrm>
          <a:prstGeom prst="rect">
            <a:avLst/>
          </a:prstGeom>
        </p:spPr>
      </p:pic>
      <p:pic>
        <p:nvPicPr>
          <p:cNvPr id="6" name="Imagem 5" descr="Uma imagem com captura de ecrã&#10;&#10;&#10;&#10;Descrição gerada automaticamente">
            <a:extLst>
              <a:ext uri="{FF2B5EF4-FFF2-40B4-BE49-F238E27FC236}">
                <a16:creationId xmlns:a16="http://schemas.microsoft.com/office/drawing/2014/main" id="{7589EBB5-990A-463A-9EA1-D70E3D8FC5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2283619"/>
            <a:ext cx="7527324" cy="381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37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B1C62-9A53-43F4-A32A-DB56A703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520" y="513557"/>
            <a:ext cx="8596668" cy="1320800"/>
          </a:xfrm>
        </p:spPr>
        <p:txBody>
          <a:bodyPr/>
          <a:lstStyle/>
          <a:p>
            <a:r>
              <a:rPr lang="pt-PT" dirty="0"/>
              <a:t>Modelo Físico – manutenção e exploração</a:t>
            </a:r>
          </a:p>
        </p:txBody>
      </p:sp>
      <p:pic>
        <p:nvPicPr>
          <p:cNvPr id="4" name="Imagem 3" descr="Uma imagem com objeto&#10;&#10;&#10;&#10;Descrição gerada automaticamente">
            <a:extLst>
              <a:ext uri="{FF2B5EF4-FFF2-40B4-BE49-F238E27FC236}">
                <a16:creationId xmlns:a16="http://schemas.microsoft.com/office/drawing/2014/main" id="{4B168F5A-8375-4C82-8A99-3A5EE782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270000" cy="1143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579846C-D385-4DCE-8728-C98B27AA2A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2768600"/>
            <a:ext cx="5026922" cy="13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6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B1C62-9A53-43F4-A32A-DB56A703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520" y="513557"/>
            <a:ext cx="8596668" cy="1320800"/>
          </a:xfrm>
        </p:spPr>
        <p:txBody>
          <a:bodyPr/>
          <a:lstStyle/>
          <a:p>
            <a:r>
              <a:rPr lang="pt-PT" dirty="0"/>
              <a:t>Modelo Físico – manutenção e exploração</a:t>
            </a:r>
          </a:p>
        </p:txBody>
      </p:sp>
      <p:pic>
        <p:nvPicPr>
          <p:cNvPr id="4" name="Imagem 3" descr="Uma imagem com objeto&#10;&#10;&#10;&#10;Descrição gerada automaticamente">
            <a:extLst>
              <a:ext uri="{FF2B5EF4-FFF2-40B4-BE49-F238E27FC236}">
                <a16:creationId xmlns:a16="http://schemas.microsoft.com/office/drawing/2014/main" id="{4B168F5A-8375-4C82-8A99-3A5EE782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270000" cy="1143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2C12BF5-FF34-4076-98E7-12ADC51F5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47925"/>
            <a:ext cx="4941163" cy="35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91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B1C62-9A53-43F4-A32A-DB56A703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520" y="513557"/>
            <a:ext cx="8596668" cy="1320800"/>
          </a:xfrm>
        </p:spPr>
        <p:txBody>
          <a:bodyPr/>
          <a:lstStyle/>
          <a:p>
            <a:r>
              <a:rPr lang="pt-PT" dirty="0"/>
              <a:t>Sistema de base de dados não </a:t>
            </a:r>
            <a:br>
              <a:rPr lang="pt-PT" dirty="0"/>
            </a:br>
            <a:r>
              <a:rPr lang="pt-PT" dirty="0"/>
              <a:t>relacional – Neo4j</a:t>
            </a:r>
          </a:p>
        </p:txBody>
      </p:sp>
      <p:pic>
        <p:nvPicPr>
          <p:cNvPr id="4" name="Imagem 3" descr="Uma imagem com objeto&#10;&#10;&#10;&#10;Descrição gerada automaticamente">
            <a:extLst>
              <a:ext uri="{FF2B5EF4-FFF2-40B4-BE49-F238E27FC236}">
                <a16:creationId xmlns:a16="http://schemas.microsoft.com/office/drawing/2014/main" id="{4B168F5A-8375-4C82-8A99-3A5EE782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270000" cy="1143000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591739BE-251E-4450-8F33-938EA2A77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12" y="2737530"/>
            <a:ext cx="8596668" cy="3880773"/>
          </a:xfrm>
        </p:spPr>
        <p:txBody>
          <a:bodyPr/>
          <a:lstStyle/>
          <a:p>
            <a:r>
              <a:rPr lang="pt-PT" dirty="0"/>
              <a:t>Um sistema de base de dados </a:t>
            </a:r>
            <a:r>
              <a:rPr lang="pt-PT" dirty="0" err="1"/>
              <a:t>NoSQL</a:t>
            </a:r>
            <a:r>
              <a:rPr lang="pt-PT" dirty="0"/>
              <a:t> foi projeto com vista a satisfazer as seguintes propriedades: alta performance e capacidade de expansão.</a:t>
            </a:r>
          </a:p>
          <a:p>
            <a:r>
              <a:rPr lang="pt-PT" dirty="0"/>
              <a:t>No nosso caso, o Neo4j, é um SBD que armazena os seus dados na forma de grafo, com vértices e arestas.</a:t>
            </a:r>
          </a:p>
        </p:txBody>
      </p:sp>
    </p:spTree>
    <p:extLst>
      <p:ext uri="{BB962C8B-B14F-4D97-AF65-F5344CB8AC3E}">
        <p14:creationId xmlns:p14="http://schemas.microsoft.com/office/powerpoint/2010/main" val="436279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B1C62-9A53-43F4-A32A-DB56A703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520" y="513557"/>
            <a:ext cx="8596668" cy="1320800"/>
          </a:xfrm>
        </p:spPr>
        <p:txBody>
          <a:bodyPr/>
          <a:lstStyle/>
          <a:p>
            <a:r>
              <a:rPr lang="pt-PT" dirty="0"/>
              <a:t>Esquema de Base de Dados</a:t>
            </a:r>
            <a:br>
              <a:rPr lang="pt-PT" dirty="0"/>
            </a:br>
            <a:endParaRPr lang="pt-PT" dirty="0"/>
          </a:p>
        </p:txBody>
      </p:sp>
      <p:pic>
        <p:nvPicPr>
          <p:cNvPr id="4" name="Imagem 3" descr="Uma imagem com objeto&#10;&#10;&#10;&#10;Descrição gerada automaticamente">
            <a:extLst>
              <a:ext uri="{FF2B5EF4-FFF2-40B4-BE49-F238E27FC236}">
                <a16:creationId xmlns:a16="http://schemas.microsoft.com/office/drawing/2014/main" id="{4B168F5A-8375-4C82-8A99-3A5EE782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270000" cy="1143000"/>
          </a:xfrm>
          <a:prstGeom prst="rect">
            <a:avLst/>
          </a:prstGeom>
        </p:spPr>
      </p:pic>
      <p:pic>
        <p:nvPicPr>
          <p:cNvPr id="7" name="Imagem 6" descr="50416170_2156141794409213_4394601616620126208_n.png">
            <a:extLst>
              <a:ext uri="{FF2B5EF4-FFF2-40B4-BE49-F238E27FC236}">
                <a16:creationId xmlns:a16="http://schemas.microsoft.com/office/drawing/2014/main" id="{BD43611B-57FF-4A9B-9313-6F991761A9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66520" y="1687989"/>
            <a:ext cx="5739280" cy="4494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4494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B1C62-9A53-43F4-A32A-DB56A703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520" y="513557"/>
            <a:ext cx="8596668" cy="1320800"/>
          </a:xfrm>
        </p:spPr>
        <p:txBody>
          <a:bodyPr/>
          <a:lstStyle/>
          <a:p>
            <a:r>
              <a:rPr lang="pt-PT" dirty="0"/>
              <a:t>Processo de Migração - extração</a:t>
            </a:r>
          </a:p>
        </p:txBody>
      </p:sp>
      <p:pic>
        <p:nvPicPr>
          <p:cNvPr id="4" name="Imagem 3" descr="Uma imagem com objeto&#10;&#10;&#10;&#10;Descrição gerada automaticamente">
            <a:extLst>
              <a:ext uri="{FF2B5EF4-FFF2-40B4-BE49-F238E27FC236}">
                <a16:creationId xmlns:a16="http://schemas.microsoft.com/office/drawing/2014/main" id="{4B168F5A-8375-4C82-8A99-3A5EE782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270000" cy="1143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1552ECE-4A14-4A3A-A08A-B3E91EA5C4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199" y="1999932"/>
            <a:ext cx="8488777" cy="449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2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89C3C-0188-4B22-9313-0CE58216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Caso de Estudo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73D67F-D2D6-4924-AE82-12339B998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9121726" cy="4351338"/>
          </a:xfrm>
        </p:spPr>
        <p:txBody>
          <a:bodyPr/>
          <a:lstStyle/>
          <a:p>
            <a:r>
              <a:rPr lang="pt-PT" dirty="0"/>
              <a:t>Empresa de distribuição de bebidas e produtos alimentares, denominada </a:t>
            </a:r>
            <a:r>
              <a:rPr lang="pt-PT" dirty="0" err="1"/>
              <a:t>DistribuMinho</a:t>
            </a:r>
            <a:r>
              <a:rPr lang="pt-PT" dirty="0"/>
              <a:t>.</a:t>
            </a:r>
          </a:p>
          <a:p>
            <a:r>
              <a:rPr lang="pt-PT" dirty="0"/>
              <a:t>Esta empresa possui vários armazéns, onde são armazenados produtos.</a:t>
            </a:r>
          </a:p>
          <a:p>
            <a:r>
              <a:rPr lang="pt-PT" dirty="0"/>
              <a:t>O stock da empresa é gerido pelo chefe de armazém que comunica aos funcionários de escritório a necessidade de reabastecimento.</a:t>
            </a:r>
          </a:p>
          <a:p>
            <a:r>
              <a:rPr lang="pt-PT" dirty="0"/>
              <a:t>A empresa recebe pedidos de fornecimentos dos clientes e faz a entrega através de um veículo transportador.</a:t>
            </a:r>
          </a:p>
        </p:txBody>
      </p:sp>
      <p:pic>
        <p:nvPicPr>
          <p:cNvPr id="5" name="Imagem 4" descr="Uma imagem com objeto&#10;&#10;&#10;&#10;Descrição gerada automaticamente">
            <a:extLst>
              <a:ext uri="{FF2B5EF4-FFF2-40B4-BE49-F238E27FC236}">
                <a16:creationId xmlns:a16="http://schemas.microsoft.com/office/drawing/2014/main" id="{1C27A24B-5FFF-8944-BB64-4CE8EB82A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270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06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B1C62-9A53-43F4-A32A-DB56A703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520" y="513557"/>
            <a:ext cx="6760456" cy="1320800"/>
          </a:xfrm>
        </p:spPr>
        <p:txBody>
          <a:bodyPr/>
          <a:lstStyle/>
          <a:p>
            <a:r>
              <a:rPr lang="pt-PT" dirty="0"/>
              <a:t>Processo de Migração – carregamento</a:t>
            </a:r>
          </a:p>
        </p:txBody>
      </p:sp>
      <p:pic>
        <p:nvPicPr>
          <p:cNvPr id="4" name="Imagem 3" descr="Uma imagem com objeto&#10;&#10;&#10;&#10;Descrição gerada automaticamente">
            <a:extLst>
              <a:ext uri="{FF2B5EF4-FFF2-40B4-BE49-F238E27FC236}">
                <a16:creationId xmlns:a16="http://schemas.microsoft.com/office/drawing/2014/main" id="{4B168F5A-8375-4C82-8A99-3A5EE782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270000" cy="1143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007AFCE-618B-41E0-A90A-57DC42705C1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2321629"/>
            <a:ext cx="8861525" cy="270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69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B1C62-9A53-43F4-A32A-DB56A703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520" y="513557"/>
            <a:ext cx="6760456" cy="1320800"/>
          </a:xfrm>
        </p:spPr>
        <p:txBody>
          <a:bodyPr/>
          <a:lstStyle/>
          <a:p>
            <a:r>
              <a:rPr lang="pt-PT" dirty="0" err="1"/>
              <a:t>Queries</a:t>
            </a:r>
            <a:r>
              <a:rPr lang="pt-PT" dirty="0"/>
              <a:t> em Neo4j</a:t>
            </a:r>
          </a:p>
        </p:txBody>
      </p:sp>
      <p:pic>
        <p:nvPicPr>
          <p:cNvPr id="4" name="Imagem 3" descr="Uma imagem com objeto&#10;&#10;&#10;&#10;Descrição gerada automaticamente">
            <a:extLst>
              <a:ext uri="{FF2B5EF4-FFF2-40B4-BE49-F238E27FC236}">
                <a16:creationId xmlns:a16="http://schemas.microsoft.com/office/drawing/2014/main" id="{4B168F5A-8375-4C82-8A99-3A5EE782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270000" cy="1143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DC83FD4-79D0-4BA5-A908-17C49A4CC71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198" y="2327629"/>
            <a:ext cx="8666975" cy="62781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E199A62-1783-4501-B2DF-3F7757CBBC3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8199" y="3774950"/>
            <a:ext cx="8666975" cy="45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36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74C573-E43C-4189-A4BA-167CC0639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 err="1">
                <a:solidFill>
                  <a:srgbClr val="FFFFFF"/>
                </a:solidFill>
              </a:rPr>
              <a:t>DistribuMinho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Imagem 4" descr="Uma imagem com objeto&#10;&#10;&#10;&#10;Descrição gerada automaticamente">
            <a:extLst>
              <a:ext uri="{FF2B5EF4-FFF2-40B4-BE49-F238E27FC236}">
                <a16:creationId xmlns:a16="http://schemas.microsoft.com/office/drawing/2014/main" id="{E87DED7B-1E4E-B047-AE84-4F94662B7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1728259"/>
            <a:ext cx="3856774" cy="349038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7C827C65-2A12-48C7-9F45-7702E9570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Bases de Dados – MIEI</a:t>
            </a: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Grupo 28:</a:t>
            </a:r>
          </a:p>
          <a:p>
            <a:pPr algn="l">
              <a:buFont typeface="Wingdings 3" charset="2"/>
              <a:buChar char=""/>
            </a:pPr>
            <a:r>
              <a:rPr lang="en-US" dirty="0" err="1">
                <a:solidFill>
                  <a:srgbClr val="FFFFFF"/>
                </a:solidFill>
              </a:rPr>
              <a:t>Diogo</a:t>
            </a:r>
            <a:r>
              <a:rPr lang="en-US" dirty="0">
                <a:solidFill>
                  <a:srgbClr val="FFFFFF"/>
                </a:solidFill>
              </a:rPr>
              <a:t> Braga – A82547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João Silva – A82005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Ricardo </a:t>
            </a:r>
            <a:r>
              <a:rPr lang="en-US" dirty="0" err="1">
                <a:solidFill>
                  <a:srgbClr val="FFFFFF"/>
                </a:solidFill>
              </a:rPr>
              <a:t>Caçador</a:t>
            </a:r>
            <a:r>
              <a:rPr lang="en-US" dirty="0">
                <a:solidFill>
                  <a:srgbClr val="FFFFFF"/>
                </a:solidFill>
              </a:rPr>
              <a:t> – A81064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Ricardo </a:t>
            </a:r>
            <a:r>
              <a:rPr lang="en-US" dirty="0" err="1">
                <a:solidFill>
                  <a:srgbClr val="FFFFFF"/>
                </a:solidFill>
              </a:rPr>
              <a:t>Milhazes</a:t>
            </a:r>
            <a:r>
              <a:rPr lang="en-US" dirty="0">
                <a:solidFill>
                  <a:srgbClr val="FFFFFF"/>
                </a:solidFill>
              </a:rPr>
              <a:t> – A81919</a:t>
            </a:r>
          </a:p>
        </p:txBody>
      </p:sp>
    </p:spTree>
    <p:extLst>
      <p:ext uri="{BB962C8B-B14F-4D97-AF65-F5344CB8AC3E}">
        <p14:creationId xmlns:p14="http://schemas.microsoft.com/office/powerpoint/2010/main" val="65400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98A9E-D7FB-4ABD-B38C-2F6B16B4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/>
              <a:t>Motivação e Objetivos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59E030-569A-48A9-9A19-450AF1347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Devido ao crescimento da empresa no mercado e, consequentemente, com o sucessivo aumento de clientes, a empresa necessitou de alargar o negócio.</a:t>
            </a:r>
          </a:p>
          <a:p>
            <a:r>
              <a:rPr lang="pt-PT" dirty="0"/>
              <a:t>Com um negócio maior, os funcionários sentiram dificuldades em organizar os dados de forma eficaz e percetível.</a:t>
            </a:r>
          </a:p>
          <a:p>
            <a:r>
              <a:rPr lang="pt-PT" dirty="0"/>
              <a:t>Os gestores passaram a ter de tomar decisões mais difíceis pois a organização de dados piorara.</a:t>
            </a:r>
          </a:p>
          <a:p>
            <a:r>
              <a:rPr lang="pt-PT" dirty="0"/>
              <a:t>Assim, a </a:t>
            </a:r>
            <a:r>
              <a:rPr lang="pt-PT" dirty="0" err="1"/>
              <a:t>DistribuMinho</a:t>
            </a:r>
            <a:r>
              <a:rPr lang="pt-PT" dirty="0"/>
              <a:t> optou por escolher mecanismos mais profissionais de tratamento de dados e implementar um sistema de base de dados.</a:t>
            </a:r>
          </a:p>
        </p:txBody>
      </p:sp>
      <p:pic>
        <p:nvPicPr>
          <p:cNvPr id="4" name="Imagem 3" descr="Uma imagem com objeto&#10;&#10;&#10;&#10;Descrição gerada automaticamente">
            <a:extLst>
              <a:ext uri="{FF2B5EF4-FFF2-40B4-BE49-F238E27FC236}">
                <a16:creationId xmlns:a16="http://schemas.microsoft.com/office/drawing/2014/main" id="{97942C0E-1E8A-6642-8DD5-0D674EF77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0" y="363600"/>
            <a:ext cx="1270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4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A03FB-371D-4443-986D-3CE56DFD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Análise da Viabilidade do </a:t>
            </a:r>
            <a:br>
              <a:rPr lang="pt-PT" dirty="0"/>
            </a:br>
            <a:r>
              <a:rPr lang="pt-PT" dirty="0"/>
              <a:t>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894484-DC03-4C66-BE01-C7389AFCE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implementação da base de dados na empresa não é uma decisão impulsionadora a imediato. </a:t>
            </a:r>
          </a:p>
          <a:p>
            <a:r>
              <a:rPr lang="pt-PT" dirty="0"/>
              <a:t>Devido aos custos iniciais, será um decisão que impulsionará a empresa para um crescimento sustentado a longo prazo.</a:t>
            </a:r>
          </a:p>
          <a:p>
            <a:r>
              <a:rPr lang="pt-PT" dirty="0"/>
              <a:t>Para isso, os gestores terão de tomar as melhores decisões possíveis para a rentabilidade da estruturação da empresa.</a:t>
            </a:r>
          </a:p>
        </p:txBody>
      </p:sp>
      <p:pic>
        <p:nvPicPr>
          <p:cNvPr id="4" name="Imagem 3" descr="Uma imagem com objeto&#10;&#10;&#10;&#10;Descrição gerada automaticamente">
            <a:extLst>
              <a:ext uri="{FF2B5EF4-FFF2-40B4-BE49-F238E27FC236}">
                <a16:creationId xmlns:a16="http://schemas.microsoft.com/office/drawing/2014/main" id="{17BD17F6-4EAE-8A4E-A256-32D06D20B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0" y="363600"/>
            <a:ext cx="1270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6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514CB-DF7F-4B3B-9F4D-6D41E3D0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Requisitos de Descrição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57ACB2-7DA2-4DA9-B0B6-20DD53CE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 armazém tem um número de armazém, uma morada e um número de camiões.</a:t>
            </a:r>
          </a:p>
          <a:p>
            <a:r>
              <a:rPr lang="pt-PT" dirty="0"/>
              <a:t>Um Produto é definido por um número de identificação, um nome, um tipo e um preço.</a:t>
            </a:r>
          </a:p>
          <a:p>
            <a:r>
              <a:rPr lang="pt-PT" dirty="0"/>
              <a:t>Um tipo de produto pode ser charcutaria, congelados,  bebidas, etc.</a:t>
            </a:r>
          </a:p>
          <a:p>
            <a:endParaRPr lang="pt-PT" dirty="0"/>
          </a:p>
          <a:p>
            <a:r>
              <a:rPr lang="pt-PT" dirty="0"/>
              <a:t>(…)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 descr="Uma imagem com objeto&#10;&#10;&#10;&#10;Descrição gerada automaticamente">
            <a:extLst>
              <a:ext uri="{FF2B5EF4-FFF2-40B4-BE49-F238E27FC236}">
                <a16:creationId xmlns:a16="http://schemas.microsoft.com/office/drawing/2014/main" id="{9E32389D-9858-F041-B493-C8B755789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270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7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E9DBA-10D0-4684-BEC0-73AC1031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Requisitos de Exploração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DC2F0D-124B-4AFC-B4AA-7BFC80FA9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Permitir a consulta das informações de um Produto.</a:t>
            </a:r>
          </a:p>
          <a:p>
            <a:r>
              <a:rPr lang="pt-PT" dirty="0"/>
              <a:t>Permitir a consulta das informações de um Cliente.</a:t>
            </a:r>
          </a:p>
          <a:p>
            <a:r>
              <a:rPr lang="pt-PT" dirty="0"/>
              <a:t>(…)</a:t>
            </a:r>
          </a:p>
          <a:p>
            <a:r>
              <a:rPr lang="pt-PT" dirty="0"/>
              <a:t>Listar as Encomendas designadas a um cliente em específico.</a:t>
            </a:r>
          </a:p>
          <a:p>
            <a:r>
              <a:rPr lang="pt-PT" dirty="0"/>
              <a:t>(…)</a:t>
            </a:r>
          </a:p>
          <a:p>
            <a:r>
              <a:rPr lang="pt-PT" dirty="0"/>
              <a:t>Filtrar os Veículos Transportadores que necessitam de ser substituídos, no mês corrente.</a:t>
            </a:r>
          </a:p>
          <a:p>
            <a:r>
              <a:rPr lang="pt-PT" dirty="0"/>
              <a:t>(…)</a:t>
            </a:r>
          </a:p>
        </p:txBody>
      </p:sp>
      <p:pic>
        <p:nvPicPr>
          <p:cNvPr id="4" name="Imagem 3" descr="Uma imagem com objeto&#10;&#10;&#10;&#10;Descrição gerada automaticamente">
            <a:extLst>
              <a:ext uri="{FF2B5EF4-FFF2-40B4-BE49-F238E27FC236}">
                <a16:creationId xmlns:a16="http://schemas.microsoft.com/office/drawing/2014/main" id="{A31059E3-B0FA-B142-AB5B-B125243E2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270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0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A4F66-83FD-4711-B62C-F55AE068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Requisitos de Controlo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70CDBB-284A-4A0E-A63B-D5D92E8B1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Permitir guardar informações relativas a um produto, cliente, encomenda e veículo transportador.</a:t>
            </a:r>
          </a:p>
          <a:p>
            <a:r>
              <a:rPr lang="pt-PT" dirty="0"/>
              <a:t>Permitir ao funcionário de escritório adicionar um novo cliente.</a:t>
            </a:r>
          </a:p>
          <a:p>
            <a:r>
              <a:rPr lang="pt-PT" dirty="0"/>
              <a:t>Permitir ao chefe de armazém adicionar um novo produto.</a:t>
            </a:r>
          </a:p>
          <a:p>
            <a:r>
              <a:rPr lang="pt-PT" dirty="0"/>
              <a:t>(…)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 descr="Uma imagem com objeto&#10;&#10;&#10;&#10;Descrição gerada automaticamente">
            <a:extLst>
              <a:ext uri="{FF2B5EF4-FFF2-40B4-BE49-F238E27FC236}">
                <a16:creationId xmlns:a16="http://schemas.microsoft.com/office/drawing/2014/main" id="{BE702AB5-2C84-AE4E-A228-4C058816A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270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9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FC388-42A5-48A6-9032-0E1EDA87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Perfis de Utilização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30669B8-DF2C-4737-A12E-EB198769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Motorista</a:t>
            </a:r>
          </a:p>
          <a:p>
            <a:r>
              <a:rPr lang="pt-PT" dirty="0"/>
              <a:t>Funcionário de escritório</a:t>
            </a:r>
          </a:p>
          <a:p>
            <a:r>
              <a:rPr lang="pt-PT" dirty="0"/>
              <a:t>Gestor da empresa</a:t>
            </a:r>
          </a:p>
          <a:p>
            <a:r>
              <a:rPr lang="pt-PT" dirty="0"/>
              <a:t>Chefe de armazém</a:t>
            </a:r>
          </a:p>
        </p:txBody>
      </p:sp>
      <p:pic>
        <p:nvPicPr>
          <p:cNvPr id="4" name="Imagem 3" descr="Uma imagem com objeto&#10;&#10;&#10;&#10;Descrição gerada automaticamente">
            <a:extLst>
              <a:ext uri="{FF2B5EF4-FFF2-40B4-BE49-F238E27FC236}">
                <a16:creationId xmlns:a16="http://schemas.microsoft.com/office/drawing/2014/main" id="{11D823C3-5C0E-6A45-9119-837022A9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270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4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FBAEC-46A9-44D6-8BC9-E7E7964A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8"/>
            <a:ext cx="10515600" cy="1325563"/>
          </a:xfrm>
        </p:spPr>
        <p:txBody>
          <a:bodyPr/>
          <a:lstStyle/>
          <a:p>
            <a:pPr algn="ctr"/>
            <a:r>
              <a:rPr lang="pt-PT"/>
              <a:t>Modelo Conceptual</a:t>
            </a:r>
            <a:endParaRPr lang="pt-PT" dirty="0"/>
          </a:p>
        </p:txBody>
      </p:sp>
      <p:pic>
        <p:nvPicPr>
          <p:cNvPr id="4" name="Imagem 3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00CA1F5B-56C8-AF44-B367-EE4B4021F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54" y="1235075"/>
            <a:ext cx="7162800" cy="5257800"/>
          </a:xfrm>
          <a:prstGeom prst="rect">
            <a:avLst/>
          </a:prstGeom>
        </p:spPr>
      </p:pic>
      <p:pic>
        <p:nvPicPr>
          <p:cNvPr id="26" name="Imagem 25" descr="Uma imagem com objeto&#10;&#10;&#10;&#10;Descrição gerada automaticamente">
            <a:extLst>
              <a:ext uri="{FF2B5EF4-FFF2-40B4-BE49-F238E27FC236}">
                <a16:creationId xmlns:a16="http://schemas.microsoft.com/office/drawing/2014/main" id="{3C08B3D9-0C8A-D644-866E-0A9E094D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270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548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529</Words>
  <Application>Microsoft Macintosh PowerPoint</Application>
  <PresentationFormat>Ecrã Panorâmico</PresentationFormat>
  <Paragraphs>69</Paragraphs>
  <Slides>22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Faceta</vt:lpstr>
      <vt:lpstr>DistribuMinho</vt:lpstr>
      <vt:lpstr>Caso de Estudo</vt:lpstr>
      <vt:lpstr>Motivação e Objetivos </vt:lpstr>
      <vt:lpstr>Análise da Viabilidade do  Projeto</vt:lpstr>
      <vt:lpstr>Requisitos de Descrição</vt:lpstr>
      <vt:lpstr>Requisitos de Exploração</vt:lpstr>
      <vt:lpstr>Requisitos de Controlo</vt:lpstr>
      <vt:lpstr>Perfis de Utilização</vt:lpstr>
      <vt:lpstr>Modelo Conceptual</vt:lpstr>
      <vt:lpstr>Modelo Lógico</vt:lpstr>
      <vt:lpstr>Modelo Físico – manutenção e exploração</vt:lpstr>
      <vt:lpstr>Modelo Físico – manutenção e exploração</vt:lpstr>
      <vt:lpstr>Modelo Físico – manutenção e exploração</vt:lpstr>
      <vt:lpstr>Modelo Físico – manutenção e exploração</vt:lpstr>
      <vt:lpstr>Modelo Físico – manutenção e exploração</vt:lpstr>
      <vt:lpstr>Modelo Físico – manutenção e exploração</vt:lpstr>
      <vt:lpstr>Sistema de base de dados não  relacional – Neo4j</vt:lpstr>
      <vt:lpstr>Esquema de Base de Dados </vt:lpstr>
      <vt:lpstr>Processo de Migração - extração</vt:lpstr>
      <vt:lpstr>Processo de Migração – carregamento</vt:lpstr>
      <vt:lpstr>Queries em Neo4j</vt:lpstr>
      <vt:lpstr>DistribuMinho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DistribuMinho</dc:title>
  <dc:creator>João Pedro Oliveira da Silva</dc:creator>
  <cp:lastModifiedBy>João Pedro Oliveira da Silva</cp:lastModifiedBy>
  <cp:revision>11</cp:revision>
  <dcterms:created xsi:type="dcterms:W3CDTF">2019-01-28T00:18:35Z</dcterms:created>
  <dcterms:modified xsi:type="dcterms:W3CDTF">2019-01-29T11:50:46Z</dcterms:modified>
</cp:coreProperties>
</file>