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8" r:id="rId5"/>
    <p:sldId id="264" r:id="rId6"/>
    <p:sldId id="270" r:id="rId7"/>
    <p:sldId id="271" r:id="rId8"/>
    <p:sldId id="273" r:id="rId9"/>
    <p:sldId id="274" r:id="rId10"/>
    <p:sldId id="268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.png"/><Relationship Id="rId7" Type="http://schemas.openxmlformats.org/officeDocument/2006/relationships/image" Target="../media/image10.png"/><Relationship Id="rId6" Type="http://schemas.openxmlformats.org/officeDocument/2006/relationships/hyperlink" Target="https://github.com/joaopaludo/RailWise/tree/main/scripts" TargetMode="External"/><Relationship Id="rId5" Type="http://schemas.openxmlformats.org/officeDocument/2006/relationships/hyperlink" Target="https://drive.google.com/file/d/1LBKVQRPrkTmD-oIts0ntpA35ROGOFLHv/view?usp=sharing" TargetMode="External"/><Relationship Id="rId4" Type="http://schemas.openxmlformats.org/officeDocument/2006/relationships/hyperlink" Target="https://github.com/joaopaludo/RailWise/blob/main/docs/Dicionario%20de%20dados.pdf" TargetMode="External"/><Relationship Id="rId3" Type="http://schemas.openxmlformats.org/officeDocument/2006/relationships/hyperlink" Target="https://github.com/joaopaludo/RailWise/blob/main/docs/requisitos.md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310130" y="6352540"/>
            <a:ext cx="9920605" cy="50546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Trenzão"/>
          <p:cNvPicPr>
            <a:picLocks noChangeAspect="1"/>
          </p:cNvPicPr>
          <p:nvPr/>
        </p:nvPicPr>
        <p:blipFill>
          <a:blip r:embed="rId1"/>
          <a:srcRect l="6802" t="15643" r="7168" b="31275"/>
          <a:stretch>
            <a:fillRect/>
          </a:stretch>
        </p:blipFill>
        <p:spPr>
          <a:xfrm>
            <a:off x="2151380" y="2650490"/>
            <a:ext cx="10079355" cy="4120515"/>
          </a:xfrm>
          <a:prstGeom prst="rect">
            <a:avLst/>
          </a:prstGeom>
        </p:spPr>
      </p:pic>
      <p:pic>
        <p:nvPicPr>
          <p:cNvPr id="10" name="Imagem 9" descr="Logo PNG"/>
          <p:cNvPicPr>
            <a:picLocks noChangeAspect="1"/>
          </p:cNvPicPr>
          <p:nvPr/>
        </p:nvPicPr>
        <p:blipFill>
          <a:blip r:embed="rId2"/>
          <a:srcRect l="13484" t="37760" r="19158" b="36213"/>
          <a:stretch>
            <a:fillRect/>
          </a:stretch>
        </p:blipFill>
        <p:spPr>
          <a:xfrm>
            <a:off x="3963035" y="756920"/>
            <a:ext cx="4266565" cy="929640"/>
          </a:xfrm>
          <a:prstGeom prst="rect">
            <a:avLst/>
          </a:prstGeom>
        </p:spPr>
      </p:pic>
      <p:pic>
        <p:nvPicPr>
          <p:cNvPr id="21" name="Imagem 20" descr="Nomes pro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1823720"/>
            <a:ext cx="2256790" cy="5034280"/>
          </a:xfrm>
          <a:prstGeom prst="rect">
            <a:avLst/>
          </a:prstGeom>
        </p:spPr>
      </p:pic>
      <p:pic>
        <p:nvPicPr>
          <p:cNvPr id="23" name="Imagem 22" descr="Logo Unoesc Colori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36195"/>
            <a:ext cx="12269470" cy="6894195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226185" y="2523490"/>
            <a:ext cx="263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completo da ferrovia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Alcançar eficiência operacional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Produtividade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145" y="-36195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28100" y="2661920"/>
            <a:ext cx="251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Redução de custos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Aumentar a segurança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Evitar falhas humanas.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251587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32105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1979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252349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32581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4058285"/>
            <a:ext cx="633600" cy="63360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780" y="3014980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29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73474"/>
          <a:stretch>
            <a:fillRect/>
          </a:stretch>
        </p:blipFill>
        <p:spPr>
          <a:xfrm>
            <a:off x="4208780" y="6080760"/>
            <a:ext cx="3394075" cy="75882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89905" y="7683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91175" y="8483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91175" y="16497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91175" y="245046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91175" y="314579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91175" y="391668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91175" y="468757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5589905" y="54584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5589905" y="61836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171575" y="2165985"/>
            <a:ext cx="2632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Tráfego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e Planejamento de Rotas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Vagões e Locomotivas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3806825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15400" y="1750695"/>
            <a:ext cx="25184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Carga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Manutenção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Funcionários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Problemas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3804285" y="4037965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41010" y="1676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41645" y="121793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41010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619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41010" y="426148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41010" y="52241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61330" y="618680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5" y="201358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6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311213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8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43592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1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16033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2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261493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4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369951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5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478409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284480" y="2790190"/>
            <a:ext cx="38671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 com código da locomotiva, capacidade de carga máxima. Relacionar locomotivas fabricadas a partir de 1990. Ordene o relatório da locomotiva com maior capacidade para a locomotiva com menor capacidade.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7927340" y="2651125"/>
            <a:ext cx="40049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l.id_locomotiva "ID", l.tx_modelo "Modelo" , l.vl_capacidadecarga "Capacidade de carga", l.an_anofabricacao "Ano de fabricação"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locomotiva l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l.an_anofabricacao &gt;= 1990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l.vl_capacidadecarga DESC;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005580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4015740" y="4037330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635" y="121823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60720" y="42589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19938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760000" y="61920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51745" y="22509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Espaço Reservado para Conteúdo 10"/>
          <p:cNvPicPr>
            <a:picLocks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36420" y="1924685"/>
            <a:ext cx="758825" cy="75882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760" y="1739900"/>
            <a:ext cx="840105" cy="84010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360045" y="3133725"/>
            <a:ext cx="38671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 de viagem(origem, destino, data e horário) realizadas em 2023. Ordene o relatório da viagem mais antiga para a mais recente.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7757795" y="1913890"/>
            <a:ext cx="44342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origem.tx_nome estacao_origem, origem.tx_cidade cidade_origem,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destino.tx_nome estacao_destino, destino.tx_cidade cidade_destino, 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v.dt_momentosaida data_saida, v.dt_momentochegada data_chegada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viagem v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rota r ON r.id_rota = v.cd_rota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estacao origem ON origem.id_estacao = r.cd_estacaoorigem 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estacao destino ON destino.id_estacao = r.cd_estacaodestino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('year' FROM v.dt_momentosaida) = 2023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v.dt_momentosaida ASC;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005580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4015740" y="4037330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635" y="121823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60720" y="42589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19938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760000" y="61920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51745" y="22509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Espaço Reservado para Conteúdo 10"/>
          <p:cNvPicPr>
            <a:picLocks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911985" y="2268220"/>
            <a:ext cx="758825" cy="75882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845" y="1058545"/>
            <a:ext cx="840105" cy="84010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360045" y="3133725"/>
            <a:ext cx="3867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 dos top 10 destinos com mais cargas transportadas em 2022.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7757795" y="1913890"/>
            <a:ext cx="44342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count(c.id_carga) qtd_carga, destino.tx_nome estacao, destino.tx_cidade cidade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carga c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viagemvagao vv ON vv.cd_carga = c.id_carga 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viagem v ON v.id_viagem = vv.cd_viagem 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rota r ON r.id_rota = v.cd_rota 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estacao destino ON destino.id_estacao = r.cd_estacaodestino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EXTRACT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('year' FROM v.dt_momentosaida) = 2022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destino.id_estacao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DESC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10;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l="10573" t="3619" r="11935"/>
          <a:stretch>
            <a:fillRect/>
          </a:stretch>
        </p:blipFill>
        <p:spPr>
          <a:xfrm>
            <a:off x="4449445" y="-27940"/>
            <a:ext cx="325310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l="9292" t="3619" r="8255" b="27661"/>
          <a:stretch>
            <a:fillRect/>
          </a:stretch>
        </p:blipFill>
        <p:spPr>
          <a:xfrm>
            <a:off x="4402455" y="4037330"/>
            <a:ext cx="343154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635" y="121823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60720" y="42589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19938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760000" y="61920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51745" y="22509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Espaço Reservado para Conteúdo 10"/>
          <p:cNvPicPr>
            <a:picLocks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911985" y="2268220"/>
            <a:ext cx="758825" cy="75882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845" y="1058545"/>
            <a:ext cx="840105" cy="84010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286385" y="2896870"/>
            <a:ext cx="38671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 das viagens, a quantidade de carga total e o valor total(R$). Relacionar somente viagens com valores totais superiores a R$ 4500, realizadas entre 2010 e 2021. Ordene o relatório da viagem com maior valor para a viagem com menor valor.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7702550" y="1511935"/>
            <a:ext cx="44342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v.id_viagem, SUM(v3.vl_peso) qtd_carga, SUM(r.vl_distancia * v2.vl_custoporkm) valor_total, </a:t>
            </a: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TO_CHAR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(v.dt_momentosaida, 'DD-MM-YYYY') data_viagem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viagem v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rota r ON r.id_rota = v.cd_rota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viagemvagao v2 ON v2.cd_viagem = v.id_viagem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vagao v3 ON v3.id_vagao = v2.cd_vagao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EXTRACT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('Year' FROM v.dt_momentosaida) BETWEEN 2010 AND 2021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v.id_viagem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SUM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(r.vl_distancia * v2.vl_custoporkm) &gt; 4500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pt-B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valor_total DESC; </a:t>
            </a:r>
            <a:endParaRPr lang="pt-B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l="10573" t="3619" r="11935"/>
          <a:stretch>
            <a:fillRect/>
          </a:stretch>
        </p:blipFill>
        <p:spPr>
          <a:xfrm>
            <a:off x="4449445" y="-27940"/>
            <a:ext cx="325310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l="9292" t="3619" r="8255" b="27661"/>
          <a:stretch>
            <a:fillRect/>
          </a:stretch>
        </p:blipFill>
        <p:spPr>
          <a:xfrm>
            <a:off x="4402455" y="4037330"/>
            <a:ext cx="343154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635" y="121823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60720" y="42589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19938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760000" y="61920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51745" y="22509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Espaço Reservado para Conteúdo 10"/>
          <p:cNvPicPr>
            <a:picLocks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38325" y="2031365"/>
            <a:ext cx="758825" cy="75882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845" y="598805"/>
            <a:ext cx="840105" cy="84010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1574800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REQUISITOS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574800" y="3782695"/>
            <a:ext cx="1645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DICIONÁRIO DE DADOS</a:t>
            </a:r>
            <a:endParaRPr lang="pt-BR" altLang="en-US" sz="1600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4" action="ppaction://hlinkfile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9746615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MODELO ER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5" action="ppaction://hlinkfile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9746615" y="389064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SCRIPTS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6" action="ppaction://hlinkfile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0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0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13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13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8">
            <a:alphaModFix amt="47000"/>
          </a:blip>
          <a:srcRect t="3619"/>
          <a:stretch>
            <a:fillRect/>
          </a:stretch>
        </p:blipFill>
        <p:spPr>
          <a:xfrm>
            <a:off x="4005580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8">
            <a:alphaModFix amt="47000"/>
          </a:blip>
          <a:srcRect t="3619" b="27661"/>
          <a:stretch>
            <a:fillRect/>
          </a:stretch>
        </p:blipFill>
        <p:spPr>
          <a:xfrm>
            <a:off x="4015740" y="4037330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635" y="121823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60720" y="42589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19938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15000"/>
          </a:blip>
          <a:srcRect t="3619" b="33211"/>
          <a:stretch>
            <a:fillRect/>
          </a:stretch>
        </p:blipFill>
        <p:spPr>
          <a:xfrm>
            <a:off x="3996690" y="4097655"/>
            <a:ext cx="4197985" cy="275145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15000"/>
          </a:blip>
          <a:srcRect t="3619"/>
          <a:stretch>
            <a:fillRect/>
          </a:stretch>
        </p:blipFill>
        <p:spPr>
          <a:xfrm>
            <a:off x="3996690" y="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4" name="Caixa de Texto 3"/>
          <p:cNvSpPr txBox="1"/>
          <p:nvPr/>
        </p:nvSpPr>
        <p:spPr>
          <a:xfrm>
            <a:off x="2708910" y="2459990"/>
            <a:ext cx="6773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ATENÇÃO!</a:t>
            </a:r>
            <a:endParaRPr lang="pt-BR" altLang="en-US" sz="6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2655</Words>
  <Application>WPS Presentation</Application>
  <PresentationFormat>宽屏</PresentationFormat>
  <Paragraphs>183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Tolotti</cp:lastModifiedBy>
  <cp:revision>15</cp:revision>
  <dcterms:created xsi:type="dcterms:W3CDTF">2023-06-14T00:34:00Z</dcterms:created>
  <dcterms:modified xsi:type="dcterms:W3CDTF">2023-07-04T20:45:42Z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2611AB3B215B4CE0B65100D113F8CD5B</vt:lpwstr>
  </property>
</Properties>
</file>