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8" r:id="rId5"/>
    <p:sldId id="264" r:id="rId6"/>
    <p:sldId id="268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10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09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8.png"/><Relationship Id="rId7" Type="http://schemas.openxmlformats.org/officeDocument/2006/relationships/hyperlink" Target="https://github.com/joaopaludo/RailWise/tree/main/scripts" TargetMode="External"/><Relationship Id="rId6" Type="http://schemas.openxmlformats.org/officeDocument/2006/relationships/hyperlink" Target="https://drive.google.com/file/d/1LBKVQRPrkTmD-oIts0ntpA35ROGOFLHv/view?usp=sharing" TargetMode="External"/><Relationship Id="rId5" Type="http://schemas.openxmlformats.org/officeDocument/2006/relationships/hyperlink" Target="https://github.com/joaopaludo/RailWise/blob/main/docs/Dicionario%20de%20dados.pdf" TargetMode="External"/><Relationship Id="rId4" Type="http://schemas.openxmlformats.org/officeDocument/2006/relationships/hyperlink" Target="https://github.com/joaopaludo/RailWise/blob/main/docs/requisitos.md" TargetMode="Externa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38100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2310130" y="6352540"/>
            <a:ext cx="9920605" cy="505460"/>
          </a:xfrm>
          <a:prstGeom prst="rect">
            <a:avLst/>
          </a:prstGeom>
          <a:solidFill>
            <a:srgbClr val="05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7" name="Imagem 6" descr="Trenzão"/>
          <p:cNvPicPr>
            <a:picLocks noChangeAspect="1"/>
          </p:cNvPicPr>
          <p:nvPr/>
        </p:nvPicPr>
        <p:blipFill>
          <a:blip r:embed="rId1"/>
          <a:srcRect l="6802" t="15643" r="7168" b="31275"/>
          <a:stretch>
            <a:fillRect/>
          </a:stretch>
        </p:blipFill>
        <p:spPr>
          <a:xfrm>
            <a:off x="2151380" y="2650490"/>
            <a:ext cx="10079355" cy="4120515"/>
          </a:xfrm>
          <a:prstGeom prst="rect">
            <a:avLst/>
          </a:prstGeom>
        </p:spPr>
      </p:pic>
      <p:pic>
        <p:nvPicPr>
          <p:cNvPr id="10" name="Imagem 9" descr="Logo PNG"/>
          <p:cNvPicPr>
            <a:picLocks noChangeAspect="1"/>
          </p:cNvPicPr>
          <p:nvPr/>
        </p:nvPicPr>
        <p:blipFill>
          <a:blip r:embed="rId2"/>
          <a:srcRect l="13484" t="37760" r="19158" b="36213"/>
          <a:stretch>
            <a:fillRect/>
          </a:stretch>
        </p:blipFill>
        <p:spPr>
          <a:xfrm>
            <a:off x="3963035" y="756920"/>
            <a:ext cx="4266565" cy="929640"/>
          </a:xfrm>
          <a:prstGeom prst="rect">
            <a:avLst/>
          </a:prstGeom>
        </p:spPr>
      </p:pic>
      <p:pic>
        <p:nvPicPr>
          <p:cNvPr id="21" name="Imagem 20" descr="Nomes pront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" y="1823720"/>
            <a:ext cx="2256790" cy="5034280"/>
          </a:xfrm>
          <a:prstGeom prst="rect">
            <a:avLst/>
          </a:prstGeom>
        </p:spPr>
      </p:pic>
      <p:pic>
        <p:nvPicPr>
          <p:cNvPr id="23" name="Imagem 22" descr="Logo Unoesc Colori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38735" y="-36195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1226185" y="2523490"/>
            <a:ext cx="26327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 completo da ferrovia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Alcançar eficiência operacional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a Produtividade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4208145" y="-36195"/>
            <a:ext cx="3394075" cy="319278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4" name="Caixa de Texto 13"/>
          <p:cNvSpPr txBox="1"/>
          <p:nvPr/>
        </p:nvSpPr>
        <p:spPr>
          <a:xfrm>
            <a:off x="8928100" y="2661920"/>
            <a:ext cx="25184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Redução de custos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Aumentar a segurança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Evitar falhas humanas.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251587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332105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4197985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535" y="252349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535" y="3258185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4058285"/>
            <a:ext cx="633600" cy="63360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4208780" y="3014980"/>
            <a:ext cx="3394075" cy="319278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29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 b="73474"/>
          <a:stretch>
            <a:fillRect/>
          </a:stretch>
        </p:blipFill>
        <p:spPr>
          <a:xfrm>
            <a:off x="4208780" y="6080760"/>
            <a:ext cx="3394075" cy="75882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1" name="Caixa de Texto 30"/>
          <p:cNvSpPr txBox="1"/>
          <p:nvPr/>
        </p:nvSpPr>
        <p:spPr>
          <a:xfrm>
            <a:off x="5589905" y="76835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 de Texto 31"/>
          <p:cNvSpPr txBox="1"/>
          <p:nvPr/>
        </p:nvSpPr>
        <p:spPr>
          <a:xfrm>
            <a:off x="5591175" y="84836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 de Texto 32"/>
          <p:cNvSpPr txBox="1"/>
          <p:nvPr/>
        </p:nvSpPr>
        <p:spPr>
          <a:xfrm>
            <a:off x="5591175" y="164973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5591175" y="2450465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 de Texto 34"/>
          <p:cNvSpPr txBox="1"/>
          <p:nvPr/>
        </p:nvSpPr>
        <p:spPr>
          <a:xfrm>
            <a:off x="5591175" y="314579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 de Texto 35"/>
          <p:cNvSpPr txBox="1"/>
          <p:nvPr/>
        </p:nvSpPr>
        <p:spPr>
          <a:xfrm>
            <a:off x="5591175" y="391668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 de Texto 36"/>
          <p:cNvSpPr txBox="1"/>
          <p:nvPr/>
        </p:nvSpPr>
        <p:spPr>
          <a:xfrm>
            <a:off x="5591175" y="468757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 de Texto 37"/>
          <p:cNvSpPr txBox="1"/>
          <p:nvPr/>
        </p:nvSpPr>
        <p:spPr>
          <a:xfrm>
            <a:off x="5589905" y="545846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 de Texto 38"/>
          <p:cNvSpPr txBox="1"/>
          <p:nvPr/>
        </p:nvSpPr>
        <p:spPr>
          <a:xfrm>
            <a:off x="5589905" y="618363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1171575" y="2165985"/>
            <a:ext cx="26327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Tráfego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Agendamento e Planejamento de Rotas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de Vagões e Locomotivas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3806825" y="-27940"/>
            <a:ext cx="4197985" cy="419798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sp>
        <p:nvSpPr>
          <p:cNvPr id="14" name="Caixa de Texto 13"/>
          <p:cNvSpPr txBox="1"/>
          <p:nvPr/>
        </p:nvSpPr>
        <p:spPr>
          <a:xfrm>
            <a:off x="8915400" y="1750695"/>
            <a:ext cx="25184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Carga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Manutenção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Funcionários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Problemas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 b="27661"/>
          <a:stretch>
            <a:fillRect/>
          </a:stretch>
        </p:blipFill>
        <p:spPr>
          <a:xfrm>
            <a:off x="3804285" y="4037965"/>
            <a:ext cx="4161790" cy="28206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1" name="Caixa de Texto 30"/>
          <p:cNvSpPr txBox="1"/>
          <p:nvPr/>
        </p:nvSpPr>
        <p:spPr>
          <a:xfrm>
            <a:off x="5541010" y="16764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 de Texto 31"/>
          <p:cNvSpPr txBox="1"/>
          <p:nvPr/>
        </p:nvSpPr>
        <p:spPr>
          <a:xfrm>
            <a:off x="5541645" y="121793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 de Texto 32"/>
          <p:cNvSpPr txBox="1"/>
          <p:nvPr/>
        </p:nvSpPr>
        <p:spPr>
          <a:xfrm>
            <a:off x="5541010" y="226822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5561965" y="331851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 de Texto 34"/>
          <p:cNvSpPr txBox="1"/>
          <p:nvPr/>
        </p:nvSpPr>
        <p:spPr>
          <a:xfrm>
            <a:off x="5541010" y="426148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Õ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 de Texto 35"/>
          <p:cNvSpPr txBox="1"/>
          <p:nvPr/>
        </p:nvSpPr>
        <p:spPr>
          <a:xfrm>
            <a:off x="5541010" y="522414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 de Texto 36"/>
          <p:cNvSpPr txBox="1"/>
          <p:nvPr/>
        </p:nvSpPr>
        <p:spPr>
          <a:xfrm>
            <a:off x="5561330" y="618680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Espaço Reservado para Conteúdo 2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5" y="201358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6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" y="311213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8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" y="435927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1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160337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2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2614930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4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3699510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5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4784090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50000"/>
          </a:blip>
          <a:srcRect t="3619"/>
          <a:stretch>
            <a:fillRect/>
          </a:stretch>
        </p:blipFill>
        <p:spPr>
          <a:xfrm>
            <a:off x="3743325" y="886460"/>
            <a:ext cx="4705985" cy="442785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" name="Caixa de Texto 2"/>
          <p:cNvSpPr txBox="1"/>
          <p:nvPr/>
        </p:nvSpPr>
        <p:spPr>
          <a:xfrm>
            <a:off x="1574800" y="3020695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4" action="ppaction://hlinkfile"/>
              </a:rPr>
              <a:t>REQUISITOS</a:t>
            </a:r>
            <a:endParaRPr lang="pt-BR" altLang="en-US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4" action="ppaction://hlinkfile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1574800" y="3782695"/>
            <a:ext cx="1645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600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5" action="ppaction://hlinkfile"/>
              </a:rPr>
              <a:t>DICIONÁRIO DE DADOS</a:t>
            </a:r>
            <a:endParaRPr lang="pt-BR" altLang="en-US" sz="1600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5" action="ppaction://hlinkfile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9746615" y="3020695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6" action="ppaction://hlinkfile"/>
              </a:rPr>
              <a:t>MODELO ER</a:t>
            </a:r>
            <a:endParaRPr lang="pt-BR" altLang="en-US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6" action="ppaction://hlinkfile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9746615" y="3890645"/>
            <a:ext cx="131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7" action="ppaction://hlinkfile"/>
              </a:rPr>
              <a:t>SCRIPTS</a:t>
            </a:r>
            <a:endParaRPr lang="pt-BR" altLang="en-US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7" action="ppaction://hlinkfile"/>
            </a:endParaRPr>
          </a:p>
        </p:txBody>
      </p:sp>
      <p:pic>
        <p:nvPicPr>
          <p:cNvPr id="10" name="Espaço Reservado para Conteúdo 6"/>
          <p:cNvPicPr>
            <a:picLocks noChangeAspect="1"/>
          </p:cNvPicPr>
          <p:nvPr/>
        </p:nvPicPr>
        <p:blipFill>
          <a:blip r:embed="rId3">
            <a:alphaModFix amt="50000"/>
          </a:blip>
          <a:srcRect t="3619" b="73865"/>
          <a:stretch>
            <a:fillRect/>
          </a:stretch>
        </p:blipFill>
        <p:spPr>
          <a:xfrm>
            <a:off x="3743325" y="5165725"/>
            <a:ext cx="4705985" cy="103441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21" name="Caixa de Texto 20"/>
          <p:cNvSpPr txBox="1"/>
          <p:nvPr/>
        </p:nvSpPr>
        <p:spPr>
          <a:xfrm>
            <a:off x="5760000" y="111600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752465" y="219011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 de Texto 23"/>
          <p:cNvSpPr txBox="1"/>
          <p:nvPr/>
        </p:nvSpPr>
        <p:spPr>
          <a:xfrm>
            <a:off x="5752465" y="331851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 de Texto 24"/>
          <p:cNvSpPr txBox="1"/>
          <p:nvPr/>
        </p:nvSpPr>
        <p:spPr>
          <a:xfrm>
            <a:off x="5751830" y="436880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5751830" y="541909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305" y="2712085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305" y="3595370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7135" y="2712085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7135" y="3595370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15000"/>
          </a:blip>
          <a:srcRect t="3619" b="33211"/>
          <a:stretch>
            <a:fillRect/>
          </a:stretch>
        </p:blipFill>
        <p:spPr>
          <a:xfrm>
            <a:off x="3996690" y="4097655"/>
            <a:ext cx="4197985" cy="275145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pic>
        <p:nvPicPr>
          <p:cNvPr id="2" name="Espaço Reservado para Conteúdo 6"/>
          <p:cNvPicPr>
            <a:picLocks noChangeAspect="1"/>
          </p:cNvPicPr>
          <p:nvPr/>
        </p:nvPicPr>
        <p:blipFill>
          <a:blip r:embed="rId3">
            <a:alphaModFix amt="15000"/>
          </a:blip>
          <a:srcRect t="3619"/>
          <a:stretch>
            <a:fillRect/>
          </a:stretch>
        </p:blipFill>
        <p:spPr>
          <a:xfrm>
            <a:off x="3996690" y="0"/>
            <a:ext cx="4197985" cy="419798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sp>
        <p:nvSpPr>
          <p:cNvPr id="4" name="Caixa de Texto 3"/>
          <p:cNvSpPr txBox="1"/>
          <p:nvPr/>
        </p:nvSpPr>
        <p:spPr>
          <a:xfrm>
            <a:off x="2708910" y="2459990"/>
            <a:ext cx="67735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 PELA ATENÇÃO!</a:t>
            </a:r>
            <a:endParaRPr lang="pt-BR" altLang="en-US" sz="6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Presentation</Application>
  <PresentationFormat>宽屏</PresentationFormat>
  <Paragraphs>83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Fabrício Tolotti</cp:lastModifiedBy>
  <cp:revision>10</cp:revision>
  <dcterms:created xsi:type="dcterms:W3CDTF">2023-06-14T00:34:00Z</dcterms:created>
  <dcterms:modified xsi:type="dcterms:W3CDTF">2023-07-04T14:52:06Z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1046-11.2.0.11537</vt:lpwstr>
  </property>
  <property fmtid="{D5CDD505-2E9C-101B-9397-08002B2CF9AE}" pid="3" name="ICV">
    <vt:lpwstr>2611AB3B215B4CE0B65100D113F8CD5B</vt:lpwstr>
  </property>
</Properties>
</file>