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6858000" cx="9144000"/>
  <p:notesSz cx="6858000" cy="9144000"/>
  <p:embeddedFontLst>
    <p:embeddedFont>
      <p:font typeface="Ubuntu"/>
      <p:regular r:id="rId40"/>
      <p:bold r:id="rId41"/>
      <p:italic r:id="rId42"/>
      <p:boldItalic r:id="rId43"/>
    </p:embeddedFont>
    <p:embeddedFont>
      <p:font typeface="Nuni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Ubuntu-regular.fntdata"/><Relationship Id="rId20" Type="http://schemas.openxmlformats.org/officeDocument/2006/relationships/slide" Target="slides/slide16.xml"/><Relationship Id="rId42" Type="http://schemas.openxmlformats.org/officeDocument/2006/relationships/font" Target="fonts/Ubuntu-italic.fntdata"/><Relationship Id="rId41" Type="http://schemas.openxmlformats.org/officeDocument/2006/relationships/font" Target="fonts/Ubuntu-bold.fntdata"/><Relationship Id="rId22" Type="http://schemas.openxmlformats.org/officeDocument/2006/relationships/slide" Target="slides/slide18.xml"/><Relationship Id="rId44" Type="http://schemas.openxmlformats.org/officeDocument/2006/relationships/font" Target="fonts/Nunito-regular.fntdata"/><Relationship Id="rId21" Type="http://schemas.openxmlformats.org/officeDocument/2006/relationships/slide" Target="slides/slide17.xml"/><Relationship Id="rId43" Type="http://schemas.openxmlformats.org/officeDocument/2006/relationships/font" Target="fonts/Ubuntu-boldItalic.fntdata"/><Relationship Id="rId24" Type="http://schemas.openxmlformats.org/officeDocument/2006/relationships/slide" Target="slides/slide20.xml"/><Relationship Id="rId46" Type="http://schemas.openxmlformats.org/officeDocument/2006/relationships/font" Target="fonts/Nunito-italic.fntdata"/><Relationship Id="rId23" Type="http://schemas.openxmlformats.org/officeDocument/2006/relationships/slide" Target="slides/slide19.xml"/><Relationship Id="rId45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Nunito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6" name="Shape 56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4" name="Shape 164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77" name="Shape 177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8" name="Shape 188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9" name="Shape 199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3884760" y="8685360"/>
            <a:ext cx="29667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11" name="Shape 211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13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3884760" y="8685360"/>
            <a:ext cx="29667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23" name="Shape 223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13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33" name="Shape 233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44" name="Shape 244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55" name="Shape 255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3884760" y="8685360"/>
            <a:ext cx="29667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66" name="Shape 266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13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0" name="Shape 70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76" name="Shape 276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3884760" y="8685360"/>
            <a:ext cx="29667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86" name="Shape 286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13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98" name="Shape 298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Shape 3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12" name="Shape 312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24" name="Shape 324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38" name="Shape 338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51" name="Shape 351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63" name="Shape 363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Shape 3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76" name="Shape 376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88" name="Shape 388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1" name="Shape 81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02" name="Shape 402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Shape 4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/>
        </p:nvSpPr>
        <p:spPr>
          <a:xfrm>
            <a:off x="3884760" y="8685360"/>
            <a:ext cx="29667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15" name="Shape 415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13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Shape 4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25" name="Shape 425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-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adicionar o recall - adicionar grafico (precision, recall) tanto com a imagem, texto e texto e imagem</a:t>
            </a:r>
          </a:p>
        </p:txBody>
      </p:sp>
      <p:sp>
        <p:nvSpPr>
          <p:cNvPr id="427" name="Shape 4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3884760" y="8685360"/>
            <a:ext cx="29667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38" name="Shape 438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13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Shape 4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48" name="Shape 448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61" name="Shape 461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Shape 4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4" name="Shape 94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6" name="Shape 106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8" name="Shape 118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9" name="Shape 129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9" name="Shape 139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3884760" y="8685360"/>
            <a:ext cx="2966759" cy="45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1" name="Shape 151"/>
          <p:cNvSpPr/>
          <p:nvPr/>
        </p:nvSpPr>
        <p:spPr>
          <a:xfrm>
            <a:off x="685800" y="4343400"/>
            <a:ext cx="5484599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1359" cy="41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rIns="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452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8640" y="1604520"/>
            <a:ext cx="4985999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8640" y="1604520"/>
            <a:ext cx="4985999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457200" y="273600"/>
            <a:ext cx="8229239" cy="5307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27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950759" y="4192560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199" cy="14889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>
            <a:off x="843120" y="117359"/>
            <a:ext cx="8227799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Instituto Federal do </a:t>
            </a:r>
            <a:r>
              <a:rPr b="1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Espírito</a:t>
            </a: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Santo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Campus Serra </a:t>
            </a:r>
          </a:p>
        </p:txBody>
      </p:sp>
      <p:sp>
        <p:nvSpPr>
          <p:cNvPr id="64" name="Shape 64"/>
          <p:cNvSpPr/>
          <p:nvPr/>
        </p:nvSpPr>
        <p:spPr>
          <a:xfrm>
            <a:off x="1224000" y="1954080"/>
            <a:ext cx="6622919" cy="127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 DE ROBUSTEZ DO MÉTODO DE INTEGRAÇÃO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DADOS NERI</a:t>
            </a:r>
          </a:p>
        </p:txBody>
      </p:sp>
      <p:sp>
        <p:nvSpPr>
          <p:cNvPr id="65" name="Shape 65"/>
          <p:cNvSpPr/>
          <p:nvPr/>
        </p:nvSpPr>
        <p:spPr>
          <a:xfrm>
            <a:off x="2519280" y="3743639"/>
            <a:ext cx="4317840" cy="637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Aluno: João Carlos Pandolfi Santana</a:t>
            </a:r>
          </a:p>
        </p:txBody>
      </p:sp>
      <p:sp>
        <p:nvSpPr>
          <p:cNvPr id="66" name="Shape 66"/>
          <p:cNvSpPr/>
          <p:nvPr/>
        </p:nvSpPr>
        <p:spPr>
          <a:xfrm>
            <a:off x="2017080" y="4860719"/>
            <a:ext cx="5109839" cy="464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Orientador: Prof. Dr. Sérgio Nery Simões</a:t>
            </a:r>
          </a:p>
        </p:txBody>
      </p:sp>
      <p:sp>
        <p:nvSpPr>
          <p:cNvPr id="67" name="Shape 67"/>
          <p:cNvSpPr/>
          <p:nvPr/>
        </p:nvSpPr>
        <p:spPr>
          <a:xfrm>
            <a:off x="3095640" y="6345360"/>
            <a:ext cx="3885839" cy="637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Serra – ES, Julho de 2017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950759" y="4192560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199" cy="1488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/>
          <p:nvPr/>
        </p:nvSpPr>
        <p:spPr>
          <a:xfrm>
            <a:off x="843120" y="117359"/>
            <a:ext cx="8227799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Instituto Federal do </a:t>
            </a:r>
            <a:r>
              <a:rPr b="1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Espírito</a:t>
            </a: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Santo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Campus Serra </a:t>
            </a:r>
          </a:p>
        </p:txBody>
      </p:sp>
      <p:sp>
        <p:nvSpPr>
          <p:cNvPr id="172" name="Shape 172"/>
          <p:cNvSpPr/>
          <p:nvPr/>
        </p:nvSpPr>
        <p:spPr>
          <a:xfrm>
            <a:off x="144359" y="1490759"/>
            <a:ext cx="6838919" cy="622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 startAt="2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Fundamentos conceituais – Redes PPI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216000" y="2257559"/>
            <a:ext cx="3958199" cy="857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Fornecem informações biológicas sobre potenciais interações entre proteínas.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São estáticas, atemporais, genéricas e não fornecem informações de causalidade.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Podem ser modeladas em grafos.</a:t>
            </a: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4000" y="2113559"/>
            <a:ext cx="4174560" cy="429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82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/>
          <p:nvPr/>
        </p:nvSpPr>
        <p:spPr>
          <a:xfrm>
            <a:off x="950759" y="4192560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144359" y="140759"/>
            <a:ext cx="8350559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 startAt="2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Fundamentos conceituais – Método NERI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8000" y="950759"/>
            <a:ext cx="5893559" cy="5811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82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/>
          <p:nvPr/>
        </p:nvSpPr>
        <p:spPr>
          <a:xfrm>
            <a:off x="950759" y="4192560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5" name="Shape 1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360" y="880920"/>
            <a:ext cx="8512559" cy="5880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/>
          <p:nvPr/>
        </p:nvSpPr>
        <p:spPr>
          <a:xfrm>
            <a:off x="144359" y="140759"/>
            <a:ext cx="8350559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 startAt="2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Fundamentos conceituais – Método NERI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950759" y="4192560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199" cy="148896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843120" y="117359"/>
            <a:ext cx="8227799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Instituto Federal do </a:t>
            </a:r>
            <a:r>
              <a:rPr b="1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Espírito</a:t>
            </a: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Santo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Campus Serra </a:t>
            </a:r>
          </a:p>
        </p:txBody>
      </p:sp>
      <p:sp>
        <p:nvSpPr>
          <p:cNvPr id="207" name="Shape 207"/>
          <p:cNvSpPr/>
          <p:nvPr/>
        </p:nvSpPr>
        <p:spPr>
          <a:xfrm>
            <a:off x="144359" y="1490759"/>
            <a:ext cx="8350559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 startAt="2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Fundamentos conceituais – Avaliação de Classificadores</a:t>
            </a:r>
          </a:p>
        </p:txBody>
      </p:sp>
      <p:sp>
        <p:nvSpPr>
          <p:cNvPr id="208" name="Shape 208"/>
          <p:cNvSpPr/>
          <p:nvPr/>
        </p:nvSpPr>
        <p:spPr>
          <a:xfrm>
            <a:off x="1032120" y="2391480"/>
            <a:ext cx="4516199" cy="118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Leave-one-out Cross-validation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Repeated K-Fold Cross-validation</a:t>
            </a: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/>
        </p:nvSpPr>
        <p:spPr>
          <a:xfrm>
            <a:off x="950759" y="4192560"/>
            <a:ext cx="1824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2519280" y="1008000"/>
            <a:ext cx="7341900" cy="12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200" cy="14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/>
          <p:nvPr/>
        </p:nvSpPr>
        <p:spPr>
          <a:xfrm>
            <a:off x="843120" y="117359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Instituto Federal do </a:t>
            </a:r>
            <a:r>
              <a:rPr b="1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Espírito</a:t>
            </a: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Santo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Campus Serra </a:t>
            </a:r>
          </a:p>
        </p:txBody>
      </p:sp>
      <p:sp>
        <p:nvSpPr>
          <p:cNvPr id="219" name="Shape 219"/>
          <p:cNvSpPr/>
          <p:nvPr/>
        </p:nvSpPr>
        <p:spPr>
          <a:xfrm>
            <a:off x="144359" y="1490759"/>
            <a:ext cx="83505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 startAt="2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Fundamentos conceituais – Avaliação de Classificadores</a:t>
            </a:r>
          </a:p>
        </p:txBody>
      </p:sp>
      <p:sp>
        <p:nvSpPr>
          <p:cNvPr id="220" name="Shape 220"/>
          <p:cNvSpPr/>
          <p:nvPr/>
        </p:nvSpPr>
        <p:spPr>
          <a:xfrm>
            <a:off x="1032120" y="2391480"/>
            <a:ext cx="4516200" cy="1187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Leave-one-out Cross-validation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Repeated K-Fold Cross-validation</a:t>
            </a: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950759" y="4192560"/>
            <a:ext cx="1824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-750" y="3121942"/>
            <a:ext cx="91437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54100" lvl="0" marL="21600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25000"/>
              <a:buFont typeface="Noto Sans Symbols"/>
              <a:buAutoNum type="arabicPeriod" startAt="3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600">
                <a:latin typeface="Calibri"/>
                <a:ea typeface="Calibri"/>
                <a:cs typeface="Calibri"/>
                <a:sym typeface="Calibri"/>
              </a:rPr>
              <a:t>Metodologia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200" cy="14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/>
          <p:nvPr/>
        </p:nvSpPr>
        <p:spPr>
          <a:xfrm>
            <a:off x="843120" y="117359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Instituto Federal do </a:t>
            </a:r>
            <a:r>
              <a:rPr b="1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Espírito</a:t>
            </a: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Santo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Campus Serra </a:t>
            </a: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82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144359" y="140759"/>
            <a:ext cx="9143639" cy="579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 startAt="3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Metodologia - Geral</a:t>
            </a:r>
          </a:p>
        </p:txBody>
      </p:sp>
      <p:pic>
        <p:nvPicPr>
          <p:cNvPr id="240" name="Shape 2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3159" y="1119240"/>
            <a:ext cx="6446160" cy="555011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/>
          <p:nvPr/>
        </p:nvSpPr>
        <p:spPr>
          <a:xfrm>
            <a:off x="144359" y="140759"/>
            <a:ext cx="8350559" cy="10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Shape 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82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/>
          <p:nvPr/>
        </p:nvSpPr>
        <p:spPr>
          <a:xfrm>
            <a:off x="950759" y="4192560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144359" y="140759"/>
            <a:ext cx="9143639" cy="74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 startAt="3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Metodologia – Estratégia utilizada para análise de robustez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269639" y="1387440"/>
            <a:ext cx="8033399" cy="3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tIns="91425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Remoção de um único gene semente (</a:t>
            </a:r>
            <a:r>
              <a:rPr b="0" i="1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30x)</a:t>
            </a:r>
            <a:b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Remoção de vário genes sementes (Rep. Kfold – 50x {3,6,9,12})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Estudo do impacto causado no resultado (escores </a:t>
            </a:r>
            <a:r>
              <a:rPr b="0" i="1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 ∆’) em relação ao resultado original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144359" y="140759"/>
            <a:ext cx="8350559" cy="10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82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/>
          <p:nvPr/>
        </p:nvSpPr>
        <p:spPr>
          <a:xfrm>
            <a:off x="950759" y="4192560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144000" y="137159"/>
            <a:ext cx="8712000" cy="510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 startAt="3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Metodologia – Estratégia utilizada para análise de robustez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Shape 2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312559"/>
            <a:ext cx="9143639" cy="5121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950759" y="4192560"/>
            <a:ext cx="1824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-750" y="3121942"/>
            <a:ext cx="91437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54100" lvl="0" marL="21600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25000"/>
              <a:buFont typeface="Noto Sans Symbols"/>
              <a:buAutoNum type="arabicPeriod" startAt="4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pt-BR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200" cy="14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843120" y="117359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Instituto Federal do </a:t>
            </a:r>
            <a:r>
              <a:rPr b="1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Espírito</a:t>
            </a: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Santo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Campus Serra 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950759" y="4192560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199" cy="148896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/>
        </p:nvSpPr>
        <p:spPr>
          <a:xfrm>
            <a:off x="843120" y="117359"/>
            <a:ext cx="8227799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Instituto Federal do </a:t>
            </a:r>
            <a:r>
              <a:rPr b="1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Espírito</a:t>
            </a: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Santo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Campus Serra </a:t>
            </a:r>
          </a:p>
        </p:txBody>
      </p:sp>
      <p:sp>
        <p:nvSpPr>
          <p:cNvPr id="78" name="Shape 78"/>
          <p:cNvSpPr/>
          <p:nvPr/>
        </p:nvSpPr>
        <p:spPr>
          <a:xfrm>
            <a:off x="593639" y="1878119"/>
            <a:ext cx="6838919" cy="4345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4200" lvl="0" marL="2142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b="0" i="0" lang="pt-BR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Visão geral</a:t>
            </a:r>
          </a:p>
          <a:p>
            <a:pPr indent="-214200" lvl="0" marL="2142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b="0" i="0" lang="pt-BR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Fundamentos conceituais</a:t>
            </a:r>
          </a:p>
          <a:p>
            <a:pPr indent="-214200" lvl="0" marL="2142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b="0" i="0" lang="pt-BR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Metodologia proposta </a:t>
            </a:r>
          </a:p>
          <a:p>
            <a:pPr indent="-214200" lvl="0" marL="2142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b="0" i="0" lang="pt-BR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Desenvolvimento e Resultados </a:t>
            </a:r>
          </a:p>
          <a:p>
            <a:pPr indent="-214200" lvl="0" marL="2142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b="0" i="0" lang="pt-BR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Conclusão</a:t>
            </a:r>
          </a:p>
          <a:p>
            <a:pPr indent="-214200" lvl="0" marL="2142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b="0" i="0" lang="pt-BR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Trabalhos futuros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Shape 2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240" y="0"/>
            <a:ext cx="7469279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/>
          <p:nvPr/>
        </p:nvSpPr>
        <p:spPr>
          <a:xfrm>
            <a:off x="950759" y="4192560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360360" y="1536840"/>
            <a:ext cx="8205480" cy="5300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Shape 2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59" y="-359"/>
            <a:ext cx="9144000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/>
          <p:nvPr/>
        </p:nvSpPr>
        <p:spPr>
          <a:xfrm>
            <a:off x="950759" y="4192560"/>
            <a:ext cx="1824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108000" y="134280"/>
            <a:ext cx="91437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 startAt="4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Resultados – Remoção de um único gene - </a:t>
            </a:r>
            <a:r>
              <a:rPr b="0" i="1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Score 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360360" y="1536840"/>
            <a:ext cx="8205600" cy="53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Shape 2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711800"/>
            <a:ext cx="9143700" cy="36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Shape 295"/>
          <p:cNvSpPr/>
          <p:nvPr/>
        </p:nvSpPr>
        <p:spPr>
          <a:xfrm>
            <a:off x="693000" y="895325"/>
            <a:ext cx="5970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Diferença(%) ou Impacto = (100 – intersecção%)</a:t>
            </a:r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Shape 3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59" y="-359"/>
            <a:ext cx="9144000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/>
          <p:nvPr/>
        </p:nvSpPr>
        <p:spPr>
          <a:xfrm>
            <a:off x="1225440" y="4581719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144359" y="134280"/>
            <a:ext cx="9143639" cy="431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 startAt="4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Resultados – Remoção de um único gene - </a:t>
            </a:r>
            <a:r>
              <a:rPr b="0" i="1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Score 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360360" y="1536840"/>
            <a:ext cx="8205480" cy="5300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Shape 3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2559" y="928800"/>
            <a:ext cx="6857640" cy="182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Shape 3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32559" y="2790359"/>
            <a:ext cx="6857640" cy="182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Shape 30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2559" y="4664880"/>
            <a:ext cx="6857640" cy="1828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Shape 3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59" y="-359"/>
            <a:ext cx="9144000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Shape 317"/>
          <p:cNvSpPr/>
          <p:nvPr/>
        </p:nvSpPr>
        <p:spPr>
          <a:xfrm>
            <a:off x="1225440" y="4581719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144359" y="134280"/>
            <a:ext cx="9143639" cy="431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 startAt="4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Resultados – Remoção de um único gene - </a:t>
            </a:r>
            <a:r>
              <a:rPr b="0" i="1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Score </a:t>
            </a:r>
            <a:r>
              <a:rPr b="0" lang="pt-BR" sz="2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Δ</a:t>
            </a:r>
            <a:r>
              <a:rPr b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360360" y="1536840"/>
            <a:ext cx="8205480" cy="5300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o-10-s.png" id="321" name="Shape 3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93873"/>
            <a:ext cx="9144000" cy="4070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Shape 3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/>
          <p:nvPr/>
        </p:nvSpPr>
        <p:spPr>
          <a:xfrm>
            <a:off x="1225440" y="4581719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144359" y="134280"/>
            <a:ext cx="9143639" cy="431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 startAt="4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Resultados – Remoção de um único gene - </a:t>
            </a:r>
            <a:r>
              <a:rPr b="0" i="1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Score </a:t>
            </a:r>
            <a:r>
              <a:rPr b="0" lang="pt-BR" sz="2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Δ</a:t>
            </a:r>
            <a:r>
              <a:rPr b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360360" y="1536840"/>
            <a:ext cx="8205480" cy="5300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o-20-s.png" id="333" name="Shape 3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5037" y="750800"/>
            <a:ext cx="6593924" cy="1828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o-50-s.png" id="334" name="Shape 3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5050" y="2723250"/>
            <a:ext cx="6593899" cy="1896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o-100-s.png" id="335" name="Shape 3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75050" y="4764125"/>
            <a:ext cx="6593899" cy="18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Shape 3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Shape 343"/>
          <p:cNvSpPr/>
          <p:nvPr/>
        </p:nvSpPr>
        <p:spPr>
          <a:xfrm>
            <a:off x="1225440" y="4581719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144359" y="134280"/>
            <a:ext cx="9143639" cy="431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 startAt="4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Resultados – Remoção de um único gene – </a:t>
            </a:r>
            <a:r>
              <a:rPr b="0" i="1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Score </a:t>
            </a:r>
            <a:r>
              <a:rPr b="0" lang="pt-BR" sz="2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Δ</a:t>
            </a:r>
            <a:r>
              <a:rPr b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b="0" i="1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b="0" i="1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Score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360360" y="1536840"/>
            <a:ext cx="8205480" cy="5300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Shape 3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6175" y="3905387"/>
            <a:ext cx="7043100" cy="28172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o-10-s.png" id="348" name="Shape 3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347" y="779237"/>
            <a:ext cx="6728177" cy="299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Shape 3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Shape 356"/>
          <p:cNvSpPr/>
          <p:nvPr/>
        </p:nvSpPr>
        <p:spPr>
          <a:xfrm>
            <a:off x="1225440" y="4581719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144359" y="134280"/>
            <a:ext cx="9143639" cy="431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 startAt="4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Resultados – Remoção de mais de um gene - </a:t>
            </a:r>
            <a:r>
              <a:rPr b="0" i="1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Score 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360360" y="1536840"/>
            <a:ext cx="8205480" cy="5300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vv-10-x.png" id="359" name="Shape 3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39301"/>
            <a:ext cx="9143998" cy="499859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Shape 360"/>
          <p:cNvSpPr/>
          <p:nvPr/>
        </p:nvSpPr>
        <p:spPr>
          <a:xfrm>
            <a:off x="693000" y="895325"/>
            <a:ext cx="5970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pt-BR" sz="1800"/>
              <a:t>Similaridade = Intersecção</a:t>
            </a:r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Shape 3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Shape 368"/>
          <p:cNvSpPr/>
          <p:nvPr/>
        </p:nvSpPr>
        <p:spPr>
          <a:xfrm>
            <a:off x="1225440" y="4581719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144359" y="134280"/>
            <a:ext cx="9143639" cy="431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 startAt="4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Resultados – Remoção de mais de um gene - </a:t>
            </a:r>
            <a:r>
              <a:rPr b="0" i="1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Score 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vv-20-x.png" id="371" name="Shape 3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75" y="647999"/>
            <a:ext cx="4533537" cy="2530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vv-50-x.png" id="372" name="Shape 3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8425" y="647996"/>
            <a:ext cx="4626774" cy="2530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vv-100-x.png" id="373" name="Shape 3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60360" y="3330525"/>
            <a:ext cx="6186594" cy="33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Shape 3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Shape 381"/>
          <p:cNvSpPr/>
          <p:nvPr/>
        </p:nvSpPr>
        <p:spPr>
          <a:xfrm>
            <a:off x="1225440" y="4581719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144359" y="134280"/>
            <a:ext cx="9143639" cy="431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 startAt="4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Resultados – Remoção de mais de um gene - </a:t>
            </a:r>
            <a:r>
              <a:rPr b="0" i="1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Score </a:t>
            </a:r>
            <a:r>
              <a:rPr b="0" lang="pt-BR" sz="2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Δ</a:t>
            </a:r>
            <a:r>
              <a:rPr b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360360" y="1536840"/>
            <a:ext cx="8205480" cy="5300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vv-10-s.png" id="385" name="Shape 3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06193"/>
            <a:ext cx="9144000" cy="5045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Shape 3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Shape 393"/>
          <p:cNvSpPr/>
          <p:nvPr/>
        </p:nvSpPr>
        <p:spPr>
          <a:xfrm>
            <a:off x="1225440" y="4581719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144359" y="134280"/>
            <a:ext cx="9143639" cy="431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 startAt="4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Resultados – Remoção de mais de um gene - </a:t>
            </a:r>
            <a:r>
              <a:rPr b="0" i="1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Score </a:t>
            </a:r>
            <a:r>
              <a:rPr b="0" lang="pt-BR" sz="2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Δ</a:t>
            </a:r>
            <a:r>
              <a:rPr b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360360" y="1536840"/>
            <a:ext cx="8205480" cy="5300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vv-20-s.png" id="397" name="Shape 3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57825"/>
            <a:ext cx="4654949" cy="25214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vv-50-s.png" id="398" name="Shape 3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3050" y="749862"/>
            <a:ext cx="4654951" cy="25373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vv-100-s.png" id="399" name="Shape 3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8850" y="3465271"/>
            <a:ext cx="5670074" cy="314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1640" y="3133080"/>
            <a:ext cx="4787640" cy="364463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/>
          <p:nvPr/>
        </p:nvSpPr>
        <p:spPr>
          <a:xfrm>
            <a:off x="950759" y="4192560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2199" cy="148896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/>
          <p:nvPr/>
        </p:nvSpPr>
        <p:spPr>
          <a:xfrm>
            <a:off x="843120" y="117359"/>
            <a:ext cx="8227799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Instituto Federal do </a:t>
            </a:r>
            <a:r>
              <a:rPr b="1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Espírito</a:t>
            </a: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Santo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Campus Serra </a:t>
            </a:r>
          </a:p>
        </p:txBody>
      </p:sp>
      <p:sp>
        <p:nvSpPr>
          <p:cNvPr id="90" name="Shape 90"/>
          <p:cNvSpPr/>
          <p:nvPr/>
        </p:nvSpPr>
        <p:spPr>
          <a:xfrm>
            <a:off x="144359" y="1490759"/>
            <a:ext cx="8926559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720" lvl="0" marL="72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434879" y="2036519"/>
            <a:ext cx="8282880" cy="11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85840" lvl="0" marL="285840" marR="0" rtl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Doenças complexas são poligênicas e multifatoriais, ou seja, além de serem causadas por mutação de mais de um gene, também são afetadas por fatores externos.</a:t>
            </a:r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Shape 4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Shape 407"/>
          <p:cNvSpPr/>
          <p:nvPr/>
        </p:nvSpPr>
        <p:spPr>
          <a:xfrm>
            <a:off x="1225440" y="4581719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144359" y="134280"/>
            <a:ext cx="9143639" cy="431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 startAt="4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Resultados – Remoção de mais de um gene – </a:t>
            </a:r>
            <a:r>
              <a:rPr b="0" i="1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Score </a:t>
            </a:r>
            <a:r>
              <a:rPr b="0" lang="pt-BR" sz="2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Δ</a:t>
            </a:r>
            <a:r>
              <a:rPr b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b="0" i="1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b="0" i="1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Score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/>
          <p:nvPr/>
        </p:nvSpPr>
        <p:spPr>
          <a:xfrm>
            <a:off x="360360" y="1536840"/>
            <a:ext cx="8205480" cy="5300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vv-10-x.png" id="411" name="Shape 4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505" y="721772"/>
            <a:ext cx="5370899" cy="29360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vv-10-s.png" id="412" name="Shape 4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8800" y="3747877"/>
            <a:ext cx="5460450" cy="30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/>
        </p:nvSpPr>
        <p:spPr>
          <a:xfrm>
            <a:off x="950759" y="4192560"/>
            <a:ext cx="1824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-750" y="3121942"/>
            <a:ext cx="91437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54100" lvl="0" marL="21600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25000"/>
              <a:buFont typeface="Noto Sans Symbols"/>
              <a:buAutoNum type="arabicPeriod" startAt="5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600">
                <a:latin typeface="Calibri"/>
                <a:ea typeface="Calibri"/>
                <a:cs typeface="Calibri"/>
                <a:sym typeface="Calibri"/>
              </a:rPr>
              <a:t>Conclusão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1" name="Shape 4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200" cy="14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Shape 422"/>
          <p:cNvSpPr/>
          <p:nvPr/>
        </p:nvSpPr>
        <p:spPr>
          <a:xfrm>
            <a:off x="843120" y="117359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Instituto Federal do </a:t>
            </a:r>
            <a:r>
              <a:rPr b="1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Espírito</a:t>
            </a: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Santo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Campus Serra </a:t>
            </a:r>
          </a:p>
        </p:txBody>
      </p:sp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/>
        </p:nvSpPr>
        <p:spPr>
          <a:xfrm>
            <a:off x="950759" y="4192560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31" name="Shape 4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199" cy="148896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Shape 432"/>
          <p:cNvSpPr/>
          <p:nvPr/>
        </p:nvSpPr>
        <p:spPr>
          <a:xfrm>
            <a:off x="843120" y="117359"/>
            <a:ext cx="8227799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Instituto Federal do </a:t>
            </a:r>
            <a:r>
              <a:rPr b="1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Espírito</a:t>
            </a: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Santo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Campus Serra </a:t>
            </a:r>
          </a:p>
        </p:txBody>
      </p:sp>
      <p:sp>
        <p:nvSpPr>
          <p:cNvPr id="433" name="Shape 433"/>
          <p:cNvSpPr/>
          <p:nvPr/>
        </p:nvSpPr>
        <p:spPr>
          <a:xfrm>
            <a:off x="144359" y="1490759"/>
            <a:ext cx="6838919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 startAt="5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Conclusão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360360" y="1536840"/>
            <a:ext cx="8205480" cy="5300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324000" y="2198880"/>
            <a:ext cx="8459640" cy="41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método apresentou-se robusto em relação a</a:t>
            </a:r>
            <a:r>
              <a:rPr lang="pt-BR" sz="2200"/>
              <a:t> remoção dos</a:t>
            </a: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genes sementes para os escores </a:t>
            </a:r>
            <a:r>
              <a:rPr b="0" i="1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pt-BR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Δ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pt-BR" sz="2200"/>
              <a:t>O score </a:t>
            </a:r>
            <a:r>
              <a:rPr b="0" i="1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mais robust</a:t>
            </a:r>
            <a:r>
              <a:rPr lang="pt-BR" sz="2200"/>
              <a:t>o</a:t>
            </a: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</a:t>
            </a:r>
            <a:r>
              <a:rPr lang="pt-BR" sz="2200"/>
              <a:t>o</a:t>
            </a: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200"/>
              <a:t>score</a:t>
            </a: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Δ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9090"/>
              <a:buFont typeface="Calibri"/>
              <a:buChar char="●"/>
            </a:pPr>
            <a:r>
              <a:rPr lang="pt-BR" sz="2200">
                <a:solidFill>
                  <a:schemeClr val="dk1"/>
                </a:solidFill>
              </a:rPr>
              <a:t>Quanto maior a lista comparada, menor é a variância das interseções com o experimento original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9090"/>
              <a:buFont typeface="Calibri"/>
              <a:buChar char="●"/>
            </a:pPr>
            <a:r>
              <a:rPr lang="pt-BR" sz="2200">
                <a:solidFill>
                  <a:schemeClr val="dk1"/>
                </a:solidFill>
              </a:rPr>
              <a:t>O Grau do gene semente não está diretamente relacionado com o impacto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/>
        </p:nvSpPr>
        <p:spPr>
          <a:xfrm>
            <a:off x="950759" y="4192560"/>
            <a:ext cx="1824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-750" y="3121942"/>
            <a:ext cx="91437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54100" lvl="0" marL="21600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25000"/>
              <a:buFont typeface="Noto Sans Symbols"/>
              <a:buAutoNum type="arabicPeriod" startAt="6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600">
                <a:latin typeface="Calibri"/>
                <a:ea typeface="Calibri"/>
                <a:cs typeface="Calibri"/>
                <a:sym typeface="Calibri"/>
              </a:rPr>
              <a:t>Trabalhos Futuros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4" name="Shape 4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200" cy="14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Shape 445"/>
          <p:cNvSpPr/>
          <p:nvPr/>
        </p:nvSpPr>
        <p:spPr>
          <a:xfrm>
            <a:off x="843120" y="117359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Instituto Federal do </a:t>
            </a:r>
            <a:r>
              <a:rPr b="1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Espírito</a:t>
            </a: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Santo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Campus Serra </a:t>
            </a:r>
          </a:p>
        </p:txBody>
      </p:sp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/>
        </p:nvSpPr>
        <p:spPr>
          <a:xfrm>
            <a:off x="950759" y="4192560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54" name="Shape 4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199" cy="148896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Shape 455"/>
          <p:cNvSpPr/>
          <p:nvPr/>
        </p:nvSpPr>
        <p:spPr>
          <a:xfrm>
            <a:off x="843120" y="117359"/>
            <a:ext cx="8227799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Instituto Federal do </a:t>
            </a:r>
            <a:r>
              <a:rPr b="1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Espírito</a:t>
            </a: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Santo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Campus Serra </a:t>
            </a:r>
          </a:p>
        </p:txBody>
      </p:sp>
      <p:sp>
        <p:nvSpPr>
          <p:cNvPr id="456" name="Shape 456"/>
          <p:cNvSpPr/>
          <p:nvPr/>
        </p:nvSpPr>
        <p:spPr>
          <a:xfrm>
            <a:off x="144359" y="1490759"/>
            <a:ext cx="6838919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 startAt="6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Trabalhos futuros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360360" y="1536840"/>
            <a:ext cx="8205480" cy="5300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324000" y="1622879"/>
            <a:ext cx="8459640" cy="41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Analisar a robustez -- em relação as sementes -- de outros métodos, tais como: </a:t>
            </a:r>
            <a:r>
              <a:rPr b="0" i="1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Walk with Restart</a:t>
            </a: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comparar com os resultados obtidos neste trabalho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Pesquisar como integrar novas fontes de dados ao sistema, tais como: dados de epigenética, dados clínicos, etc.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Concluir interface gráfica adicionando documentação com tutorial de utilização.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Disponibilização do código fonte na web, e possivelmente uma publicação em um </a:t>
            </a:r>
            <a:r>
              <a:rPr b="0" i="1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Notes.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b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Criar um serviço web para utilização do método NERI.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950759" y="4192560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67" name="Shape 4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199" cy="148896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Shape 468"/>
          <p:cNvSpPr/>
          <p:nvPr/>
        </p:nvSpPr>
        <p:spPr>
          <a:xfrm>
            <a:off x="843120" y="117359"/>
            <a:ext cx="8227799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Instituto Federal do </a:t>
            </a:r>
            <a:r>
              <a:rPr b="1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Espírito</a:t>
            </a: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Santo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Campus Serra </a:t>
            </a:r>
          </a:p>
        </p:txBody>
      </p:sp>
      <p:sp>
        <p:nvSpPr>
          <p:cNvPr id="469" name="Shape 469"/>
          <p:cNvSpPr/>
          <p:nvPr/>
        </p:nvSpPr>
        <p:spPr>
          <a:xfrm>
            <a:off x="341280" y="1422720"/>
            <a:ext cx="8205480" cy="5300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341280" y="3436200"/>
            <a:ext cx="8459640" cy="1702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Muito obrigado!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950759" y="4192560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199" cy="148896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/>
          <p:nvPr/>
        </p:nvSpPr>
        <p:spPr>
          <a:xfrm>
            <a:off x="843120" y="117359"/>
            <a:ext cx="8227799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Instituto Federal do </a:t>
            </a:r>
            <a:r>
              <a:rPr b="1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Espírito</a:t>
            </a: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Santo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Campus Serra </a:t>
            </a:r>
          </a:p>
        </p:txBody>
      </p:sp>
      <p:sp>
        <p:nvSpPr>
          <p:cNvPr id="102" name="Shape 102"/>
          <p:cNvSpPr/>
          <p:nvPr/>
        </p:nvSpPr>
        <p:spPr>
          <a:xfrm>
            <a:off x="144359" y="1490759"/>
            <a:ext cx="683856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720" lvl="0" marL="72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Motivação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431639" y="2075040"/>
            <a:ext cx="8205480" cy="4203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Dificuldade do estudo de doenças complexas. 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Método NERI apresenta bons resultados de replicabilidade, mas falta avaliar sua robustez em relação aos genes sementes.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950759" y="4192560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199" cy="1488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>
            <a:off x="843120" y="117359"/>
            <a:ext cx="8227799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Instituto Federal do </a:t>
            </a:r>
            <a:r>
              <a:rPr b="1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Espírito</a:t>
            </a: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Santo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Campus Serra </a:t>
            </a:r>
          </a:p>
        </p:txBody>
      </p:sp>
      <p:sp>
        <p:nvSpPr>
          <p:cNvPr id="114" name="Shape 114"/>
          <p:cNvSpPr/>
          <p:nvPr/>
        </p:nvSpPr>
        <p:spPr>
          <a:xfrm>
            <a:off x="144359" y="1490759"/>
            <a:ext cx="683856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Visão Geral - Problema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431639" y="2075040"/>
            <a:ext cx="8205480" cy="4203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Quão dependente é o método NERI dos genes sementes?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199" cy="1488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843120" y="117359"/>
            <a:ext cx="8227799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Instituto Federal do </a:t>
            </a:r>
            <a:r>
              <a:rPr b="1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Espírito</a:t>
            </a: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Santo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Campus Serra </a:t>
            </a:r>
          </a:p>
        </p:txBody>
      </p:sp>
      <p:sp>
        <p:nvSpPr>
          <p:cNvPr id="125" name="Shape 125"/>
          <p:cNvSpPr/>
          <p:nvPr/>
        </p:nvSpPr>
        <p:spPr>
          <a:xfrm>
            <a:off x="144359" y="1490759"/>
            <a:ext cx="6838560" cy="60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 Geral</a:t>
            </a:r>
          </a:p>
        </p:txBody>
      </p:sp>
      <p:sp>
        <p:nvSpPr>
          <p:cNvPr id="126" name="Shape 126"/>
          <p:cNvSpPr/>
          <p:nvPr/>
        </p:nvSpPr>
        <p:spPr>
          <a:xfrm>
            <a:off x="360360" y="2860559"/>
            <a:ext cx="8205480" cy="1695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Analisar robustez do método NERI avaliando o impacto da retirada de alguns genes sementes.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950759" y="4192560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-750" y="3121942"/>
            <a:ext cx="91437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54100" lvl="0" marL="21600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25000"/>
              <a:buFont typeface="Noto Sans Symbols"/>
              <a:buAutoNum type="arabicPeriod" startAt="2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600">
                <a:latin typeface="Calibri"/>
                <a:ea typeface="Calibri"/>
                <a:cs typeface="Calibri"/>
                <a:sym typeface="Calibri"/>
              </a:rPr>
              <a:t>Fundamentos conceituais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200" cy="14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/>
          <p:nvPr/>
        </p:nvSpPr>
        <p:spPr>
          <a:xfrm>
            <a:off x="843120" y="117359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Instituto Federal do </a:t>
            </a:r>
            <a:r>
              <a:rPr b="1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Espírito</a:t>
            </a: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Santo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Campus Serra 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950759" y="4192560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199" cy="1488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>
            <a:off x="843120" y="117359"/>
            <a:ext cx="8227799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Instituto Federal do </a:t>
            </a:r>
            <a:r>
              <a:rPr b="1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Espírito</a:t>
            </a: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Santo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Campus Serra </a:t>
            </a:r>
          </a:p>
        </p:txBody>
      </p:sp>
      <p:sp>
        <p:nvSpPr>
          <p:cNvPr id="147" name="Shape 147"/>
          <p:cNvSpPr/>
          <p:nvPr/>
        </p:nvSpPr>
        <p:spPr>
          <a:xfrm>
            <a:off x="144359" y="1490759"/>
            <a:ext cx="8926559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 startAt="2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Fundamentos conceituais – Grafo e medidas de centralidade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6000" y="2464559"/>
            <a:ext cx="5614919" cy="3006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FF99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950759" y="4192560"/>
            <a:ext cx="182519" cy="33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2519280" y="1008000"/>
            <a:ext cx="7341839" cy="124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2199" cy="148896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843120" y="117359"/>
            <a:ext cx="8227799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Instituto Federal do </a:t>
            </a:r>
            <a:r>
              <a:rPr b="1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Espírito</a:t>
            </a: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Santo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Campus Serra </a:t>
            </a:r>
          </a:p>
        </p:txBody>
      </p:sp>
      <p:sp>
        <p:nvSpPr>
          <p:cNvPr id="159" name="Shape 159"/>
          <p:cNvSpPr/>
          <p:nvPr/>
        </p:nvSpPr>
        <p:spPr>
          <a:xfrm>
            <a:off x="144359" y="1490759"/>
            <a:ext cx="6838919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 startAt="2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Fundamentos conceituais – Redes complexas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144000" y="2232000"/>
            <a:ext cx="3958199" cy="32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Surge com o estudo de problemas do mundo real.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são modelos simples (ex: regulares nem aleatórios).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 ser modeladas em grafos.</a:t>
            </a: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4000" y="2113559"/>
            <a:ext cx="4174560" cy="429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