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29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43.png" ContentType="image/png"/>
  <Override PartName="/ppt/media/image41.png" ContentType="image/png"/>
  <Override PartName="/ppt/media/image40.png" ContentType="image/png"/>
  <Override PartName="/ppt/media/image35.png" ContentType="image/png"/>
  <Override PartName="/ppt/media/image34.png" ContentType="image/png"/>
  <Override PartName="/ppt/media/image33.png" ContentType="image/png"/>
  <Override PartName="/ppt/media/image29.png" ContentType="image/png"/>
  <Override PartName="/ppt/media/image42.png" ContentType="image/png"/>
  <Override PartName="/ppt/media/image28.wmf" ContentType="image/x-wmf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36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37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8.png" ContentType="image/png"/>
  <Override PartName="/ppt/media/image3.png" ContentType="image/png"/>
  <Override PartName="/ppt/media/image39.png" ContentType="image/png"/>
  <Override PartName="/ppt/media/image4.png" ContentType="image/png"/>
  <Override PartName="/ppt/media/image30.wmf" ContentType="image/x-wmf"/>
  <Override PartName="/ppt/media/image11.png" ContentType="image/png"/>
  <Override PartName="/ppt/media/image31.wmf" ContentType="image/x-wmf"/>
  <Override PartName="/ppt/media/image12.png" ContentType="image/png"/>
  <Override PartName="/ppt/media/image32.wmf" ContentType="image/x-wmf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de notas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8B7F4AD-D081-4587-A6DD-EBBE39AFFC09}" type="slidenum"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>
              <a:lnSpc>
                <a:spcPct val="100000"/>
              </a:lnSpc>
            </a:pPr>
            <a:fld id="{2CC66236-BA8A-40F3-9680-6BD6FD49F697}" type="slidenum"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</p:spPr>
        <p:txBody>
          <a:bodyPr lIns="0" rIns="0" tIns="91440" bIns="91440"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>
              <a:lnSpc>
                <a:spcPct val="100000"/>
              </a:lnSpc>
            </a:pPr>
            <a:fld id="{0BD5D92E-F39F-47FA-8FFE-F188361D8050}" type="slidenum"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</p:spPr>
        <p:txBody>
          <a:bodyPr lIns="0" rIns="0" tIns="91440" bIns="91440"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>
              <a:lnSpc>
                <a:spcPct val="100000"/>
              </a:lnSpc>
            </a:pPr>
            <a:fld id="{5AE6C7D4-486E-4CF3-8CBA-E3658A372AD8}" type="slidenum"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</p:spPr>
        <p:txBody>
          <a:bodyPr lIns="0" rIns="0" tIns="91440" bIns="91440"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>
              <a:lnSpc>
                <a:spcPct val="100000"/>
              </a:lnSpc>
            </a:pPr>
            <a:fld id="{777A045E-539F-4475-8C97-71ADA9C0FF35}" type="slidenum"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</p:spPr>
        <p:txBody>
          <a:bodyPr lIns="0" rIns="0" tIns="91440" bIns="91440"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>
              <a:lnSpc>
                <a:spcPct val="100000"/>
              </a:lnSpc>
            </a:pPr>
            <a:fld id="{B7F66631-17A9-449F-BDE1-8107EBBF40EE}" type="slidenum"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</p:spPr>
        <p:txBody>
          <a:bodyPr lIns="0" rIns="0" tIns="91440" bIns="91440"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>
              <a:lnSpc>
                <a:spcPct val="100000"/>
              </a:lnSpc>
            </a:pPr>
            <a:fld id="{7B833BFB-8E08-43D8-9774-9F2A13543650}" type="slidenum"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</p:spPr>
        <p:txBody>
          <a:bodyPr lIns="0" rIns="0" tIns="91440" bIns="91440"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>
              <a:lnSpc>
                <a:spcPct val="100000"/>
              </a:lnSpc>
            </a:pPr>
            <a:fld id="{1587ED37-7E58-4720-96F1-0DE4FB2F78ED}" type="slidenum"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</p:spPr>
        <p:txBody>
          <a:bodyPr lIns="0" rIns="0" tIns="91440" bIns="91440"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>
              <a:lnSpc>
                <a:spcPct val="100000"/>
              </a:lnSpc>
            </a:pPr>
            <a:fld id="{A7C8E675-83A3-4525-895D-DE66F1FFA724}" type="slidenum"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</p:spPr>
        <p:txBody>
          <a:bodyPr lIns="0" rIns="0" tIns="91440" bIns="91440"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>
              <a:lnSpc>
                <a:spcPct val="100000"/>
              </a:lnSpc>
            </a:pPr>
            <a:fld id="{AFFA0185-6B4F-4A8F-BA2B-6EDE8BB1076B}" type="slidenum"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</p:spPr>
        <p:txBody>
          <a:bodyPr lIns="0" rIns="0" tIns="91440" bIns="91440"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>
              <a:lnSpc>
                <a:spcPct val="100000"/>
              </a:lnSpc>
            </a:pPr>
            <a:fld id="{61358418-8150-4C2E-8C45-454CFB19F3BA}" type="slidenum"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</p:spPr>
        <p:txBody>
          <a:bodyPr lIns="0" rIns="0" tIns="91440" bIns="91440"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>
              <a:lnSpc>
                <a:spcPct val="100000"/>
              </a:lnSpc>
            </a:pPr>
            <a:fld id="{07147F7B-4A6B-460E-8C8F-E4C160452BF8}" type="slidenum"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</p:spPr>
        <p:txBody>
          <a:bodyPr lIns="0" rIns="0" tIns="91440" bIns="91440"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>
              <a:lnSpc>
                <a:spcPct val="100000"/>
              </a:lnSpc>
            </a:pPr>
            <a:fld id="{8C8A1DB9-279A-4EDB-B5C9-5701BF755F05}" type="slidenum"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</p:spPr>
        <p:txBody>
          <a:bodyPr lIns="0" rIns="0" tIns="91440" bIns="91440"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>
              <a:lnSpc>
                <a:spcPct val="100000"/>
              </a:lnSpc>
            </a:pPr>
            <a:fld id="{6DF041FB-B95B-4360-8F70-A79EBE764C7C}" type="slidenum"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</p:spPr>
        <p:txBody>
          <a:bodyPr lIns="0" rIns="0" tIns="91440" bIns="91440"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>
              <a:lnSpc>
                <a:spcPct val="100000"/>
              </a:lnSpc>
            </a:pPr>
            <a:fld id="{35C61255-C30F-441E-9D18-D55165DA0855}" type="slidenum"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</p:spPr>
        <p:txBody>
          <a:bodyPr lIns="0" rIns="0" tIns="91440" bIns="91440"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>
              <a:lnSpc>
                <a:spcPct val="100000"/>
              </a:lnSpc>
            </a:pPr>
            <a:fld id="{6944E9A8-EE99-4407-A107-2890B8B0E8C5}" type="slidenum"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</p:spPr>
        <p:txBody>
          <a:bodyPr lIns="0" rIns="0" tIns="91440" bIns="91440"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>
              <a:lnSpc>
                <a:spcPct val="100000"/>
              </a:lnSpc>
            </a:pPr>
            <a:fld id="{5592388D-E214-405C-B6DC-CFF7ED79E2CD}" type="slidenum"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</p:spPr>
        <p:txBody>
          <a:bodyPr lIns="0" rIns="0" tIns="91440" bIns="91440"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>
              <a:lnSpc>
                <a:spcPct val="100000"/>
              </a:lnSpc>
            </a:pPr>
            <a:fld id="{305EB8F2-1CEA-4BBE-9C01-45142857B0A9}" type="slidenum"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</p:spPr>
        <p:txBody>
          <a:bodyPr lIns="0" rIns="0" tIns="91440" bIns="91440"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>
              <a:lnSpc>
                <a:spcPct val="100000"/>
              </a:lnSpc>
            </a:pPr>
            <a:fld id="{F52C20CE-7CD0-4B5E-9EEA-6F8D709E16FB}" type="slidenum"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</p:spPr>
        <p:txBody>
          <a:bodyPr lIns="0" rIns="0" tIns="91440" bIns="91440"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>
              <a:lnSpc>
                <a:spcPct val="100000"/>
              </a:lnSpc>
            </a:pPr>
            <a:fld id="{08FDD5E3-AA84-4F52-B6DF-8F6315F2C6E2}" type="slidenum"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</p:spPr>
        <p:txBody>
          <a:bodyPr lIns="0" rIns="0" tIns="91440" bIns="91440"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>
              <a:lnSpc>
                <a:spcPct val="100000"/>
              </a:lnSpc>
            </a:pPr>
            <a:fld id="{52BB4B08-01F7-4FDA-97A6-DA297AF3B360}" type="slidenum"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</p:spPr>
        <p:txBody>
          <a:bodyPr lIns="0" rIns="0" tIns="91440" bIns="91440"/>
          <a:p>
            <a:pPr marL="457200" indent="-2268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adicionar o recall - adicionar grafico (precision, recall) tanto com a imagem, texto e texto e imagem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>
              <a:lnSpc>
                <a:spcPct val="100000"/>
              </a:lnSpc>
            </a:pPr>
            <a:fld id="{3536B3FF-F08A-4E80-AA89-7130CAE00799}" type="slidenum"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</p:spPr>
        <p:txBody>
          <a:bodyPr lIns="0" rIns="0" tIns="91440" bIns="91440"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>
              <a:lnSpc>
                <a:spcPct val="100000"/>
              </a:lnSpc>
            </a:pPr>
            <a:fld id="{FC4EE49F-B790-4F86-BA15-474810563A65}" type="slidenum"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</p:spPr>
        <p:txBody>
          <a:bodyPr lIns="0" rIns="0" tIns="91440" bIns="91440"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>
              <a:lnSpc>
                <a:spcPct val="100000"/>
              </a:lnSpc>
            </a:pPr>
            <a:fld id="{773A33A5-18E3-4F6E-8F02-E88B8C71A0E6}" type="slidenum"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</p:spPr>
        <p:txBody>
          <a:bodyPr lIns="0" rIns="0" tIns="91440" bIns="91440"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>
              <a:lnSpc>
                <a:spcPct val="100000"/>
              </a:lnSpc>
            </a:pPr>
            <a:fld id="{D48F6AEC-F3B0-4CC3-A43F-69AB72738FCA}" type="slidenum"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</p:spPr>
        <p:txBody>
          <a:bodyPr lIns="0" rIns="0" tIns="91440" bIns="91440"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>
              <a:lnSpc>
                <a:spcPct val="100000"/>
              </a:lnSpc>
            </a:pPr>
            <a:fld id="{C17C3A97-CD7C-4233-8D97-808C3FFCD838}" type="slidenum"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</p:spPr>
        <p:txBody>
          <a:bodyPr lIns="0" rIns="0" tIns="91440" bIns="91440"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>
              <a:lnSpc>
                <a:spcPct val="100000"/>
              </a:lnSpc>
            </a:pPr>
            <a:fld id="{C39CA2D5-299B-4410-82DA-C0AC32A0500D}" type="slidenum"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</p:spPr>
        <p:txBody>
          <a:bodyPr lIns="0" rIns="0" tIns="91440" bIns="91440"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>
              <a:lnSpc>
                <a:spcPct val="100000"/>
              </a:lnSpc>
            </a:pPr>
            <a:fld id="{1132272D-59CB-4A99-BBA1-96E790EFD530}" type="slidenum"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</p:spPr>
        <p:txBody>
          <a:bodyPr lIns="0" rIns="0" tIns="91440" bIns="91440"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>
              <a:lnSpc>
                <a:spcPct val="100000"/>
              </a:lnSpc>
            </a:pPr>
            <a:fld id="{D01FC4D4-EA8A-468E-8E5B-AD722F7E045B}" type="slidenum"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</p:spPr>
        <p:txBody>
          <a:bodyPr lIns="0" rIns="0" tIns="91440" bIns="91440"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>
              <a:lnSpc>
                <a:spcPct val="100000"/>
              </a:lnSpc>
            </a:pPr>
            <a:fld id="{33544809-EFE7-4D52-B7B4-6282A488B281}" type="slidenum"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</p:spPr>
        <p:txBody>
          <a:bodyPr lIns="0" rIns="0" tIns="91440" bIns="91440"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8640" y="1604520"/>
            <a:ext cx="498600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8640" y="1604520"/>
            <a:ext cx="498600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wmf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wmf"/><Relationship Id="rId3" Type="http://schemas.openxmlformats.org/officeDocument/2006/relationships/image" Target="../media/image31.wmf"/><Relationship Id="rId4" Type="http://schemas.openxmlformats.org/officeDocument/2006/relationships/image" Target="../media/image32.wmf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cff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950760" y="4192560"/>
            <a:ext cx="18252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>
            <a:off x="2519280" y="1008000"/>
            <a:ext cx="734184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3" name="Shape 32" descr=""/>
          <p:cNvPicPr/>
          <p:nvPr/>
        </p:nvPicPr>
        <p:blipFill>
          <a:blip r:embed="rId1"/>
          <a:stretch/>
        </p:blipFill>
        <p:spPr>
          <a:xfrm>
            <a:off x="0" y="0"/>
            <a:ext cx="9142200" cy="1488960"/>
          </a:xfrm>
          <a:prstGeom prst="rect">
            <a:avLst/>
          </a:prstGeom>
          <a:ln>
            <a:noFill/>
          </a:ln>
        </p:spPr>
      </p:pic>
      <p:sp>
        <p:nvSpPr>
          <p:cNvPr id="44" name="CustomShape 3"/>
          <p:cNvSpPr/>
          <p:nvPr/>
        </p:nvSpPr>
        <p:spPr>
          <a:xfrm>
            <a:off x="843120" y="11736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r>
              <a:rPr b="1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Instituto Federal do </a:t>
            </a:r>
            <a:r>
              <a:rPr b="1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Espírito</a:t>
            </a:r>
            <a:r>
              <a:rPr b="1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 Santo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Campus Serra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4"/>
          <p:cNvSpPr/>
          <p:nvPr/>
        </p:nvSpPr>
        <p:spPr>
          <a:xfrm>
            <a:off x="1224000" y="1954080"/>
            <a:ext cx="6622920" cy="12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ANÁLISE DE ROBUSTEZ DO MÉTODO DE INTEGRAÇÃO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 DADOS NERI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5"/>
          <p:cNvSpPr/>
          <p:nvPr/>
        </p:nvSpPr>
        <p:spPr>
          <a:xfrm>
            <a:off x="2519280" y="3743640"/>
            <a:ext cx="431784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Aluno: João Carlos Pandolfi Santana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2017080" y="4860720"/>
            <a:ext cx="5109840" cy="46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Orientador: Prof. Dr. Sérgio Nery Simões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7"/>
          <p:cNvSpPr/>
          <p:nvPr/>
        </p:nvSpPr>
        <p:spPr>
          <a:xfrm>
            <a:off x="3095640" y="6345360"/>
            <a:ext cx="388584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Serra – ES, Julho de 2017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cff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4000" cy="828000"/>
          </a:xfrm>
          <a:prstGeom prst="rect">
            <a:avLst/>
          </a:prstGeom>
          <a:ln>
            <a:noFill/>
          </a:ln>
        </p:spPr>
      </p:pic>
      <p:sp>
        <p:nvSpPr>
          <p:cNvPr id="99" name="CustomShape 1"/>
          <p:cNvSpPr/>
          <p:nvPr/>
        </p:nvSpPr>
        <p:spPr>
          <a:xfrm>
            <a:off x="950760" y="4192560"/>
            <a:ext cx="18252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2"/>
          <p:cNvSpPr/>
          <p:nvPr/>
        </p:nvSpPr>
        <p:spPr>
          <a:xfrm>
            <a:off x="2519280" y="1008000"/>
            <a:ext cx="734184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3"/>
          <p:cNvSpPr/>
          <p:nvPr/>
        </p:nvSpPr>
        <p:spPr>
          <a:xfrm>
            <a:off x="144360" y="140760"/>
            <a:ext cx="8350560" cy="107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 startAt="2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Fundamentos conceituais – Método NERI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Picture 119" descr=""/>
          <p:cNvPicPr/>
          <p:nvPr/>
        </p:nvPicPr>
        <p:blipFill>
          <a:blip r:embed="rId2"/>
          <a:stretch/>
        </p:blipFill>
        <p:spPr>
          <a:xfrm>
            <a:off x="1638000" y="950760"/>
            <a:ext cx="5893560" cy="581112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cff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4000" cy="828000"/>
          </a:xfrm>
          <a:prstGeom prst="rect">
            <a:avLst/>
          </a:prstGeom>
          <a:ln>
            <a:noFill/>
          </a:ln>
        </p:spPr>
      </p:pic>
      <p:sp>
        <p:nvSpPr>
          <p:cNvPr id="104" name="CustomShape 1"/>
          <p:cNvSpPr/>
          <p:nvPr/>
        </p:nvSpPr>
        <p:spPr>
          <a:xfrm>
            <a:off x="950760" y="4192560"/>
            <a:ext cx="18252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2"/>
          <p:cNvSpPr/>
          <p:nvPr/>
        </p:nvSpPr>
        <p:spPr>
          <a:xfrm>
            <a:off x="2519280" y="1008000"/>
            <a:ext cx="734184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6" name="Picture 3" descr=""/>
          <p:cNvPicPr/>
          <p:nvPr/>
        </p:nvPicPr>
        <p:blipFill>
          <a:blip r:embed="rId2"/>
          <a:stretch/>
        </p:blipFill>
        <p:spPr>
          <a:xfrm>
            <a:off x="243360" y="880920"/>
            <a:ext cx="8512560" cy="5880600"/>
          </a:xfrm>
          <a:prstGeom prst="rect">
            <a:avLst/>
          </a:prstGeom>
          <a:ln>
            <a:noFill/>
          </a:ln>
        </p:spPr>
      </p:pic>
      <p:sp>
        <p:nvSpPr>
          <p:cNvPr id="107" name="CustomShape 3"/>
          <p:cNvSpPr/>
          <p:nvPr/>
        </p:nvSpPr>
        <p:spPr>
          <a:xfrm>
            <a:off x="144360" y="140760"/>
            <a:ext cx="8350560" cy="107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 startAt="2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Fundamentos conceituais – Método NERI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cff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950760" y="4192560"/>
            <a:ext cx="18252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2"/>
          <p:cNvSpPr/>
          <p:nvPr/>
        </p:nvSpPr>
        <p:spPr>
          <a:xfrm>
            <a:off x="2519280" y="1008000"/>
            <a:ext cx="734184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0" name="Shape 134" descr=""/>
          <p:cNvPicPr/>
          <p:nvPr/>
        </p:nvPicPr>
        <p:blipFill>
          <a:blip r:embed="rId1"/>
          <a:stretch/>
        </p:blipFill>
        <p:spPr>
          <a:xfrm>
            <a:off x="0" y="0"/>
            <a:ext cx="9142200" cy="1488960"/>
          </a:xfrm>
          <a:prstGeom prst="rect">
            <a:avLst/>
          </a:prstGeom>
          <a:ln>
            <a:noFill/>
          </a:ln>
        </p:spPr>
      </p:pic>
      <p:sp>
        <p:nvSpPr>
          <p:cNvPr id="111" name="CustomShape 3"/>
          <p:cNvSpPr/>
          <p:nvPr/>
        </p:nvSpPr>
        <p:spPr>
          <a:xfrm>
            <a:off x="843120" y="11736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r>
              <a:rPr b="1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Instituto Federal do </a:t>
            </a:r>
            <a:r>
              <a:rPr b="1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Espírito</a:t>
            </a:r>
            <a:r>
              <a:rPr b="1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 Santo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Campus Serra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144360" y="1490760"/>
            <a:ext cx="8350560" cy="107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 startAt="2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Fundamentos conceituais – Avaliação de Classificadores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5"/>
          <p:cNvSpPr/>
          <p:nvPr/>
        </p:nvSpPr>
        <p:spPr>
          <a:xfrm>
            <a:off x="1032120" y="2391480"/>
            <a:ext cx="451620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Leave-one-out Cross-validation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Repeated K-Fold Cross-validation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cff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4000" cy="828000"/>
          </a:xfrm>
          <a:prstGeom prst="rect">
            <a:avLst/>
          </a:prstGeom>
          <a:ln>
            <a:noFill/>
          </a:ln>
        </p:spPr>
      </p:pic>
      <p:sp>
        <p:nvSpPr>
          <p:cNvPr id="115" name="CustomShape 1"/>
          <p:cNvSpPr/>
          <p:nvPr/>
        </p:nvSpPr>
        <p:spPr>
          <a:xfrm>
            <a:off x="2519280" y="1008000"/>
            <a:ext cx="734184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2"/>
          <p:cNvSpPr/>
          <p:nvPr/>
        </p:nvSpPr>
        <p:spPr>
          <a:xfrm>
            <a:off x="144360" y="140760"/>
            <a:ext cx="9143640" cy="5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 startAt="3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Metodologia - Geral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7" name="Picture 1" descr=""/>
          <p:cNvPicPr/>
          <p:nvPr/>
        </p:nvPicPr>
        <p:blipFill>
          <a:blip r:embed="rId2"/>
          <a:stretch/>
        </p:blipFill>
        <p:spPr>
          <a:xfrm>
            <a:off x="1613160" y="1119240"/>
            <a:ext cx="6446160" cy="5550120"/>
          </a:xfrm>
          <a:prstGeom prst="rect">
            <a:avLst/>
          </a:prstGeom>
          <a:ln>
            <a:noFill/>
          </a:ln>
        </p:spPr>
      </p:pic>
      <p:sp>
        <p:nvSpPr>
          <p:cNvPr id="118" name="CustomShape 3"/>
          <p:cNvSpPr/>
          <p:nvPr/>
        </p:nvSpPr>
        <p:spPr>
          <a:xfrm>
            <a:off x="144360" y="140760"/>
            <a:ext cx="8350560" cy="107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 spd="med">
    <p:fade/>
  </p:transition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cff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4000" cy="828000"/>
          </a:xfrm>
          <a:prstGeom prst="rect">
            <a:avLst/>
          </a:prstGeom>
          <a:ln>
            <a:noFill/>
          </a:ln>
        </p:spPr>
      </p:pic>
      <p:sp>
        <p:nvSpPr>
          <p:cNvPr id="120" name="CustomShape 1"/>
          <p:cNvSpPr/>
          <p:nvPr/>
        </p:nvSpPr>
        <p:spPr>
          <a:xfrm>
            <a:off x="950760" y="4192560"/>
            <a:ext cx="18252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2"/>
          <p:cNvSpPr/>
          <p:nvPr/>
        </p:nvSpPr>
        <p:spPr>
          <a:xfrm>
            <a:off x="144360" y="140760"/>
            <a:ext cx="9143640" cy="74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 startAt="3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Metodologia – Estratégia utilizada para análise de robustez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269640" y="1387440"/>
            <a:ext cx="8033400" cy="378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Remoção de um único gene semente (</a:t>
            </a:r>
            <a:r>
              <a:rPr b="0" i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LOO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30x)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Remoção de vário genes sementes (Rep. Kfold – 50x {3,6,9,12})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Estudo do impacto causado no resultado (escores </a:t>
            </a:r>
            <a:r>
              <a:rPr b="0" i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X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e  ∆’) em relação ao resultado original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144360" y="140760"/>
            <a:ext cx="8350560" cy="107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 spd="med">
    <p:fade/>
  </p:transition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cff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4000" cy="828000"/>
          </a:xfrm>
          <a:prstGeom prst="rect">
            <a:avLst/>
          </a:prstGeom>
          <a:ln>
            <a:noFill/>
          </a:ln>
        </p:spPr>
      </p:pic>
      <p:sp>
        <p:nvSpPr>
          <p:cNvPr id="125" name="CustomShape 1"/>
          <p:cNvSpPr/>
          <p:nvPr/>
        </p:nvSpPr>
        <p:spPr>
          <a:xfrm>
            <a:off x="950760" y="4192560"/>
            <a:ext cx="18252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2"/>
          <p:cNvSpPr/>
          <p:nvPr/>
        </p:nvSpPr>
        <p:spPr>
          <a:xfrm>
            <a:off x="2519280" y="1008000"/>
            <a:ext cx="734184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3"/>
          <p:cNvSpPr/>
          <p:nvPr/>
        </p:nvSpPr>
        <p:spPr>
          <a:xfrm>
            <a:off x="144000" y="137160"/>
            <a:ext cx="8712000" cy="51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 startAt="3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Metodologia – Estratégia utilizada para análise de robustez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8" name="Picture 1" descr=""/>
          <p:cNvPicPr/>
          <p:nvPr/>
        </p:nvPicPr>
        <p:blipFill>
          <a:blip r:embed="rId2"/>
          <a:stretch/>
        </p:blipFill>
        <p:spPr>
          <a:xfrm>
            <a:off x="0" y="1312560"/>
            <a:ext cx="9143640" cy="512172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cff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1" descr=""/>
          <p:cNvPicPr/>
          <p:nvPr/>
        </p:nvPicPr>
        <p:blipFill>
          <a:blip r:embed="rId1"/>
          <a:stretch/>
        </p:blipFill>
        <p:spPr>
          <a:xfrm>
            <a:off x="858240" y="0"/>
            <a:ext cx="7469280" cy="6857640"/>
          </a:xfrm>
          <a:prstGeom prst="rect">
            <a:avLst/>
          </a:prstGeom>
          <a:ln>
            <a:noFill/>
          </a:ln>
        </p:spPr>
      </p:pic>
      <p:sp>
        <p:nvSpPr>
          <p:cNvPr id="130" name="CustomShape 1"/>
          <p:cNvSpPr/>
          <p:nvPr/>
        </p:nvSpPr>
        <p:spPr>
          <a:xfrm>
            <a:off x="950760" y="4192560"/>
            <a:ext cx="18252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2"/>
          <p:cNvSpPr/>
          <p:nvPr/>
        </p:nvSpPr>
        <p:spPr>
          <a:xfrm>
            <a:off x="2519280" y="1008000"/>
            <a:ext cx="734184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3"/>
          <p:cNvSpPr/>
          <p:nvPr/>
        </p:nvSpPr>
        <p:spPr>
          <a:xfrm>
            <a:off x="360360" y="1536840"/>
            <a:ext cx="8205480" cy="530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cff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-360" y="-360"/>
            <a:ext cx="9144000" cy="648000"/>
          </a:xfrm>
          <a:prstGeom prst="rect">
            <a:avLst/>
          </a:prstGeom>
          <a:ln>
            <a:noFill/>
          </a:ln>
        </p:spPr>
      </p:pic>
      <p:sp>
        <p:nvSpPr>
          <p:cNvPr id="134" name="CustomShape 1"/>
          <p:cNvSpPr/>
          <p:nvPr/>
        </p:nvSpPr>
        <p:spPr>
          <a:xfrm>
            <a:off x="950760" y="4192560"/>
            <a:ext cx="18252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2"/>
          <p:cNvSpPr/>
          <p:nvPr/>
        </p:nvSpPr>
        <p:spPr>
          <a:xfrm>
            <a:off x="108000" y="134280"/>
            <a:ext cx="9143640" cy="61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 startAt="4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Resultados – Remoção de um único gene - </a:t>
            </a:r>
            <a:r>
              <a:rPr b="0" i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Score X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360360" y="1536840"/>
            <a:ext cx="8205480" cy="530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7" name="Picture 1" descr=""/>
          <p:cNvPicPr/>
          <p:nvPr/>
        </p:nvPicPr>
        <p:blipFill>
          <a:blip r:embed="rId2"/>
          <a:stretch/>
        </p:blipFill>
        <p:spPr>
          <a:xfrm>
            <a:off x="0" y="1711800"/>
            <a:ext cx="9143640" cy="3657240"/>
          </a:xfrm>
          <a:prstGeom prst="rect">
            <a:avLst/>
          </a:prstGeom>
          <a:ln>
            <a:noFill/>
          </a:ln>
        </p:spPr>
      </p:pic>
      <p:sp>
        <p:nvSpPr>
          <p:cNvPr id="138" name="CustomShape 4"/>
          <p:cNvSpPr/>
          <p:nvPr/>
        </p:nvSpPr>
        <p:spPr>
          <a:xfrm>
            <a:off x="693000" y="895320"/>
            <a:ext cx="5121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Diferença(%) ou Impacto = (100 – intersecção%)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cff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-360" y="-360"/>
            <a:ext cx="9144000" cy="648000"/>
          </a:xfrm>
          <a:prstGeom prst="rect">
            <a:avLst/>
          </a:prstGeom>
          <a:ln>
            <a:noFill/>
          </a:ln>
        </p:spPr>
      </p:pic>
      <p:sp>
        <p:nvSpPr>
          <p:cNvPr id="140" name="CustomShape 1"/>
          <p:cNvSpPr/>
          <p:nvPr/>
        </p:nvSpPr>
        <p:spPr>
          <a:xfrm>
            <a:off x="1225440" y="4581720"/>
            <a:ext cx="18252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2"/>
          <p:cNvSpPr/>
          <p:nvPr/>
        </p:nvSpPr>
        <p:spPr>
          <a:xfrm>
            <a:off x="2519280" y="1008000"/>
            <a:ext cx="734184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3"/>
          <p:cNvSpPr/>
          <p:nvPr/>
        </p:nvSpPr>
        <p:spPr>
          <a:xfrm>
            <a:off x="144360" y="134280"/>
            <a:ext cx="914364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 startAt="4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Resultados – Remoção de um único gene - </a:t>
            </a:r>
            <a:r>
              <a:rPr b="0" i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Score X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360360" y="1536840"/>
            <a:ext cx="8205480" cy="530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4" name="Picture 2" descr=""/>
          <p:cNvPicPr/>
          <p:nvPr/>
        </p:nvPicPr>
        <p:blipFill>
          <a:blip r:embed="rId2"/>
          <a:stretch/>
        </p:blipFill>
        <p:spPr>
          <a:xfrm>
            <a:off x="1132560" y="928800"/>
            <a:ext cx="6857640" cy="1828440"/>
          </a:xfrm>
          <a:prstGeom prst="rect">
            <a:avLst/>
          </a:prstGeom>
          <a:ln>
            <a:noFill/>
          </a:ln>
        </p:spPr>
      </p:pic>
      <p:pic>
        <p:nvPicPr>
          <p:cNvPr id="145" name="Picture 3" descr=""/>
          <p:cNvPicPr/>
          <p:nvPr/>
        </p:nvPicPr>
        <p:blipFill>
          <a:blip r:embed="rId3"/>
          <a:stretch/>
        </p:blipFill>
        <p:spPr>
          <a:xfrm>
            <a:off x="1132560" y="2790360"/>
            <a:ext cx="6857640" cy="1828440"/>
          </a:xfrm>
          <a:prstGeom prst="rect">
            <a:avLst/>
          </a:prstGeom>
          <a:ln>
            <a:noFill/>
          </a:ln>
        </p:spPr>
      </p:pic>
      <p:pic>
        <p:nvPicPr>
          <p:cNvPr id="146" name="Picture 4" descr=""/>
          <p:cNvPicPr/>
          <p:nvPr/>
        </p:nvPicPr>
        <p:blipFill>
          <a:blip r:embed="rId4"/>
          <a:stretch/>
        </p:blipFill>
        <p:spPr>
          <a:xfrm>
            <a:off x="1132560" y="4664880"/>
            <a:ext cx="6857640" cy="182844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cff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-360" y="-360"/>
            <a:ext cx="9144000" cy="648000"/>
          </a:xfrm>
          <a:prstGeom prst="rect">
            <a:avLst/>
          </a:prstGeom>
          <a:ln>
            <a:noFill/>
          </a:ln>
        </p:spPr>
      </p:pic>
      <p:sp>
        <p:nvSpPr>
          <p:cNvPr id="148" name="CustomShape 1"/>
          <p:cNvSpPr/>
          <p:nvPr/>
        </p:nvSpPr>
        <p:spPr>
          <a:xfrm>
            <a:off x="1225440" y="4581720"/>
            <a:ext cx="18252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2"/>
          <p:cNvSpPr/>
          <p:nvPr/>
        </p:nvSpPr>
        <p:spPr>
          <a:xfrm>
            <a:off x="2519280" y="1008000"/>
            <a:ext cx="734184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3"/>
          <p:cNvSpPr/>
          <p:nvPr/>
        </p:nvSpPr>
        <p:spPr>
          <a:xfrm>
            <a:off x="144360" y="134280"/>
            <a:ext cx="914364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 startAt="4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Resultados – Remoção de um único gene - </a:t>
            </a:r>
            <a:r>
              <a:rPr b="0" i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Score </a:t>
            </a:r>
            <a:r>
              <a:rPr b="0" i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Δ</a:t>
            </a:r>
            <a:r>
              <a:rPr b="0" i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’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360360" y="1536840"/>
            <a:ext cx="8205480" cy="530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cff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950760" y="4192560"/>
            <a:ext cx="18252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2"/>
          <p:cNvSpPr/>
          <p:nvPr/>
        </p:nvSpPr>
        <p:spPr>
          <a:xfrm>
            <a:off x="2519280" y="1008000"/>
            <a:ext cx="734184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1" name="Shape 46" descr=""/>
          <p:cNvPicPr/>
          <p:nvPr/>
        </p:nvPicPr>
        <p:blipFill>
          <a:blip r:embed="rId1"/>
          <a:stretch/>
        </p:blipFill>
        <p:spPr>
          <a:xfrm>
            <a:off x="0" y="0"/>
            <a:ext cx="9142200" cy="1488960"/>
          </a:xfrm>
          <a:prstGeom prst="rect">
            <a:avLst/>
          </a:prstGeom>
          <a:ln>
            <a:noFill/>
          </a:ln>
        </p:spPr>
      </p:pic>
      <p:sp>
        <p:nvSpPr>
          <p:cNvPr id="52" name="CustomShape 3"/>
          <p:cNvSpPr/>
          <p:nvPr/>
        </p:nvSpPr>
        <p:spPr>
          <a:xfrm>
            <a:off x="843120" y="11736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r>
              <a:rPr b="1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Instituto Federal do </a:t>
            </a:r>
            <a:r>
              <a:rPr b="1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Espírito</a:t>
            </a:r>
            <a:r>
              <a:rPr b="1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 Santo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Campus Serra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4"/>
          <p:cNvSpPr/>
          <p:nvPr/>
        </p:nvSpPr>
        <p:spPr>
          <a:xfrm>
            <a:off x="593640" y="1878120"/>
            <a:ext cx="6838920" cy="434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4200" indent="-2124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Visão geral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4200" indent="-2124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Fundamentos conceituais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4200" indent="-2124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Metodologia proposta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4200" indent="-2124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Desenvolvimento e Resultados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4200" indent="-2124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Conclusão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4200" indent="-2124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Trabalhos futuros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cff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4000" cy="648000"/>
          </a:xfrm>
          <a:prstGeom prst="rect">
            <a:avLst/>
          </a:prstGeom>
          <a:ln>
            <a:noFill/>
          </a:ln>
        </p:spPr>
      </p:pic>
      <p:sp>
        <p:nvSpPr>
          <p:cNvPr id="153" name="CustomShape 1"/>
          <p:cNvSpPr/>
          <p:nvPr/>
        </p:nvSpPr>
        <p:spPr>
          <a:xfrm>
            <a:off x="1225440" y="4581720"/>
            <a:ext cx="18252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2"/>
          <p:cNvSpPr/>
          <p:nvPr/>
        </p:nvSpPr>
        <p:spPr>
          <a:xfrm>
            <a:off x="2519280" y="1008000"/>
            <a:ext cx="734184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3"/>
          <p:cNvSpPr/>
          <p:nvPr/>
        </p:nvSpPr>
        <p:spPr>
          <a:xfrm>
            <a:off x="144360" y="134280"/>
            <a:ext cx="914364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 startAt="4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Resultados – Remoção de um único gene - </a:t>
            </a:r>
            <a:r>
              <a:rPr b="0" i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Score </a:t>
            </a:r>
            <a:r>
              <a:rPr b="0" i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Δ</a:t>
            </a:r>
            <a:r>
              <a:rPr b="0" i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’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360360" y="1536840"/>
            <a:ext cx="8205480" cy="530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cff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4000" cy="648000"/>
          </a:xfrm>
          <a:prstGeom prst="rect">
            <a:avLst/>
          </a:prstGeom>
          <a:ln>
            <a:noFill/>
          </a:ln>
        </p:spPr>
      </p:pic>
      <p:sp>
        <p:nvSpPr>
          <p:cNvPr id="158" name="CustomShape 1"/>
          <p:cNvSpPr/>
          <p:nvPr/>
        </p:nvSpPr>
        <p:spPr>
          <a:xfrm>
            <a:off x="1225440" y="4581720"/>
            <a:ext cx="18252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2"/>
          <p:cNvSpPr/>
          <p:nvPr/>
        </p:nvSpPr>
        <p:spPr>
          <a:xfrm>
            <a:off x="2519280" y="1008000"/>
            <a:ext cx="734184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3"/>
          <p:cNvSpPr/>
          <p:nvPr/>
        </p:nvSpPr>
        <p:spPr>
          <a:xfrm>
            <a:off x="144360" y="134280"/>
            <a:ext cx="914364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 startAt="4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Resultados – Remoção de um único gene – </a:t>
            </a:r>
            <a:r>
              <a:rPr b="0" i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Score </a:t>
            </a:r>
            <a:r>
              <a:rPr b="0" i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Δ</a:t>
            </a:r>
            <a:r>
              <a:rPr b="0" i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’ </a:t>
            </a:r>
            <a:r>
              <a:rPr b="1" i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 </a:t>
            </a:r>
            <a:r>
              <a:rPr b="0" i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Score </a:t>
            </a: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360360" y="1536840"/>
            <a:ext cx="8205480" cy="530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cff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4000" cy="648000"/>
          </a:xfrm>
          <a:prstGeom prst="rect">
            <a:avLst/>
          </a:prstGeom>
          <a:ln>
            <a:noFill/>
          </a:ln>
        </p:spPr>
      </p:pic>
      <p:sp>
        <p:nvSpPr>
          <p:cNvPr id="163" name="CustomShape 1"/>
          <p:cNvSpPr/>
          <p:nvPr/>
        </p:nvSpPr>
        <p:spPr>
          <a:xfrm>
            <a:off x="1225440" y="4581720"/>
            <a:ext cx="18252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2"/>
          <p:cNvSpPr/>
          <p:nvPr/>
        </p:nvSpPr>
        <p:spPr>
          <a:xfrm>
            <a:off x="2519280" y="1008000"/>
            <a:ext cx="734184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3"/>
          <p:cNvSpPr/>
          <p:nvPr/>
        </p:nvSpPr>
        <p:spPr>
          <a:xfrm>
            <a:off x="144360" y="134280"/>
            <a:ext cx="914364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 startAt="4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Resultados – Remoção de mais de um gene - </a:t>
            </a:r>
            <a:r>
              <a:rPr b="0" i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Score X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4"/>
          <p:cNvSpPr/>
          <p:nvPr/>
        </p:nvSpPr>
        <p:spPr>
          <a:xfrm>
            <a:off x="360360" y="1536840"/>
            <a:ext cx="8205480" cy="530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cff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4000" cy="648000"/>
          </a:xfrm>
          <a:prstGeom prst="rect">
            <a:avLst/>
          </a:prstGeom>
          <a:ln>
            <a:noFill/>
          </a:ln>
        </p:spPr>
      </p:pic>
      <p:sp>
        <p:nvSpPr>
          <p:cNvPr id="168" name="CustomShape 1"/>
          <p:cNvSpPr/>
          <p:nvPr/>
        </p:nvSpPr>
        <p:spPr>
          <a:xfrm>
            <a:off x="1225440" y="4581720"/>
            <a:ext cx="18252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2"/>
          <p:cNvSpPr/>
          <p:nvPr/>
        </p:nvSpPr>
        <p:spPr>
          <a:xfrm>
            <a:off x="2519280" y="1008000"/>
            <a:ext cx="734184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3"/>
          <p:cNvSpPr/>
          <p:nvPr/>
        </p:nvSpPr>
        <p:spPr>
          <a:xfrm>
            <a:off x="144360" y="134280"/>
            <a:ext cx="914364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 startAt="4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Resultados – Remoção de mais de um gene - </a:t>
            </a:r>
            <a:r>
              <a:rPr b="0" i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Score X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4"/>
          <p:cNvSpPr/>
          <p:nvPr/>
        </p:nvSpPr>
        <p:spPr>
          <a:xfrm>
            <a:off x="360360" y="1536840"/>
            <a:ext cx="8205480" cy="530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cff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4000" cy="648000"/>
          </a:xfrm>
          <a:prstGeom prst="rect">
            <a:avLst/>
          </a:prstGeom>
          <a:ln>
            <a:noFill/>
          </a:ln>
        </p:spPr>
      </p:pic>
      <p:sp>
        <p:nvSpPr>
          <p:cNvPr id="173" name="CustomShape 1"/>
          <p:cNvSpPr/>
          <p:nvPr/>
        </p:nvSpPr>
        <p:spPr>
          <a:xfrm>
            <a:off x="1225440" y="4581720"/>
            <a:ext cx="18252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2"/>
          <p:cNvSpPr/>
          <p:nvPr/>
        </p:nvSpPr>
        <p:spPr>
          <a:xfrm>
            <a:off x="2519280" y="1008000"/>
            <a:ext cx="734184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3"/>
          <p:cNvSpPr/>
          <p:nvPr/>
        </p:nvSpPr>
        <p:spPr>
          <a:xfrm>
            <a:off x="144360" y="134280"/>
            <a:ext cx="914364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 startAt="4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Resultados – Remoção de mais de um gene - </a:t>
            </a:r>
            <a:r>
              <a:rPr b="0" i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Score </a:t>
            </a:r>
            <a:r>
              <a:rPr b="0" i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Δ</a:t>
            </a:r>
            <a:r>
              <a:rPr b="0" i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’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>
            <a:off x="360360" y="1536840"/>
            <a:ext cx="8205480" cy="530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cff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4000" cy="648000"/>
          </a:xfrm>
          <a:prstGeom prst="rect">
            <a:avLst/>
          </a:prstGeom>
          <a:ln>
            <a:noFill/>
          </a:ln>
        </p:spPr>
      </p:pic>
      <p:sp>
        <p:nvSpPr>
          <p:cNvPr id="178" name="CustomShape 1"/>
          <p:cNvSpPr/>
          <p:nvPr/>
        </p:nvSpPr>
        <p:spPr>
          <a:xfrm>
            <a:off x="1225440" y="4581720"/>
            <a:ext cx="18252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2"/>
          <p:cNvSpPr/>
          <p:nvPr/>
        </p:nvSpPr>
        <p:spPr>
          <a:xfrm>
            <a:off x="2519280" y="1008000"/>
            <a:ext cx="734184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3"/>
          <p:cNvSpPr/>
          <p:nvPr/>
        </p:nvSpPr>
        <p:spPr>
          <a:xfrm>
            <a:off x="144360" y="134280"/>
            <a:ext cx="914364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 startAt="4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Resultados – Remoção de mais de um gene - </a:t>
            </a:r>
            <a:r>
              <a:rPr b="0" i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Score </a:t>
            </a:r>
            <a:r>
              <a:rPr b="0" i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Δ</a:t>
            </a:r>
            <a:r>
              <a:rPr b="0" i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’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4"/>
          <p:cNvSpPr/>
          <p:nvPr/>
        </p:nvSpPr>
        <p:spPr>
          <a:xfrm>
            <a:off x="360360" y="1536840"/>
            <a:ext cx="8205480" cy="530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cff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4000" cy="648000"/>
          </a:xfrm>
          <a:prstGeom prst="rect">
            <a:avLst/>
          </a:prstGeom>
          <a:ln>
            <a:noFill/>
          </a:ln>
        </p:spPr>
      </p:pic>
      <p:sp>
        <p:nvSpPr>
          <p:cNvPr id="183" name="CustomShape 1"/>
          <p:cNvSpPr/>
          <p:nvPr/>
        </p:nvSpPr>
        <p:spPr>
          <a:xfrm>
            <a:off x="1225440" y="4581720"/>
            <a:ext cx="18252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2"/>
          <p:cNvSpPr/>
          <p:nvPr/>
        </p:nvSpPr>
        <p:spPr>
          <a:xfrm>
            <a:off x="2519280" y="1008000"/>
            <a:ext cx="734184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3"/>
          <p:cNvSpPr/>
          <p:nvPr/>
        </p:nvSpPr>
        <p:spPr>
          <a:xfrm>
            <a:off x="144360" y="134280"/>
            <a:ext cx="914364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 startAt="4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Resultados – Remoção de mais de um gene </a:t>
            </a: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– </a:t>
            </a:r>
            <a:r>
              <a:rPr b="0" i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Score </a:t>
            </a:r>
            <a:r>
              <a:rPr b="0" i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Δ</a:t>
            </a:r>
            <a:r>
              <a:rPr b="0" i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’ </a:t>
            </a:r>
            <a:r>
              <a:rPr b="1" i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 </a:t>
            </a:r>
            <a:r>
              <a:rPr b="0" i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Score </a:t>
            </a: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4"/>
          <p:cNvSpPr/>
          <p:nvPr/>
        </p:nvSpPr>
        <p:spPr>
          <a:xfrm>
            <a:off x="360360" y="1536840"/>
            <a:ext cx="8205480" cy="530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cff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950760" y="4192560"/>
            <a:ext cx="18252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2"/>
          <p:cNvSpPr/>
          <p:nvPr/>
        </p:nvSpPr>
        <p:spPr>
          <a:xfrm>
            <a:off x="2519280" y="1008000"/>
            <a:ext cx="734184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9" name="Shape 359" descr=""/>
          <p:cNvPicPr/>
          <p:nvPr/>
        </p:nvPicPr>
        <p:blipFill>
          <a:blip r:embed="rId1"/>
          <a:stretch/>
        </p:blipFill>
        <p:spPr>
          <a:xfrm>
            <a:off x="0" y="0"/>
            <a:ext cx="9142200" cy="1488960"/>
          </a:xfrm>
          <a:prstGeom prst="rect">
            <a:avLst/>
          </a:prstGeom>
          <a:ln>
            <a:noFill/>
          </a:ln>
        </p:spPr>
      </p:pic>
      <p:sp>
        <p:nvSpPr>
          <p:cNvPr id="190" name="CustomShape 3"/>
          <p:cNvSpPr/>
          <p:nvPr/>
        </p:nvSpPr>
        <p:spPr>
          <a:xfrm>
            <a:off x="843120" y="11736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r>
              <a:rPr b="1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Instituto Federal do </a:t>
            </a:r>
            <a:r>
              <a:rPr b="1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Espírito</a:t>
            </a:r>
            <a:r>
              <a:rPr b="1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 Santo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Campus Serra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4"/>
          <p:cNvSpPr/>
          <p:nvPr/>
        </p:nvSpPr>
        <p:spPr>
          <a:xfrm>
            <a:off x="144360" y="1490760"/>
            <a:ext cx="6838920" cy="107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 startAt="5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Conclusão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5"/>
          <p:cNvSpPr/>
          <p:nvPr/>
        </p:nvSpPr>
        <p:spPr>
          <a:xfrm>
            <a:off x="360360" y="1536840"/>
            <a:ext cx="8205480" cy="530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6"/>
          <p:cNvSpPr/>
          <p:nvPr/>
        </p:nvSpPr>
        <p:spPr>
          <a:xfrm>
            <a:off x="324000" y="2198880"/>
            <a:ext cx="8459640" cy="414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 O método apresentou-se robusto em relação aos genes sementes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 A métrica X é mais robusta que a métrica \Delta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cff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950760" y="4192560"/>
            <a:ext cx="18252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2"/>
          <p:cNvSpPr/>
          <p:nvPr/>
        </p:nvSpPr>
        <p:spPr>
          <a:xfrm>
            <a:off x="2519280" y="1008000"/>
            <a:ext cx="734184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6" name="Shape 478" descr=""/>
          <p:cNvPicPr/>
          <p:nvPr/>
        </p:nvPicPr>
        <p:blipFill>
          <a:blip r:embed="rId1"/>
          <a:stretch/>
        </p:blipFill>
        <p:spPr>
          <a:xfrm>
            <a:off x="0" y="0"/>
            <a:ext cx="9142200" cy="1488960"/>
          </a:xfrm>
          <a:prstGeom prst="rect">
            <a:avLst/>
          </a:prstGeom>
          <a:ln>
            <a:noFill/>
          </a:ln>
        </p:spPr>
      </p:pic>
      <p:sp>
        <p:nvSpPr>
          <p:cNvPr id="197" name="CustomShape 3"/>
          <p:cNvSpPr/>
          <p:nvPr/>
        </p:nvSpPr>
        <p:spPr>
          <a:xfrm>
            <a:off x="843120" y="11736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r>
              <a:rPr b="1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Instituto Federal do </a:t>
            </a:r>
            <a:r>
              <a:rPr b="1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Espírito</a:t>
            </a:r>
            <a:r>
              <a:rPr b="1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 Santo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Campus Serra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4"/>
          <p:cNvSpPr/>
          <p:nvPr/>
        </p:nvSpPr>
        <p:spPr>
          <a:xfrm>
            <a:off x="144360" y="1490760"/>
            <a:ext cx="6838920" cy="107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 startAt="6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Trabalhos futuros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5"/>
          <p:cNvSpPr/>
          <p:nvPr/>
        </p:nvSpPr>
        <p:spPr>
          <a:xfrm>
            <a:off x="360360" y="1536840"/>
            <a:ext cx="8205480" cy="530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6"/>
          <p:cNvSpPr/>
          <p:nvPr/>
        </p:nvSpPr>
        <p:spPr>
          <a:xfrm>
            <a:off x="324000" y="1622880"/>
            <a:ext cx="8459640" cy="414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6480" algn="just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Analisar a robustez -- em relação as sementes -- de outros métodos, tais como: </a:t>
            </a:r>
            <a:r>
              <a:rPr b="0" i="1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Random Walk with Restart</a:t>
            </a: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e comparar com os resultados obtidos neste trabalho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6480" algn="just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Pesquisar como integrar novas fontes de dados ao sistema, tais como: dados de epigenética, dados clínicos, etc.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6480" algn="just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Concluir interface gráfica adicionando documentação com tutorial de utilização.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6480" algn="just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Disponibilização do código fonte na web, e possivelmente uma publicação em um </a:t>
            </a:r>
            <a:r>
              <a:rPr b="0" i="1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Application Notes.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66480" algn="just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i="1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Criar um serviço web para utilização do método NERI.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cff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950760" y="4192560"/>
            <a:ext cx="18252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2"/>
          <p:cNvSpPr/>
          <p:nvPr/>
        </p:nvSpPr>
        <p:spPr>
          <a:xfrm>
            <a:off x="2519280" y="1008000"/>
            <a:ext cx="734184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3" name="Shape 491" descr=""/>
          <p:cNvPicPr/>
          <p:nvPr/>
        </p:nvPicPr>
        <p:blipFill>
          <a:blip r:embed="rId1"/>
          <a:stretch/>
        </p:blipFill>
        <p:spPr>
          <a:xfrm>
            <a:off x="0" y="0"/>
            <a:ext cx="9142200" cy="1488960"/>
          </a:xfrm>
          <a:prstGeom prst="rect">
            <a:avLst/>
          </a:prstGeom>
          <a:ln>
            <a:noFill/>
          </a:ln>
        </p:spPr>
      </p:pic>
      <p:sp>
        <p:nvSpPr>
          <p:cNvPr id="204" name="CustomShape 3"/>
          <p:cNvSpPr/>
          <p:nvPr/>
        </p:nvSpPr>
        <p:spPr>
          <a:xfrm>
            <a:off x="843120" y="11736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r>
              <a:rPr b="1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Instituto Federal do </a:t>
            </a:r>
            <a:r>
              <a:rPr b="1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Espírito</a:t>
            </a:r>
            <a:r>
              <a:rPr b="1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 Santo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Campus Serra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4"/>
          <p:cNvSpPr/>
          <p:nvPr/>
        </p:nvSpPr>
        <p:spPr>
          <a:xfrm>
            <a:off x="341280" y="1422720"/>
            <a:ext cx="8205480" cy="530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5"/>
          <p:cNvSpPr/>
          <p:nvPr/>
        </p:nvSpPr>
        <p:spPr>
          <a:xfrm>
            <a:off x="341280" y="3436200"/>
            <a:ext cx="8459640" cy="170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Muito obrigado!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cff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91" descr=""/>
          <p:cNvPicPr/>
          <p:nvPr/>
        </p:nvPicPr>
        <p:blipFill>
          <a:blip r:embed="rId1"/>
          <a:stretch/>
        </p:blipFill>
        <p:spPr>
          <a:xfrm>
            <a:off x="2681640" y="3133080"/>
            <a:ext cx="4787640" cy="3644640"/>
          </a:xfrm>
          <a:prstGeom prst="rect">
            <a:avLst/>
          </a:prstGeom>
          <a:ln>
            <a:noFill/>
          </a:ln>
        </p:spPr>
      </p:pic>
      <p:sp>
        <p:nvSpPr>
          <p:cNvPr id="55" name="CustomShape 1"/>
          <p:cNvSpPr/>
          <p:nvPr/>
        </p:nvSpPr>
        <p:spPr>
          <a:xfrm>
            <a:off x="950760" y="4192560"/>
            <a:ext cx="18252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2"/>
          <p:cNvSpPr/>
          <p:nvPr/>
        </p:nvSpPr>
        <p:spPr>
          <a:xfrm>
            <a:off x="2519280" y="1008000"/>
            <a:ext cx="734184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7" name="Shape 134" descr=""/>
          <p:cNvPicPr/>
          <p:nvPr/>
        </p:nvPicPr>
        <p:blipFill>
          <a:blip r:embed="rId2"/>
          <a:stretch/>
        </p:blipFill>
        <p:spPr>
          <a:xfrm>
            <a:off x="0" y="0"/>
            <a:ext cx="9142200" cy="1488960"/>
          </a:xfrm>
          <a:prstGeom prst="rect">
            <a:avLst/>
          </a:prstGeom>
          <a:ln>
            <a:noFill/>
          </a:ln>
        </p:spPr>
      </p:pic>
      <p:sp>
        <p:nvSpPr>
          <p:cNvPr id="58" name="CustomShape 3"/>
          <p:cNvSpPr/>
          <p:nvPr/>
        </p:nvSpPr>
        <p:spPr>
          <a:xfrm>
            <a:off x="843120" y="11736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r>
              <a:rPr b="1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Instituto Federal do </a:t>
            </a:r>
            <a:r>
              <a:rPr b="1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Espírito</a:t>
            </a:r>
            <a:r>
              <a:rPr b="1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 Santo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Campus Serra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4"/>
          <p:cNvSpPr/>
          <p:nvPr/>
        </p:nvSpPr>
        <p:spPr>
          <a:xfrm>
            <a:off x="144360" y="1490760"/>
            <a:ext cx="8926560" cy="107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720"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Introdução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5"/>
          <p:cNvSpPr/>
          <p:nvPr/>
        </p:nvSpPr>
        <p:spPr>
          <a:xfrm>
            <a:off x="434880" y="2036520"/>
            <a:ext cx="8282880" cy="117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Doenças complexas são poligênicas e multifatoriais, ou seja, além de serem causadas por mutação de mais de um gene, também são afetadas por fatores externos.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cff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950760" y="4192560"/>
            <a:ext cx="18252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2"/>
          <p:cNvSpPr/>
          <p:nvPr/>
        </p:nvSpPr>
        <p:spPr>
          <a:xfrm>
            <a:off x="2519280" y="1008000"/>
            <a:ext cx="734184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3" name="Shape 57" descr=""/>
          <p:cNvPicPr/>
          <p:nvPr/>
        </p:nvPicPr>
        <p:blipFill>
          <a:blip r:embed="rId1"/>
          <a:stretch/>
        </p:blipFill>
        <p:spPr>
          <a:xfrm>
            <a:off x="0" y="0"/>
            <a:ext cx="9142200" cy="1488960"/>
          </a:xfrm>
          <a:prstGeom prst="rect">
            <a:avLst/>
          </a:prstGeom>
          <a:ln>
            <a:noFill/>
          </a:ln>
        </p:spPr>
      </p:pic>
      <p:sp>
        <p:nvSpPr>
          <p:cNvPr id="64" name="CustomShape 3"/>
          <p:cNvSpPr/>
          <p:nvPr/>
        </p:nvSpPr>
        <p:spPr>
          <a:xfrm>
            <a:off x="843120" y="11736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r>
              <a:rPr b="1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Instituto Federal do </a:t>
            </a:r>
            <a:r>
              <a:rPr b="1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Espírito</a:t>
            </a:r>
            <a:r>
              <a:rPr b="1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 Santo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Campus Serra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CustomShape 4"/>
          <p:cNvSpPr/>
          <p:nvPr/>
        </p:nvSpPr>
        <p:spPr>
          <a:xfrm>
            <a:off x="144360" y="1490760"/>
            <a:ext cx="6838560" cy="107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720"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Motivação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5"/>
          <p:cNvSpPr/>
          <p:nvPr/>
        </p:nvSpPr>
        <p:spPr>
          <a:xfrm>
            <a:off x="431640" y="2075040"/>
            <a:ext cx="8205480" cy="420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Dificuldade do estudo de doenças complexas.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Método NERI apresenta bons resultados de replicabilidade, mas falta avaliar sua robustez em relação aos genes sementes.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cff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950760" y="4192560"/>
            <a:ext cx="18252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2"/>
          <p:cNvSpPr/>
          <p:nvPr/>
        </p:nvSpPr>
        <p:spPr>
          <a:xfrm>
            <a:off x="2519280" y="1008000"/>
            <a:ext cx="734184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9" name="Shape 57" descr=""/>
          <p:cNvPicPr/>
          <p:nvPr/>
        </p:nvPicPr>
        <p:blipFill>
          <a:blip r:embed="rId1"/>
          <a:stretch/>
        </p:blipFill>
        <p:spPr>
          <a:xfrm>
            <a:off x="0" y="0"/>
            <a:ext cx="9142200" cy="1488960"/>
          </a:xfrm>
          <a:prstGeom prst="rect">
            <a:avLst/>
          </a:prstGeom>
          <a:ln>
            <a:noFill/>
          </a:ln>
        </p:spPr>
      </p:pic>
      <p:sp>
        <p:nvSpPr>
          <p:cNvPr id="70" name="CustomShape 3"/>
          <p:cNvSpPr/>
          <p:nvPr/>
        </p:nvSpPr>
        <p:spPr>
          <a:xfrm>
            <a:off x="843120" y="11736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r>
              <a:rPr b="1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Instituto Federal do </a:t>
            </a:r>
            <a:r>
              <a:rPr b="1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Espírito</a:t>
            </a:r>
            <a:r>
              <a:rPr b="1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 Santo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Campus Serra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CustomShape 4"/>
          <p:cNvSpPr/>
          <p:nvPr/>
        </p:nvSpPr>
        <p:spPr>
          <a:xfrm>
            <a:off x="144360" y="1490760"/>
            <a:ext cx="6838560" cy="107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Visão Geral - Problema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5"/>
          <p:cNvSpPr/>
          <p:nvPr/>
        </p:nvSpPr>
        <p:spPr>
          <a:xfrm>
            <a:off x="431640" y="2075040"/>
            <a:ext cx="8205480" cy="420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 Quão dependente é o método NERI dos genes sementes?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cff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2519280" y="1008000"/>
            <a:ext cx="734184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4" name="Shape 97" descr=""/>
          <p:cNvPicPr/>
          <p:nvPr/>
        </p:nvPicPr>
        <p:blipFill>
          <a:blip r:embed="rId1"/>
          <a:stretch/>
        </p:blipFill>
        <p:spPr>
          <a:xfrm>
            <a:off x="0" y="0"/>
            <a:ext cx="9142200" cy="1488960"/>
          </a:xfrm>
          <a:prstGeom prst="rect">
            <a:avLst/>
          </a:prstGeom>
          <a:ln>
            <a:noFill/>
          </a:ln>
        </p:spPr>
      </p:pic>
      <p:sp>
        <p:nvSpPr>
          <p:cNvPr id="75" name="CustomShape 2"/>
          <p:cNvSpPr/>
          <p:nvPr/>
        </p:nvSpPr>
        <p:spPr>
          <a:xfrm>
            <a:off x="843120" y="11736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r>
              <a:rPr b="1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Instituto Federal do </a:t>
            </a:r>
            <a:r>
              <a:rPr b="1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Espírito</a:t>
            </a:r>
            <a:r>
              <a:rPr b="1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 Santo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Campus Serra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3"/>
          <p:cNvSpPr/>
          <p:nvPr/>
        </p:nvSpPr>
        <p:spPr>
          <a:xfrm>
            <a:off x="144360" y="1490760"/>
            <a:ext cx="6838560" cy="60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Objetivo Geral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4"/>
          <p:cNvSpPr/>
          <p:nvPr/>
        </p:nvSpPr>
        <p:spPr>
          <a:xfrm>
            <a:off x="360360" y="2860560"/>
            <a:ext cx="8205480" cy="169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Analisar robustez do método NERI avaliando o impacto da retirada de alguns genes sementes.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cff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50760" y="4192560"/>
            <a:ext cx="18252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2"/>
          <p:cNvSpPr/>
          <p:nvPr/>
        </p:nvSpPr>
        <p:spPr>
          <a:xfrm>
            <a:off x="2519280" y="1008000"/>
            <a:ext cx="734184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0" name="Shape 134" descr=""/>
          <p:cNvPicPr/>
          <p:nvPr/>
        </p:nvPicPr>
        <p:blipFill>
          <a:blip r:embed="rId1"/>
          <a:stretch/>
        </p:blipFill>
        <p:spPr>
          <a:xfrm>
            <a:off x="0" y="0"/>
            <a:ext cx="9142200" cy="1488960"/>
          </a:xfrm>
          <a:prstGeom prst="rect">
            <a:avLst/>
          </a:prstGeom>
          <a:ln>
            <a:noFill/>
          </a:ln>
        </p:spPr>
      </p:pic>
      <p:sp>
        <p:nvSpPr>
          <p:cNvPr id="81" name="CustomShape 3"/>
          <p:cNvSpPr/>
          <p:nvPr/>
        </p:nvSpPr>
        <p:spPr>
          <a:xfrm>
            <a:off x="843120" y="11736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r>
              <a:rPr b="1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Instituto Federal do </a:t>
            </a:r>
            <a:r>
              <a:rPr b="1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Espírito</a:t>
            </a:r>
            <a:r>
              <a:rPr b="1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 Santo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Campus Serra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4"/>
          <p:cNvSpPr/>
          <p:nvPr/>
        </p:nvSpPr>
        <p:spPr>
          <a:xfrm>
            <a:off x="144360" y="1490760"/>
            <a:ext cx="8926560" cy="107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 startAt="2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Fundamentos conceituais – Grafo e medidas de centralidade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Picture 98" descr=""/>
          <p:cNvPicPr/>
          <p:nvPr/>
        </p:nvPicPr>
        <p:blipFill>
          <a:blip r:embed="rId2"/>
          <a:stretch/>
        </p:blipFill>
        <p:spPr>
          <a:xfrm>
            <a:off x="1656000" y="2464560"/>
            <a:ext cx="5614920" cy="300636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cff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950760" y="4192560"/>
            <a:ext cx="18252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"/>
          <p:cNvSpPr/>
          <p:nvPr/>
        </p:nvSpPr>
        <p:spPr>
          <a:xfrm>
            <a:off x="2519280" y="1008000"/>
            <a:ext cx="734184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6" name="Shape 134" descr=""/>
          <p:cNvPicPr/>
          <p:nvPr/>
        </p:nvPicPr>
        <p:blipFill>
          <a:blip r:embed="rId1"/>
          <a:stretch/>
        </p:blipFill>
        <p:spPr>
          <a:xfrm>
            <a:off x="0" y="0"/>
            <a:ext cx="9142200" cy="1488960"/>
          </a:xfrm>
          <a:prstGeom prst="rect">
            <a:avLst/>
          </a:prstGeom>
          <a:ln>
            <a:noFill/>
          </a:ln>
        </p:spPr>
      </p:pic>
      <p:sp>
        <p:nvSpPr>
          <p:cNvPr id="87" name="CustomShape 3"/>
          <p:cNvSpPr/>
          <p:nvPr/>
        </p:nvSpPr>
        <p:spPr>
          <a:xfrm>
            <a:off x="843120" y="11736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r>
              <a:rPr b="1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Instituto Federal do </a:t>
            </a:r>
            <a:r>
              <a:rPr b="1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Espírito</a:t>
            </a:r>
            <a:r>
              <a:rPr b="1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 Santo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Campus Serra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4"/>
          <p:cNvSpPr/>
          <p:nvPr/>
        </p:nvSpPr>
        <p:spPr>
          <a:xfrm>
            <a:off x="144360" y="1490760"/>
            <a:ext cx="6838920" cy="107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 startAt="2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Fundamentos conceituais – Redes complexas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5"/>
          <p:cNvSpPr/>
          <p:nvPr/>
        </p:nvSpPr>
        <p:spPr>
          <a:xfrm>
            <a:off x="144000" y="2232000"/>
            <a:ext cx="3958200" cy="320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Surge com o estudo de problemas do mundo real.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Não são modelos simples (ex: regulares nem aleatórios).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Podem ser modeladas em grafos.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Picture 9" descr=""/>
          <p:cNvPicPr/>
          <p:nvPr/>
        </p:nvPicPr>
        <p:blipFill>
          <a:blip r:embed="rId2"/>
          <a:stretch/>
        </p:blipFill>
        <p:spPr>
          <a:xfrm>
            <a:off x="4824000" y="2113560"/>
            <a:ext cx="4174560" cy="429408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cff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950760" y="4192560"/>
            <a:ext cx="18252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2"/>
          <p:cNvSpPr/>
          <p:nvPr/>
        </p:nvSpPr>
        <p:spPr>
          <a:xfrm>
            <a:off x="2519280" y="1008000"/>
            <a:ext cx="734184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3" name="Shape 134" descr=""/>
          <p:cNvPicPr/>
          <p:nvPr/>
        </p:nvPicPr>
        <p:blipFill>
          <a:blip r:embed="rId1"/>
          <a:stretch/>
        </p:blipFill>
        <p:spPr>
          <a:xfrm>
            <a:off x="0" y="0"/>
            <a:ext cx="9142200" cy="1488960"/>
          </a:xfrm>
          <a:prstGeom prst="rect">
            <a:avLst/>
          </a:prstGeom>
          <a:ln>
            <a:noFill/>
          </a:ln>
        </p:spPr>
      </p:pic>
      <p:sp>
        <p:nvSpPr>
          <p:cNvPr id="94" name="CustomShape 3"/>
          <p:cNvSpPr/>
          <p:nvPr/>
        </p:nvSpPr>
        <p:spPr>
          <a:xfrm>
            <a:off x="843120" y="11736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</a:pPr>
            <a:r>
              <a:rPr b="1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Instituto Federal do </a:t>
            </a:r>
            <a:r>
              <a:rPr b="1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Espírito</a:t>
            </a:r>
            <a:r>
              <a:rPr b="1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 Santo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pt-BR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unito"/>
                <a:ea typeface="Nunito"/>
              </a:rPr>
              <a:t>Campus Serra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144360" y="1490760"/>
            <a:ext cx="6838920" cy="62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 startAt="2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Fundamentos conceituais – Redes PPI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5"/>
          <p:cNvSpPr/>
          <p:nvPr/>
        </p:nvSpPr>
        <p:spPr>
          <a:xfrm>
            <a:off x="216000" y="2257560"/>
            <a:ext cx="395820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 Fornecem informações biológicas sobre potenciais interações entre proteínas.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 São estáticas, atemporais, genéricas e não fornecem informações de causalidade.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 Podem ser modeladas em grafos.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7" name="Picture 112" descr=""/>
          <p:cNvPicPr/>
          <p:nvPr/>
        </p:nvPicPr>
        <p:blipFill>
          <a:blip r:embed="rId2"/>
          <a:stretch/>
        </p:blipFill>
        <p:spPr>
          <a:xfrm>
            <a:off x="4824000" y="2113560"/>
            <a:ext cx="4174560" cy="429408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2017-07-11T21:31:09Z</dcterms:modified>
  <cp:revision>30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42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42</vt:i4>
  </property>
</Properties>
</file>