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embeddedFontLst>
    <p:embeddedFont>
      <p:font typeface="Ubuntu"/>
      <p:regular r:id="rId34"/>
      <p:bold r:id="rId35"/>
      <p:italic r:id="rId36"/>
      <p:boldItalic r:id="rId37"/>
    </p:embeddedFont>
    <p:embeddedFont>
      <p:font typeface="Nuni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6.xml"/><Relationship Id="rId41" Type="http://schemas.openxmlformats.org/officeDocument/2006/relationships/font" Target="fonts/Nuni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Ubuntu-bold.fntdata"/><Relationship Id="rId12" Type="http://schemas.openxmlformats.org/officeDocument/2006/relationships/slide" Target="slides/slide8.xml"/><Relationship Id="rId34" Type="http://schemas.openxmlformats.org/officeDocument/2006/relationships/font" Target="fonts/Ubuntu-regular.fntdata"/><Relationship Id="rId15" Type="http://schemas.openxmlformats.org/officeDocument/2006/relationships/slide" Target="slides/slide11.xml"/><Relationship Id="rId37" Type="http://schemas.openxmlformats.org/officeDocument/2006/relationships/font" Target="fonts/Ubuntu-boldItalic.fntdata"/><Relationship Id="rId14" Type="http://schemas.openxmlformats.org/officeDocument/2006/relationships/slide" Target="slides/slide10.xml"/><Relationship Id="rId36" Type="http://schemas.openxmlformats.org/officeDocument/2006/relationships/font" Target="fonts/Ubuntu-italic.fntdata"/><Relationship Id="rId17" Type="http://schemas.openxmlformats.org/officeDocument/2006/relationships/slide" Target="slides/slide13.xml"/><Relationship Id="rId39" Type="http://schemas.openxmlformats.org/officeDocument/2006/relationships/font" Target="fonts/Nunito-bold.fntdata"/><Relationship Id="rId16" Type="http://schemas.openxmlformats.org/officeDocument/2006/relationships/slide" Target="slides/slide12.xml"/><Relationship Id="rId38" Type="http://schemas.openxmlformats.org/officeDocument/2006/relationships/font" Target="fonts/Nuni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6" name="Shape 56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7" name="Shape 167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8" name="Shape 178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9" name="Shape 189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1" name="Shape 201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2" name="Shape 212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3" name="Shape 223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4" name="Shape 234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4" name="Shape 244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6" name="Shape 256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0" name="Shape 270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0" name="Shape 70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2" name="Shape 282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6" name="Shape 296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9" name="Shape 309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1" name="Shape 321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4" name="Shape 334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6" name="Shape 346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0" name="Shape 360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3" name="Shape 373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-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o recall - adicionar grafico (precision, recall) tanto com a imagem, texto e texto e imagem</a:t>
            </a:r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6" name="Shape 386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9" name="Shape 399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1" name="Shape 81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6" name="Shape 106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8" name="Shape 118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9" name="Shape 129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1" name="Shape 141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4" name="Shape 154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8640" y="1604520"/>
            <a:ext cx="4985999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8640" y="1604520"/>
            <a:ext cx="4985999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64" name="Shape 64"/>
          <p:cNvSpPr/>
          <p:nvPr/>
        </p:nvSpPr>
        <p:spPr>
          <a:xfrm>
            <a:off x="1224000" y="1954080"/>
            <a:ext cx="6622919" cy="127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ROBUSTEZ DO MÉTODO DE INTEGRAÇÃO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DADOS NERI</a:t>
            </a:r>
          </a:p>
        </p:txBody>
      </p:sp>
      <p:sp>
        <p:nvSpPr>
          <p:cNvPr id="65" name="Shape 65"/>
          <p:cNvSpPr/>
          <p:nvPr/>
        </p:nvSpPr>
        <p:spPr>
          <a:xfrm>
            <a:off x="2519280" y="3743639"/>
            <a:ext cx="4317840" cy="63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Aluno: João Carlos Pandolfi Santana</a:t>
            </a:r>
          </a:p>
        </p:txBody>
      </p:sp>
      <p:sp>
        <p:nvSpPr>
          <p:cNvPr id="66" name="Shape 66"/>
          <p:cNvSpPr/>
          <p:nvPr/>
        </p:nvSpPr>
        <p:spPr>
          <a:xfrm>
            <a:off x="2017080" y="4860719"/>
            <a:ext cx="5109839" cy="46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Orientador: Prof. Dr. Sérgio Nery Simões</a:t>
            </a:r>
          </a:p>
        </p:txBody>
      </p:sp>
      <p:sp>
        <p:nvSpPr>
          <p:cNvPr id="67" name="Shape 67"/>
          <p:cNvSpPr/>
          <p:nvPr/>
        </p:nvSpPr>
        <p:spPr>
          <a:xfrm>
            <a:off x="3095640" y="6345360"/>
            <a:ext cx="3885839" cy="63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Serra – ES, Julho de 2017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44359" y="140759"/>
            <a:ext cx="8350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Método NERI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000" y="950759"/>
            <a:ext cx="5893559" cy="581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360" y="880920"/>
            <a:ext cx="8512559" cy="588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144359" y="140759"/>
            <a:ext cx="8350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Método NERI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97" name="Shape 197"/>
          <p:cNvSpPr/>
          <p:nvPr/>
        </p:nvSpPr>
        <p:spPr>
          <a:xfrm>
            <a:off x="144359" y="1490759"/>
            <a:ext cx="8350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Avaliação de Classificadores</a:t>
            </a:r>
          </a:p>
        </p:txBody>
      </p:sp>
      <p:sp>
        <p:nvSpPr>
          <p:cNvPr id="198" name="Shape 198"/>
          <p:cNvSpPr/>
          <p:nvPr/>
        </p:nvSpPr>
        <p:spPr>
          <a:xfrm>
            <a:off x="1032120" y="2391480"/>
            <a:ext cx="4516199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Leave-one-out Cross-validation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Repeated K-Fold Cross-validation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44359" y="140759"/>
            <a:ext cx="9143639" cy="57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3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Metodologia - Geral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3159" y="1119240"/>
            <a:ext cx="6446160" cy="555011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144359" y="140759"/>
            <a:ext cx="8350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44359" y="140759"/>
            <a:ext cx="9143639" cy="7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3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Metodologia – Estratégia utilizada para análise de robustez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69639" y="1387440"/>
            <a:ext cx="8033399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Remoção de um único gene semente (</a:t>
            </a: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30x)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Remoção de vário genes sementes (Rep. Kfold – 50x {3,6,9,12})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Estudo do impacto causado no resultado (escores </a:t>
            </a: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 ∆’) em relação ao resultado original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44359" y="140759"/>
            <a:ext cx="8350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44000" y="137159"/>
            <a:ext cx="8712000" cy="510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3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Metodologia – Estratégia utilizada para análise de robustez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12559"/>
            <a:ext cx="9143639" cy="512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240" y="0"/>
            <a:ext cx="746927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9" y="-359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08000" y="134280"/>
            <a:ext cx="9143639" cy="61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um único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11800"/>
            <a:ext cx="9143639" cy="365723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693000" y="895325"/>
            <a:ext cx="5970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Diferença(%) ou Impacto = (100 – intersecção%)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9" y="-359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um único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2559" y="928800"/>
            <a:ext cx="6857640" cy="18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2559" y="2790359"/>
            <a:ext cx="6857640" cy="18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2559" y="4664880"/>
            <a:ext cx="6857640" cy="18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9" y="-359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um único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o-10-s.png"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3873"/>
            <a:ext cx="9144000" cy="407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78" name="Shape 78"/>
          <p:cNvSpPr/>
          <p:nvPr/>
        </p:nvSpPr>
        <p:spPr>
          <a:xfrm>
            <a:off x="593639" y="1878119"/>
            <a:ext cx="6838919" cy="434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Visão geral</a:t>
            </a:r>
          </a:p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</a:t>
            </a:r>
          </a:p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Metodologia proposta </a:t>
            </a:r>
          </a:p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Desenvolvimento e Resultados </a:t>
            </a:r>
          </a:p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Conclusão</a:t>
            </a:r>
          </a:p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Trabalhos futuros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um único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o-20-s.png"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037" y="750800"/>
            <a:ext cx="6593924" cy="1828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o-50-s.png"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050" y="2723250"/>
            <a:ext cx="6593899" cy="189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o-100-s.png" id="293" name="Shape 2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050" y="4764125"/>
            <a:ext cx="6593899" cy="18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um único gene –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6175" y="3905387"/>
            <a:ext cx="7043100" cy="2817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o-10-s.png" id="306" name="Shape 3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347" y="779237"/>
            <a:ext cx="6728177" cy="299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mais de um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vv-10-x.png"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39301"/>
            <a:ext cx="9143998" cy="499859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693000" y="895325"/>
            <a:ext cx="5970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1800"/>
              <a:t>Intersecção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pt-BR" sz="1800"/>
              <a:t>Overlap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mais de um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vv-20-x.png"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75" y="647999"/>
            <a:ext cx="4533537" cy="253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v-50-x.png" id="330" name="Shape 3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425" y="647996"/>
            <a:ext cx="4626774" cy="253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v-100-x.png" id="331" name="Shape 3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0360" y="3330525"/>
            <a:ext cx="6186594" cy="33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mais de um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vv-10-s.png"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06193"/>
            <a:ext cx="9144000" cy="504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mais de um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vv-20-s.png"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7825"/>
            <a:ext cx="4654949" cy="2521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v-50-s.png" id="356" name="Shape 3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050" y="749862"/>
            <a:ext cx="4654951" cy="2537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v-100-s.png" id="357" name="Shape 3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8850" y="3465271"/>
            <a:ext cx="5670074" cy="31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mais de um gene –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vv-10-x.png" id="369" name="Shape 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05" y="721772"/>
            <a:ext cx="5370899" cy="2936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v-10-s.png" id="370" name="Shape 3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800" y="3747877"/>
            <a:ext cx="5460450" cy="3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381" name="Shape 381"/>
          <p:cNvSpPr/>
          <p:nvPr/>
        </p:nvSpPr>
        <p:spPr>
          <a:xfrm>
            <a:off x="144359" y="1490759"/>
            <a:ext cx="683891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5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Conclusão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324000" y="2198880"/>
            <a:ext cx="8459640" cy="41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método apresentou-se robusto em relação aos genes sementes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pt-BR" sz="2200"/>
              <a:t>Quanto maior a lista comparada, menor é a variância das interseções com o experimento original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métrica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mais robusta que a métrica </a:t>
            </a:r>
            <a:r>
              <a:rPr lang="pt-BR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9090"/>
              <a:buFont typeface="Calibri"/>
              <a:buChar char="●"/>
            </a:pPr>
            <a:r>
              <a:rPr lang="pt-BR" sz="2200">
                <a:solidFill>
                  <a:schemeClr val="dk1"/>
                </a:solidFill>
              </a:rPr>
              <a:t>O Grau do gene semente não está diretamente relacionado com o impacto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394" name="Shape 394"/>
          <p:cNvSpPr/>
          <p:nvPr/>
        </p:nvSpPr>
        <p:spPr>
          <a:xfrm>
            <a:off x="144359" y="1490759"/>
            <a:ext cx="683891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6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Trabalhos futuros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24000" y="1622879"/>
            <a:ext cx="8459640" cy="41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 a robustez -- em relação as sementes -- de outros métodos, tais como: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Walk with Restart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comparar com os resultados obtidos neste trabalho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Pesquisar como integrar novas fontes de dados ao sistema, tais como: dados de epigenética, dados clínicos, etc.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Concluir interface gráfica adicionando documentação com tutorial de utilização.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Disponibilização do código fonte na web, e possivelmente uma publicação em um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Notes.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um serviço web para utilização do método NERI.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407" name="Shape 407"/>
          <p:cNvSpPr/>
          <p:nvPr/>
        </p:nvSpPr>
        <p:spPr>
          <a:xfrm>
            <a:off x="341280" y="142272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341280" y="3436200"/>
            <a:ext cx="8459640" cy="1702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 obrigado!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640" y="3133080"/>
            <a:ext cx="4787640" cy="364463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90" name="Shape 90"/>
          <p:cNvSpPr/>
          <p:nvPr/>
        </p:nvSpPr>
        <p:spPr>
          <a:xfrm>
            <a:off x="144359" y="1490759"/>
            <a:ext cx="8926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720" lvl="0" marL="72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4879" y="2036519"/>
            <a:ext cx="8282880" cy="11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Doenças complexas são poligênicas e multifatoriais, ou seja, além de serem causadas por mutação de mais de um gene, também são afetadas por fatores externos.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02" name="Shape 102"/>
          <p:cNvSpPr/>
          <p:nvPr/>
        </p:nvSpPr>
        <p:spPr>
          <a:xfrm>
            <a:off x="144359" y="1490759"/>
            <a:ext cx="683856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720" lvl="0" marL="72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431639" y="2075040"/>
            <a:ext cx="8205480" cy="420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Dificuldade do estudo de doenças complexas.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NERI apresenta bons resultados de replicabilidade, mas falta avaliar sua robustez em relação aos genes sementes.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14" name="Shape 114"/>
          <p:cNvSpPr/>
          <p:nvPr/>
        </p:nvSpPr>
        <p:spPr>
          <a:xfrm>
            <a:off x="144359" y="1490759"/>
            <a:ext cx="683856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Visão Geral - Problema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31639" y="2075040"/>
            <a:ext cx="8205480" cy="420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Quão dependente é o método NERI dos genes sementes?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25" name="Shape 125"/>
          <p:cNvSpPr/>
          <p:nvPr/>
        </p:nvSpPr>
        <p:spPr>
          <a:xfrm>
            <a:off x="144359" y="1490759"/>
            <a:ext cx="6838560" cy="60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Geral</a:t>
            </a:r>
          </a:p>
        </p:txBody>
      </p:sp>
      <p:sp>
        <p:nvSpPr>
          <p:cNvPr id="126" name="Shape 126"/>
          <p:cNvSpPr/>
          <p:nvPr/>
        </p:nvSpPr>
        <p:spPr>
          <a:xfrm>
            <a:off x="360360" y="2860559"/>
            <a:ext cx="8205480" cy="169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 robustez do método NERI avaliando o impacto da retirada de alguns genes sementes.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37" name="Shape 137"/>
          <p:cNvSpPr/>
          <p:nvPr/>
        </p:nvSpPr>
        <p:spPr>
          <a:xfrm>
            <a:off x="144359" y="1490759"/>
            <a:ext cx="8926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Grafo e medidas de centralidade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6000" y="2464559"/>
            <a:ext cx="5614919" cy="300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49" name="Shape 149"/>
          <p:cNvSpPr/>
          <p:nvPr/>
        </p:nvSpPr>
        <p:spPr>
          <a:xfrm>
            <a:off x="144359" y="1490759"/>
            <a:ext cx="683891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Redes complexas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44000" y="2232000"/>
            <a:ext cx="3958199" cy="32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 com o estudo de problemas do mundo real.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são modelos simples (ex: regulares nem aleatórios).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ser modeladas em grafos.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4000" y="2113559"/>
            <a:ext cx="4174560" cy="429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62" name="Shape 162"/>
          <p:cNvSpPr/>
          <p:nvPr/>
        </p:nvSpPr>
        <p:spPr>
          <a:xfrm>
            <a:off x="144359" y="1490759"/>
            <a:ext cx="6838919" cy="62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Redes PPI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216000" y="2257559"/>
            <a:ext cx="3958199" cy="857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Fornecem informações biológicas sobre potenciais interações entre proteínas.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São estáticas, atemporais, genéricas e não fornecem informações de causalidade.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Podem ser modeladas em grafos.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4000" y="2113559"/>
            <a:ext cx="4174560" cy="429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