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CD743-D4FE-488A-8449-BBC98A3526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B66BA-E669-4271-A67E-58D0CB1210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666A5-6197-4BF6-B026-D7EFCB4181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59170F-B689-4C29-B3C8-CAC6C6E551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6E8A36-4437-4783-9092-6FE27AC651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9580F2-80E3-4DE2-B6C1-EDEBCB7600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23E605-9663-4CF4-801A-68DB8B2A6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174F0C-A560-4587-95DE-E1C6E5B7C7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F4C4AF-4739-4594-A470-4D6DE9AB2D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30BD1-C2A3-476D-BA21-A1EE35624A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5A2029-57FA-4F92-ABF6-560C4C5086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4E0FE0-2D07-4DB6-911E-FF6C90EF60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1BEF6-0479-44F2-BC7C-84AD15FE82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CC8F83-BFD0-477D-859D-2C77B78CE8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D3EB5F-0EFE-4978-B5F8-1C03102F00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6A1D90-0E76-4101-92C6-9393C24755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C5D2E7-0D08-4110-A9D2-E0563B7149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6B0BD-A789-4CD6-9B59-6C027C8D9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76709-C4C5-495E-92A9-DB71D8F2D0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EA90B-4B8F-4CFF-A1EA-DDDC23D49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30EA76-7E15-4B02-9346-75B267302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265FAD-365D-4AA3-917C-A76CF65AA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B9097-38E5-4835-9F49-FE159B0298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E22F32-782B-4C1C-9210-FF08AF1DA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Click 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to 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edit 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Mast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er 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title </a:t>
            </a:r>
            <a:r>
              <a:rPr b="0" lang="en-GB" sz="7200" spc="-52" strike="noStrike">
                <a:solidFill>
                  <a:srgbClr val="ffffff"/>
                </a:solidFill>
                <a:latin typeface="Century Schoolbook"/>
              </a:rPr>
              <a:t>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PT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PT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pt-PT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PT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694724F-E9D1-45B7-A700-C4A8F141579C}" type="slidenum">
              <a:rPr b="0" lang="pt-PT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pt-PT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</a:t>
            </a: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</a:t>
            </a: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</a:t>
            </a: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Outline </a:t>
            </a: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h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Outl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ine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Leve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x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GB" sz="1800" spc="9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GB" sz="1600" spc="-1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GB" sz="1400" spc="-1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GB" sz="1400" spc="-1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GB" sz="1400" spc="-1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PT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PT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pt-PT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PT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AE9BD06-0522-4BA1-85CA-CDEBD4BED9E0}" type="slidenum">
              <a:rPr b="0" lang="pt-PT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pt-PT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pt-PT" sz="7200" spc="-52" strike="noStrike">
                <a:solidFill>
                  <a:srgbClr val="ffffff"/>
                </a:solidFill>
                <a:latin typeface="Century Schoolbook"/>
              </a:rPr>
              <a:t>Algorithms and Data Structures </a:t>
            </a:r>
            <a:br>
              <a:rPr sz="7200"/>
            </a:br>
            <a:r>
              <a:rPr b="0" lang="pt-PT" sz="7200" spc="-52" strike="noStrike">
                <a:solidFill>
                  <a:srgbClr val="ffffff"/>
                </a:solidFill>
                <a:latin typeface="Century Schoolbook"/>
              </a:rPr>
              <a:t>– Project 1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86720" y="480744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PT" sz="2200" spc="9" strike="noStrike">
                <a:solidFill>
                  <a:srgbClr val="bfbfbf"/>
                </a:solidFill>
                <a:latin typeface="Century Schoolbook"/>
              </a:rPr>
              <a:t>Grupo 9.1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PT" sz="2200" spc="9" strike="noStrike">
                <a:solidFill>
                  <a:srgbClr val="bfbfbf"/>
                </a:solidFill>
                <a:latin typeface="Century Schoolbook"/>
              </a:rPr>
              <a:t>António Cunha -up202208862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PT" sz="2200" spc="9" strike="noStrike">
                <a:solidFill>
                  <a:srgbClr val="bfbfbf"/>
                </a:solidFill>
                <a:latin typeface="Century Schoolbook"/>
              </a:rPr>
              <a:t>João Parada –up201405280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PT" sz="2200" spc="9" strike="noStrike">
                <a:solidFill>
                  <a:srgbClr val="bfbfbf"/>
                </a:solidFill>
                <a:latin typeface="Century Schoolbook"/>
              </a:rPr>
              <a:t>Luciano Ferreira -up202208158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87" name="Picture 10" descr=""/>
          <p:cNvPicPr/>
          <p:nvPr/>
        </p:nvPicPr>
        <p:blipFill>
          <a:blip r:embed="rId1"/>
          <a:stretch/>
        </p:blipFill>
        <p:spPr>
          <a:xfrm>
            <a:off x="1261800" y="358920"/>
            <a:ext cx="2152440" cy="7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400" spc="-52" strike="noStrike">
                <a:solidFill>
                  <a:srgbClr val="000000"/>
                </a:solidFill>
                <a:latin typeface="Century Schoolbook"/>
              </a:rPr>
              <a:t>Actual Classes we used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458040" y="1981080"/>
            <a:ext cx="2885040" cy="197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pt-PT" sz="2400" spc="9" strike="noStrike">
                <a:solidFill>
                  <a:srgbClr val="000000"/>
                </a:solidFill>
                <a:latin typeface="Century Schoolbook"/>
              </a:rPr>
              <a:t>Class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Students in the class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Class Schedules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Uc code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Class Code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1261800" y="1983960"/>
            <a:ext cx="26982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7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pt-PT" sz="2400" spc="9" strike="noStrike">
                <a:solidFill>
                  <a:srgbClr val="000000"/>
                </a:solidFill>
                <a:latin typeface="Century Schoolbook"/>
              </a:rPr>
              <a:t>Student</a:t>
            </a:r>
            <a:endParaRPr b="0" lang="pt-PT" sz="24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Student Name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Student Code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Student Classes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Student Schedule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91" name="Content Placeholder 2"/>
          <p:cNvSpPr/>
          <p:nvPr/>
        </p:nvSpPr>
        <p:spPr>
          <a:xfrm>
            <a:off x="6458040" y="4073400"/>
            <a:ext cx="2469600" cy="25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pt-PT" sz="2400" spc="9" strike="noStrike">
                <a:solidFill>
                  <a:srgbClr val="000000"/>
                </a:solidFill>
                <a:latin typeface="Century Schoolbook"/>
              </a:rPr>
              <a:t>Schedule</a:t>
            </a:r>
            <a:endParaRPr b="0" lang="pt-PT" sz="24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Class Code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Uc Code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Weekday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Start Hour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Duration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Type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92" name="Content Placeholder 2"/>
          <p:cNvSpPr/>
          <p:nvPr/>
        </p:nvSpPr>
        <p:spPr>
          <a:xfrm>
            <a:off x="1375560" y="3848040"/>
            <a:ext cx="2676600" cy="20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pt-PT" sz="2400" spc="9" strike="noStrike">
                <a:solidFill>
                  <a:srgbClr val="000000"/>
                </a:solidFill>
                <a:latin typeface="Century Schoolbook"/>
              </a:rPr>
              <a:t>Request</a:t>
            </a:r>
            <a:endParaRPr b="0" lang="pt-PT" sz="24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Involved Student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Type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Class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262626"/>
                </a:solidFill>
                <a:latin typeface="Century Schoolbook"/>
              </a:rPr>
              <a:t>New Class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460880" y="5654880"/>
            <a:ext cx="3579120" cy="10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Century schoolbook"/>
              </a:rPr>
              <a:t>Filereader (to parse .csv files)</a:t>
            </a:r>
            <a:endParaRPr b="0" lang="pt-PT" sz="2400" spc="-1" strike="noStrike"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Data Structures used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27720" y="222444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Vectors - Used mostly in storing a small number of students, classes or schedules (e.g. the schedule of a single student).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Sets – Used to store certain listings of unique students in alphabetical order (e.g. all the students in the 3</a:t>
            </a:r>
            <a:r>
              <a:rPr b="0" lang="en-US" sz="2000" spc="9" strike="noStrike" baseline="33000">
                <a:solidFill>
                  <a:srgbClr val="000000"/>
                </a:solidFill>
                <a:latin typeface="Century Schoolbook"/>
              </a:rPr>
              <a:t>rd</a:t>
            </a: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 year).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Unordered maps -  Used to store the entire population of students or classes for quick access with key values (e.g. student_code or class_key).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Queue – Used to add and remove requests following the FIFO rule.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Stack</a:t>
            </a: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- Used to store the requests following the LIFO rule.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Maps – Used to store and sort a large number of classes by alphabetical order or student count. 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Functionalities of our code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30280" y="2140920"/>
            <a:ext cx="46065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What can we consult?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Student schedule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Class schedule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Students of a class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UC students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Students by year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Number of students in N or more UCs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Class occupation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Year occupation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UC occupation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UCs with most students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6108120" y="2140920"/>
            <a:ext cx="46065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What about requests?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See active requests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Create add request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Create remove requests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Create switch requests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Process next request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Process all remaining requests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Undo last request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Undo all requests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See request log</a:t>
            </a:r>
            <a:endParaRPr b="0" lang="pt-PT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Load and Save the request log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Extras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260000" y="2340000"/>
            <a:ext cx="8100000" cy="266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200" spc="-1" strike="noStrike">
                <a:latin typeface="Arial"/>
              </a:rPr>
              <a:t>Check the average number of students of the classes in each UC.</a:t>
            </a:r>
            <a:endParaRPr b="0" lang="pt-PT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200" spc="-1" strike="noStrike">
                <a:latin typeface="Arial"/>
              </a:rPr>
              <a:t>Check the occupation for every class in the course.</a:t>
            </a:r>
            <a:endParaRPr b="0" lang="pt-PT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200" spc="-1" strike="noStrike">
                <a:latin typeface="Arial"/>
              </a:rPr>
              <a:t>Change the maximum number of students per class (class cap).</a:t>
            </a:r>
            <a:endParaRPr b="0" lang="pt-PT" sz="2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And what about the complexity of the code?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61800" y="2593440"/>
            <a:ext cx="8595000" cy="29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(some examples)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Consult Class Schedules – O(n^2)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Consult Class occupation – O(1)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Save request log data - O(n)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Consult Students by UC code –O(n^2)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80000" y="198000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rgbClr val="000000"/>
                </a:solidFill>
                <a:latin typeface="Century Schoolbook"/>
              </a:rPr>
              <a:t>Important aspects</a:t>
            </a:r>
            <a:endParaRPr b="0" lang="en-US" sz="8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260000" y="3649680"/>
            <a:ext cx="9278280" cy="132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Adequate class and data structures!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Content Placeholder 2"/>
          <p:cNvSpPr/>
          <p:nvPr/>
        </p:nvSpPr>
        <p:spPr>
          <a:xfrm>
            <a:off x="979560" y="5166720"/>
            <a:ext cx="8595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370</TotalTime>
  <Application>LibreOffice/7.3.7.2$Linux_X86_64 LibreOffice_project/30$Build-2</Application>
  <AppVersion>15.0000</AppVersion>
  <Words>311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2023-11-04T17:30:10Z</dcterms:created>
  <dc:creator>LUCIANO JOÃO CARAMEZ FERREIRA</dc:creator>
  <dc:description/>
  <dc:language>pt-PT</dc:language>
  <cp:lastModifiedBy/>
  <dcterms:modified xsi:type="dcterms:W3CDTF">2023-11-05T19:20:10Z</dcterms:modified>
  <cp:revision>3</cp:revision>
  <dc:subject/>
  <dc:title>Algorithms and Data Structures  – Project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