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s :…"/>
          <p:cNvSpPr txBox="1"/>
          <p:nvPr>
            <p:ph type="body" idx="21"/>
          </p:nvPr>
        </p:nvSpPr>
        <p:spPr>
          <a:xfrm>
            <a:off x="12978507" y="10173691"/>
            <a:ext cx="10193836" cy="2310450"/>
          </a:xfrm>
          <a:prstGeom prst="rect">
            <a:avLst/>
          </a:prstGeom>
          <a:extLst>
            <a:ext uri="{C572A759-6A51-4108-AA02-DFA0A04FC94B}">
              <ma14:wrappingTextBoxFlag xmlns:ma14="http://schemas.microsoft.com/office/mac/drawingml/2011/main" val="1"/>
            </a:ext>
          </a:extLst>
        </p:spPr>
        <p:txBody>
          <a:bodyPr/>
          <a:lstStyle/>
          <a:p>
            <a:pPr/>
            <a:r>
              <a:t>Authors : </a:t>
            </a:r>
          </a:p>
          <a:p>
            <a:pPr/>
            <a:r>
              <a:t>João Parada - up201405280</a:t>
            </a:r>
          </a:p>
          <a:p>
            <a:pPr/>
            <a:r>
              <a:t>Luciano Ferreira - up202208158</a:t>
            </a:r>
          </a:p>
          <a:p>
            <a:pPr/>
            <a:r>
              <a:t>António Cunha - up202208862</a:t>
            </a:r>
          </a:p>
        </p:txBody>
      </p:sp>
      <p:sp>
        <p:nvSpPr>
          <p:cNvPr id="152" name="Air Travel Flight Management System"/>
          <p:cNvSpPr txBox="1"/>
          <p:nvPr>
            <p:ph type="ctrTitle"/>
          </p:nvPr>
        </p:nvSpPr>
        <p:spPr>
          <a:prstGeom prst="rect">
            <a:avLst/>
          </a:prstGeom>
        </p:spPr>
        <p:txBody>
          <a:bodyPr/>
          <a:lstStyle/>
          <a:p>
            <a:pPr/>
            <a:r>
              <a:t>Air Travel Flight Management System</a:t>
            </a:r>
          </a:p>
        </p:txBody>
      </p:sp>
      <p:sp>
        <p:nvSpPr>
          <p:cNvPr id="153" name="AED 2nd Project 23/24"/>
          <p:cNvSpPr txBox="1"/>
          <p:nvPr>
            <p:ph type="subTitle" sz="quarter" idx="1"/>
          </p:nvPr>
        </p:nvSpPr>
        <p:spPr>
          <a:prstGeom prst="rect">
            <a:avLst/>
          </a:prstGeom>
        </p:spPr>
        <p:txBody>
          <a:bodyPr/>
          <a:lstStyle/>
          <a:p>
            <a:pPr/>
            <a:r>
              <a:t>AED 2nd Project 23/24</a:t>
            </a:r>
          </a:p>
        </p:txBody>
      </p:sp>
      <p:pic>
        <p:nvPicPr>
          <p:cNvPr id="154" name="Picture 10" descr="Picture 10"/>
          <p:cNvPicPr>
            <a:picLocks noChangeAspect="1"/>
          </p:cNvPicPr>
          <p:nvPr/>
        </p:nvPicPr>
        <p:blipFill>
          <a:blip r:embed="rId2">
            <a:extLst/>
          </a:blip>
          <a:stretch>
            <a:fillRect/>
          </a:stretch>
        </p:blipFill>
        <p:spPr>
          <a:xfrm>
            <a:off x="1376927" y="842455"/>
            <a:ext cx="4506622" cy="167481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Best functionalit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Best functionalities </a:t>
            </a:r>
          </a:p>
        </p:txBody>
      </p:sp>
      <p:sp>
        <p:nvSpPr>
          <p:cNvPr id="192" name="Our best and more complex functionalities evolve around the flight and filter menu methods which mainly include the bestFlightOption() function. Implementing this function required us to apply the knowledge we got throughout the semester such as graph se"/>
          <p:cNvSpPr txBox="1"/>
          <p:nvPr>
            <p:ph type="body" idx="1"/>
          </p:nvPr>
        </p:nvSpPr>
        <p:spPr>
          <a:prstGeom prst="rect">
            <a:avLst/>
          </a:prstGeom>
        </p:spPr>
        <p:txBody>
          <a:bodyPr/>
          <a:lstStyle/>
          <a:p>
            <a:pPr/>
            <a:r>
              <a:t>Our best and more complex functionalities evolve around the flight and filter menu methods which mainly include the bestFlightOption() function. Implementing this function required us to apply the knowledge we got throughout the semester such as graph search and connected components . </a:t>
            </a:r>
          </a:p>
          <a:p>
            <a:pPr/>
            <a:r>
              <a:t>As we concluded the projected , we noticed that our previous graph knowledge was essential and as a group we consider this project a great way to further it .</a:t>
            </a:r>
          </a:p>
        </p:txBody>
      </p:sp>
      <p:sp>
        <p:nvSpPr>
          <p:cNvPr id="193"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Main difficulties fac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Main difficulties faced</a:t>
            </a:r>
          </a:p>
        </p:txBody>
      </p:sp>
      <p:sp>
        <p:nvSpPr>
          <p:cNvPr id="196" name="Throughout the project's duration, each group member actively contributed to its completion.…"/>
          <p:cNvSpPr txBox="1"/>
          <p:nvPr>
            <p:ph type="body" idx="1"/>
          </p:nvPr>
        </p:nvSpPr>
        <p:spPr>
          <a:prstGeom prst="rect">
            <a:avLst/>
          </a:prstGeom>
        </p:spPr>
        <p:txBody>
          <a:bodyPr/>
          <a:lstStyle/>
          <a:p>
            <a:pPr/>
            <a:r>
              <a:t>Throughout the project's duration, each group member actively contributed to its completion.</a:t>
            </a:r>
          </a:p>
          <a:p>
            <a:pPr/>
            <a:r>
              <a:t>As we progressed through each step of the project, we faced increasing levels of difficulty. Nonetheless, our most challenging task was applying filters to the bestFlightOption.  </a:t>
            </a:r>
          </a:p>
          <a:p>
            <a:pPr marL="0" indent="0" defTabSz="457200">
              <a:lnSpc>
                <a:spcPct val="100000"/>
              </a:lnSpc>
              <a:spcBef>
                <a:spcPts val="0"/>
              </a:spcBef>
              <a:buSzTx/>
              <a:buNone/>
              <a:defRPr sz="1600">
                <a:solidFill>
                  <a:srgbClr val="D1D5DB"/>
                </a:solidFill>
                <a:latin typeface="Helvetica"/>
                <a:ea typeface="Helvetica"/>
                <a:cs typeface="Helvetica"/>
                <a:sym typeface="Helvetica"/>
              </a:defRPr>
            </a:pPr>
          </a:p>
        </p:txBody>
      </p:sp>
      <p:sp>
        <p:nvSpPr>
          <p:cNvPr id="197"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ir Travel Flight Management System"/>
          <p:cNvSpPr txBox="1"/>
          <p:nvPr>
            <p:ph type="title"/>
          </p:nvPr>
        </p:nvSpPr>
        <p:spPr>
          <a:prstGeom prst="rect">
            <a:avLst/>
          </a:prstGeom>
        </p:spPr>
        <p:txBody>
          <a:bodyPr/>
          <a:lstStyle/>
          <a:p>
            <a:pPr/>
            <a:r>
              <a:t>Air Travel Flight Management System</a:t>
            </a:r>
          </a:p>
        </p:txBody>
      </p:sp>
      <p:sp>
        <p:nvSpPr>
          <p:cNvPr id="157" name="Used clas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Used classes</a:t>
            </a:r>
          </a:p>
        </p:txBody>
      </p:sp>
      <p:sp>
        <p:nvSpPr>
          <p:cNvPr id="158" name="Airline class:  Stores all airline’s data.…"/>
          <p:cNvSpPr txBox="1"/>
          <p:nvPr>
            <p:ph type="body" idx="1"/>
          </p:nvPr>
        </p:nvSpPr>
        <p:spPr>
          <a:prstGeom prst="rect">
            <a:avLst/>
          </a:prstGeom>
        </p:spPr>
        <p:txBody>
          <a:bodyPr/>
          <a:lstStyle/>
          <a:p>
            <a:pPr/>
            <a:r>
              <a:t>Airline class:  Stores all airline’s data.</a:t>
            </a:r>
          </a:p>
          <a:p>
            <a:pPr/>
            <a:r>
              <a:t>Airport class:  Stores all airport’s data.</a:t>
            </a:r>
          </a:p>
          <a:p>
            <a:pPr/>
            <a:r>
              <a:t>Flight class:  Stores all flight’s data.</a:t>
            </a:r>
          </a:p>
          <a:p>
            <a:pPr/>
            <a:r>
              <a:t>Filereader class:  Parses data from the given .csv files .</a:t>
            </a:r>
          </a:p>
          <a:p>
            <a:pPr/>
            <a:r>
              <a:t>FMSGraph class:  Our own graph class , implements all our major functions.</a:t>
            </a:r>
          </a:p>
          <a:p>
            <a:pPr/>
            <a:r>
              <a:t>Graph class:  Given graph class, was changed to fit FMSGraph class.</a:t>
            </a:r>
          </a:p>
          <a:p>
            <a:pPr/>
            <a:r>
              <a:t>Menu class:  Stores and presents all the FMS in a menu form.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Air Travel Flight Management System"/>
          <p:cNvSpPr txBox="1"/>
          <p:nvPr>
            <p:ph type="title"/>
          </p:nvPr>
        </p:nvSpPr>
        <p:spPr>
          <a:prstGeom prst="rect">
            <a:avLst/>
          </a:prstGeom>
        </p:spPr>
        <p:txBody>
          <a:bodyPr/>
          <a:lstStyle/>
          <a:p>
            <a:pPr/>
            <a:r>
              <a:t>Air Travel Flight Management System </a:t>
            </a:r>
          </a:p>
        </p:txBody>
      </p:sp>
      <p:sp>
        <p:nvSpPr>
          <p:cNvPr id="161" name="Filereader class : Parsing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Filereader class : Parsing data</a:t>
            </a:r>
          </a:p>
        </p:txBody>
      </p:sp>
      <p:sp>
        <p:nvSpPr>
          <p:cNvPr id="162" name="The file reader class is responsible to parse given .csv data.…"/>
          <p:cNvSpPr txBox="1"/>
          <p:nvPr>
            <p:ph type="body" idx="1"/>
          </p:nvPr>
        </p:nvSpPr>
        <p:spPr>
          <a:prstGeom prst="rect">
            <a:avLst/>
          </a:prstGeom>
        </p:spPr>
        <p:txBody>
          <a:bodyPr/>
          <a:lstStyle/>
          <a:p>
            <a:pPr/>
            <a:r>
              <a:t>The file reader class is responsible to parse given .csv data.</a:t>
            </a:r>
          </a:p>
          <a:p>
            <a:pPr/>
            <a:r>
              <a:t>We decided to read from it and implement 3 functions : addFlights() addAirports() and airlineMap() . All of these parse data from the flights.csv ,airports.csv and airline.csv respectively .</a:t>
            </a:r>
          </a:p>
          <a:p>
            <a:pPr/>
            <a:r>
              <a:t>We then call these functions from the main method on the system boot to add the parsed information to the globalGraph ( an FMSGraph object ) . </a:t>
            </a:r>
          </a:p>
          <a:p>
            <a:pPr/>
            <a:r>
              <a:t>We place the airline info on a graph field called “airlineMap “ , with the flight info being added as edges and the airport as vertices of the graph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MSGraph cl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FMSGraph class</a:t>
            </a:r>
          </a:p>
        </p:txBody>
      </p:sp>
      <p:sp>
        <p:nvSpPr>
          <p:cNvPr id="165" name="FMSGraph class is a version of the graph class we created to ease the coding of our project .…"/>
          <p:cNvSpPr txBox="1"/>
          <p:nvPr>
            <p:ph type="body" idx="1"/>
          </p:nvPr>
        </p:nvSpPr>
        <p:spPr>
          <a:prstGeom prst="rect">
            <a:avLst/>
          </a:prstGeom>
        </p:spPr>
        <p:txBody>
          <a:bodyPr/>
          <a:lstStyle/>
          <a:p>
            <a:pPr/>
            <a:r>
              <a:t>FMSGraph class is a version of the graph class we created to ease the coding of our project . </a:t>
            </a:r>
          </a:p>
          <a:p>
            <a:pPr/>
            <a:r>
              <a:t>We decided to replace the name of the functions (add/remove/find vertex/edge to airport/flight ) . This came to be a great way to simplify and make our code more readable overall.</a:t>
            </a:r>
          </a:p>
          <a:p>
            <a:pPr/>
            <a:r>
              <a:t>We also decided to create some auxiliar functions to help the main methods such as tooRadians() , lowestNumberOfStops() and findAllShortestPathsBetweenAirports()</a:t>
            </a:r>
          </a:p>
        </p:txBody>
      </p:sp>
      <p:sp>
        <p:nvSpPr>
          <p:cNvPr id="166"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ain Methods 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Main Methods I</a:t>
            </a:r>
          </a:p>
        </p:txBody>
      </p:sp>
      <p:sp>
        <p:nvSpPr>
          <p:cNvPr id="169" name="airportFlightCount() : Returns he global number of airports and the global number of flights. TimeC = O(N)…"/>
          <p:cNvSpPr txBox="1"/>
          <p:nvPr>
            <p:ph type="body" idx="1"/>
          </p:nvPr>
        </p:nvSpPr>
        <p:spPr>
          <a:prstGeom prst="rect">
            <a:avLst/>
          </a:prstGeom>
        </p:spPr>
        <p:txBody>
          <a:bodyPr/>
          <a:lstStyle/>
          <a:p>
            <a:pPr/>
            <a:r>
              <a:t>airportFlightCount() : Returns he global number of airports and the global number of flights. TimeC = O(N)</a:t>
            </a:r>
          </a:p>
          <a:p>
            <a:pPr/>
            <a:r>
              <a:t>flightsPerAirport() : Returns the global number of flights per airport. TimeC = O(N)</a:t>
            </a:r>
          </a:p>
          <a:p>
            <a:pPr/>
            <a:r>
              <a:t>flightsPerCity() and flightsPerAirline() : Returns the number of departures/flights per city/airline . TimeC=O(N)</a:t>
            </a:r>
          </a:p>
          <a:p>
            <a:pPr/>
            <a:r>
              <a:t>numOfDestinationsCity() and numOfDestinationsAirport() : Returns the number of different countries that an airport/city connects to. TimeC=O(N*(M+K))</a:t>
            </a:r>
          </a:p>
        </p:txBody>
      </p:sp>
      <p:sp>
        <p:nvSpPr>
          <p:cNvPr id="170"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Main Methods I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Main Methods II</a:t>
            </a:r>
          </a:p>
        </p:txBody>
      </p:sp>
      <p:sp>
        <p:nvSpPr>
          <p:cNvPr id="173" name="airportDestinations() : Returns the number of destinations that an airport has connections to . TimeC = O(N*log(N))…"/>
          <p:cNvSpPr txBox="1"/>
          <p:nvPr>
            <p:ph type="body" idx="1"/>
          </p:nvPr>
        </p:nvSpPr>
        <p:spPr>
          <a:prstGeom prst="rect">
            <a:avLst/>
          </a:prstGeom>
        </p:spPr>
        <p:txBody>
          <a:bodyPr/>
          <a:lstStyle/>
          <a:p>
            <a:pPr marL="566927" indent="-566927" defTabSz="2267655">
              <a:spcBef>
                <a:spcPts val="4100"/>
              </a:spcBef>
              <a:defRPr sz="4464"/>
            </a:pPr>
            <a:r>
              <a:t>airportDestinations() : Returns the number of destinations that an airport has connections to . TimeC = O(N*log(N))</a:t>
            </a:r>
          </a:p>
          <a:p>
            <a:pPr marL="566927" indent="-566927" defTabSz="2267655">
              <a:spcBef>
                <a:spcPts val="4100"/>
              </a:spcBef>
              <a:defRPr sz="4464"/>
            </a:pPr>
            <a:r>
              <a:t>reachableDestinationsInXStops() : Returns the different airports/countries/cities an airport can get to within X stops . TimeC = O( V+E )</a:t>
            </a:r>
          </a:p>
          <a:p>
            <a:pPr marL="566927" indent="-566927" defTabSz="2267655">
              <a:spcBef>
                <a:spcPts val="4100"/>
              </a:spcBef>
              <a:defRPr sz="4464"/>
            </a:pPr>
            <a:r>
              <a:t>maxTrip() : Returns the pairs that have the most connections between them.    TimeC = O( N*(V+E))</a:t>
            </a:r>
          </a:p>
          <a:p>
            <a:pPr marL="566927" indent="-566927" defTabSz="2267655">
              <a:spcBef>
                <a:spcPts val="4100"/>
              </a:spcBef>
              <a:defRPr sz="4464"/>
            </a:pPr>
            <a:r>
              <a:t>topAirports() : Returns the top K airports with more traffic . TimeC = O(V+E+V*log(V))</a:t>
            </a:r>
          </a:p>
          <a:p>
            <a:pPr marL="566927" indent="-566927" defTabSz="2267655">
              <a:spcBef>
                <a:spcPts val="4100"/>
              </a:spcBef>
              <a:defRPr sz="4464"/>
            </a:pPr>
            <a:r>
              <a:t>essentialAirports() : Returns the essential airports to the networks circulation capability . TimeC = O(V+E)</a:t>
            </a:r>
          </a:p>
        </p:txBody>
      </p:sp>
      <p:sp>
        <p:nvSpPr>
          <p:cNvPr id="174"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Main Methods II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Main Methods III</a:t>
            </a:r>
          </a:p>
        </p:txBody>
      </p:sp>
      <p:sp>
        <p:nvSpPr>
          <p:cNvPr id="177" name="bestFlightOption() : Returns a list the paths from one airport to another, ordered by the shortest distance and the lowest number of stops .…"/>
          <p:cNvSpPr txBox="1"/>
          <p:nvPr>
            <p:ph type="body" idx="1"/>
          </p:nvPr>
        </p:nvSpPr>
        <p:spPr>
          <a:prstGeom prst="rect">
            <a:avLst/>
          </a:prstGeom>
        </p:spPr>
        <p:txBody>
          <a:bodyPr/>
          <a:lstStyle/>
          <a:p>
            <a:pPr/>
            <a:r>
              <a:t>bestFlightOption() : Returns a list the paths from one airport to another, ordered by the shortest distance and the lowest number of stops . </a:t>
            </a:r>
          </a:p>
          <a:p>
            <a:pPr/>
          </a:p>
          <a:p>
            <a:pPr/>
            <a:r>
              <a:t>applyAirlineFIlter() : Returns the filtered graph with or without the selected airlines .</a:t>
            </a:r>
          </a:p>
        </p:txBody>
      </p:sp>
      <p:sp>
        <p:nvSpPr>
          <p:cNvPr id="178"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Menu Usag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Menu Usage</a:t>
            </a:r>
          </a:p>
        </p:txBody>
      </p:sp>
      <p:sp>
        <p:nvSpPr>
          <p:cNvPr id="181" name="Our menu includes 3 submenus the user can choose from . The statistics menu , the flight menu and the filter menu.…"/>
          <p:cNvSpPr txBox="1"/>
          <p:nvPr>
            <p:ph type="body" idx="1"/>
          </p:nvPr>
        </p:nvSpPr>
        <p:spPr>
          <a:prstGeom prst="rect">
            <a:avLst/>
          </a:prstGeom>
        </p:spPr>
        <p:txBody>
          <a:bodyPr/>
          <a:lstStyle/>
          <a:p>
            <a:pPr/>
            <a:r>
              <a:t>Our menu includes 3 submenus the user can choose from . The statistics menu , the flight menu and the filter menu.</a:t>
            </a:r>
          </a:p>
          <a:p>
            <a:pPr/>
            <a:r>
              <a:t>The stats menu gives the user access to previously mentioned methods that give out stats about our network or a specific airport/city/country.</a:t>
            </a:r>
          </a:p>
          <a:p>
            <a:pPr/>
            <a:r>
              <a:t>The flight menu provides the user with the best flight path if it desires the quickest flight between two places.</a:t>
            </a:r>
          </a:p>
          <a:p>
            <a:pPr/>
            <a:r>
              <a:t>The filter menu helps the user to be more specific with how he to choose his flight from one place to another.</a:t>
            </a:r>
          </a:p>
        </p:txBody>
      </p:sp>
      <p:sp>
        <p:nvSpPr>
          <p:cNvPr id="182" name="Air Travel Flight Management System"/>
          <p:cNvSpPr txBox="1"/>
          <p:nvPr>
            <p:ph type="title"/>
          </p:nvPr>
        </p:nvSpPr>
        <p:spPr>
          <a:prstGeom prst="rect">
            <a:avLst/>
          </a:prstGeom>
        </p:spPr>
        <p:txBody>
          <a:bodyPr/>
          <a:lstStyle/>
          <a:p>
            <a:pPr/>
            <a:r>
              <a:t>Air Travel Flight Management System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Menu Usag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Menu Usage</a:t>
            </a:r>
          </a:p>
        </p:txBody>
      </p:sp>
      <p:sp>
        <p:nvSpPr>
          <p:cNvPr id="185" name="This is our MainMenu"/>
          <p:cNvSpPr txBox="1"/>
          <p:nvPr>
            <p:ph type="body" sz="half" idx="1"/>
          </p:nvPr>
        </p:nvSpPr>
        <p:spPr>
          <a:xfrm>
            <a:off x="1206500" y="4248504"/>
            <a:ext cx="8671359" cy="8256012"/>
          </a:xfrm>
          <a:prstGeom prst="rect">
            <a:avLst/>
          </a:prstGeom>
        </p:spPr>
        <p:txBody>
          <a:bodyPr/>
          <a:lstStyle/>
          <a:p>
            <a:pPr/>
            <a:r>
              <a:t>This is our MainMenu                   </a:t>
            </a:r>
          </a:p>
        </p:txBody>
      </p:sp>
      <p:sp>
        <p:nvSpPr>
          <p:cNvPr id="186" name="Air Travel Flight Management System"/>
          <p:cNvSpPr txBox="1"/>
          <p:nvPr>
            <p:ph type="title"/>
          </p:nvPr>
        </p:nvSpPr>
        <p:spPr>
          <a:prstGeom prst="rect">
            <a:avLst/>
          </a:prstGeom>
        </p:spPr>
        <p:txBody>
          <a:bodyPr/>
          <a:lstStyle/>
          <a:p>
            <a:pPr/>
            <a:r>
              <a:t>Air Travel Flight Management System </a:t>
            </a:r>
          </a:p>
        </p:txBody>
      </p:sp>
      <p:pic>
        <p:nvPicPr>
          <p:cNvPr id="187" name="Screenshot 2024-01-01 at 19.09.27.png" descr="Screenshot 2024-01-01 at 19.09.27.png"/>
          <p:cNvPicPr>
            <a:picLocks noChangeAspect="1"/>
          </p:cNvPicPr>
          <p:nvPr/>
        </p:nvPicPr>
        <p:blipFill>
          <a:blip r:embed="rId2">
            <a:extLst/>
          </a:blip>
          <a:stretch>
            <a:fillRect/>
          </a:stretch>
        </p:blipFill>
        <p:spPr>
          <a:xfrm>
            <a:off x="1172117" y="5810618"/>
            <a:ext cx="7775430" cy="5131784"/>
          </a:xfrm>
          <a:prstGeom prst="rect">
            <a:avLst/>
          </a:prstGeom>
          <a:ln w="12700">
            <a:miter lim="400000"/>
          </a:ln>
        </p:spPr>
      </p:pic>
      <p:sp>
        <p:nvSpPr>
          <p:cNvPr id="188" name="Stat Menu"/>
          <p:cNvSpPr txBox="1"/>
          <p:nvPr/>
        </p:nvSpPr>
        <p:spPr>
          <a:xfrm>
            <a:off x="12001500" y="4248504"/>
            <a:ext cx="8671359"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609600" indent="-609600" algn="l">
              <a:lnSpc>
                <a:spcPct val="90000"/>
              </a:lnSpc>
              <a:spcBef>
                <a:spcPts val="4500"/>
              </a:spcBef>
              <a:buSzPct val="123000"/>
              <a:buChar char="•"/>
              <a:defRPr sz="4800">
                <a:solidFill>
                  <a:srgbClr val="000000"/>
                </a:solidFill>
              </a:defRPr>
            </a:lvl1pPr>
          </a:lstStyle>
          <a:p>
            <a:pPr/>
            <a:r>
              <a:t>Stat Menu                   </a:t>
            </a:r>
          </a:p>
        </p:txBody>
      </p:sp>
      <p:pic>
        <p:nvPicPr>
          <p:cNvPr id="189" name="Screenshot 2024-01-01 at 19.13.52.png" descr="Screenshot 2024-01-01 at 19.13.52.png"/>
          <p:cNvPicPr>
            <a:picLocks noChangeAspect="1"/>
          </p:cNvPicPr>
          <p:nvPr/>
        </p:nvPicPr>
        <p:blipFill>
          <a:blip r:embed="rId3">
            <a:extLst/>
          </a:blip>
          <a:stretch>
            <a:fillRect/>
          </a:stretch>
        </p:blipFill>
        <p:spPr>
          <a:xfrm>
            <a:off x="9421321" y="5752919"/>
            <a:ext cx="14196481" cy="537866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