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67" r:id="rId5"/>
    <p:sldId id="269" r:id="rId6"/>
    <p:sldId id="268" r:id="rId7"/>
    <p:sldId id="265" r:id="rId8"/>
    <p:sldId id="270" r:id="rId9"/>
    <p:sldId id="271" r:id="rId10"/>
    <p:sldId id="289" r:id="rId11"/>
    <p:sldId id="290" r:id="rId12"/>
    <p:sldId id="291" r:id="rId13"/>
    <p:sldId id="259" r:id="rId14"/>
    <p:sldId id="272" r:id="rId15"/>
    <p:sldId id="273" r:id="rId16"/>
    <p:sldId id="274" r:id="rId17"/>
    <p:sldId id="260" r:id="rId18"/>
    <p:sldId id="276" r:id="rId19"/>
    <p:sldId id="277" r:id="rId20"/>
    <p:sldId id="278" r:id="rId21"/>
    <p:sldId id="275" r:id="rId22"/>
    <p:sldId id="280" r:id="rId23"/>
    <p:sldId id="282" r:id="rId24"/>
    <p:sldId id="281" r:id="rId25"/>
    <p:sldId id="279" r:id="rId26"/>
    <p:sldId id="261" r:id="rId27"/>
    <p:sldId id="283" r:id="rId28"/>
    <p:sldId id="284" r:id="rId29"/>
    <p:sldId id="285" r:id="rId30"/>
    <p:sldId id="286" r:id="rId31"/>
    <p:sldId id="287" r:id="rId32"/>
    <p:sldId id="288" r:id="rId33"/>
    <p:sldId id="262" r:id="rId34"/>
    <p:sldId id="264" r:id="rId35"/>
    <p:sldId id="292" r:id="rId3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5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592660-F52C-4C77-B36A-52A5B841776A}" type="datetimeFigureOut">
              <a:rPr lang="pt-BR" smtClean="0"/>
              <a:t>16/05/2016</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0546BE-121D-4143-80BC-DF1F56436460}" type="slidenum">
              <a:rPr lang="pt-BR" smtClean="0"/>
              <a:t>‹nº›</a:t>
            </a:fld>
            <a:endParaRPr lang="pt-BR"/>
          </a:p>
        </p:txBody>
      </p:sp>
    </p:spTree>
    <p:extLst>
      <p:ext uri="{BB962C8B-B14F-4D97-AF65-F5344CB8AC3E}">
        <p14:creationId xmlns:p14="http://schemas.microsoft.com/office/powerpoint/2010/main" val="3293448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20546BE-121D-4143-80BC-DF1F56436460}" type="slidenum">
              <a:rPr lang="pt-BR" smtClean="0"/>
              <a:t>18</a:t>
            </a:fld>
            <a:endParaRPr lang="pt-BR"/>
          </a:p>
        </p:txBody>
      </p:sp>
    </p:spTree>
    <p:extLst>
      <p:ext uri="{BB962C8B-B14F-4D97-AF65-F5344CB8AC3E}">
        <p14:creationId xmlns:p14="http://schemas.microsoft.com/office/powerpoint/2010/main" val="1780132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DB1242AF-5E72-42CD-9A1E-E9351599BE07}" type="datetimeFigureOut">
              <a:rPr lang="pt-BR" smtClean="0"/>
              <a:t>16/05/2016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A5EE254-EE36-47A1-B7F0-6D5B66F259FB}" type="slidenum">
              <a:rPr lang="pt-BR" smtClean="0"/>
              <a:t>‹nº›</a:t>
            </a:fld>
            <a:endParaRPr lang="pt-BR"/>
          </a:p>
        </p:txBody>
      </p:sp>
    </p:spTree>
    <p:extLst>
      <p:ext uri="{BB962C8B-B14F-4D97-AF65-F5344CB8AC3E}">
        <p14:creationId xmlns:p14="http://schemas.microsoft.com/office/powerpoint/2010/main" val="1354892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DB1242AF-5E72-42CD-9A1E-E9351599BE07}" type="datetimeFigureOut">
              <a:rPr lang="pt-BR" smtClean="0"/>
              <a:t>16/05/2016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A5EE254-EE36-47A1-B7F0-6D5B66F259FB}" type="slidenum">
              <a:rPr lang="pt-BR" smtClean="0"/>
              <a:t>‹nº›</a:t>
            </a:fld>
            <a:endParaRPr lang="pt-BR"/>
          </a:p>
        </p:txBody>
      </p:sp>
    </p:spTree>
    <p:extLst>
      <p:ext uri="{BB962C8B-B14F-4D97-AF65-F5344CB8AC3E}">
        <p14:creationId xmlns:p14="http://schemas.microsoft.com/office/powerpoint/2010/main" val="140425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DB1242AF-5E72-42CD-9A1E-E9351599BE07}" type="datetimeFigureOut">
              <a:rPr lang="pt-BR" smtClean="0"/>
              <a:t>16/05/2016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A5EE254-EE36-47A1-B7F0-6D5B66F259FB}" type="slidenum">
              <a:rPr lang="pt-BR" smtClean="0"/>
              <a:t>‹nº›</a:t>
            </a:fld>
            <a:endParaRPr lang="pt-BR"/>
          </a:p>
        </p:txBody>
      </p:sp>
    </p:spTree>
    <p:extLst>
      <p:ext uri="{BB962C8B-B14F-4D97-AF65-F5344CB8AC3E}">
        <p14:creationId xmlns:p14="http://schemas.microsoft.com/office/powerpoint/2010/main" val="1769004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DB1242AF-5E72-42CD-9A1E-E9351599BE07}" type="datetimeFigureOut">
              <a:rPr lang="pt-BR" smtClean="0"/>
              <a:t>16/05/2016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A5EE254-EE36-47A1-B7F0-6D5B66F259FB}" type="slidenum">
              <a:rPr lang="pt-BR" smtClean="0"/>
              <a:t>‹nº›</a:t>
            </a:fld>
            <a:endParaRPr lang="pt-BR"/>
          </a:p>
        </p:txBody>
      </p:sp>
    </p:spTree>
    <p:extLst>
      <p:ext uri="{BB962C8B-B14F-4D97-AF65-F5344CB8AC3E}">
        <p14:creationId xmlns:p14="http://schemas.microsoft.com/office/powerpoint/2010/main" val="1250436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DB1242AF-5E72-42CD-9A1E-E9351599BE07}" type="datetimeFigureOut">
              <a:rPr lang="pt-BR" smtClean="0"/>
              <a:t>16/05/2016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A5EE254-EE36-47A1-B7F0-6D5B66F259FB}" type="slidenum">
              <a:rPr lang="pt-BR" smtClean="0"/>
              <a:t>‹nº›</a:t>
            </a:fld>
            <a:endParaRPr lang="pt-BR"/>
          </a:p>
        </p:txBody>
      </p:sp>
    </p:spTree>
    <p:extLst>
      <p:ext uri="{BB962C8B-B14F-4D97-AF65-F5344CB8AC3E}">
        <p14:creationId xmlns:p14="http://schemas.microsoft.com/office/powerpoint/2010/main" val="3728711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DB1242AF-5E72-42CD-9A1E-E9351599BE07}" type="datetimeFigureOut">
              <a:rPr lang="pt-BR" smtClean="0"/>
              <a:t>16/05/2016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A5EE254-EE36-47A1-B7F0-6D5B66F259FB}" type="slidenum">
              <a:rPr lang="pt-BR" smtClean="0"/>
              <a:t>‹nº›</a:t>
            </a:fld>
            <a:endParaRPr lang="pt-BR"/>
          </a:p>
        </p:txBody>
      </p:sp>
    </p:spTree>
    <p:extLst>
      <p:ext uri="{BB962C8B-B14F-4D97-AF65-F5344CB8AC3E}">
        <p14:creationId xmlns:p14="http://schemas.microsoft.com/office/powerpoint/2010/main" val="3265172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DB1242AF-5E72-42CD-9A1E-E9351599BE07}" type="datetimeFigureOut">
              <a:rPr lang="pt-BR" smtClean="0"/>
              <a:t>16/05/2016</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4A5EE254-EE36-47A1-B7F0-6D5B66F259FB}" type="slidenum">
              <a:rPr lang="pt-BR" smtClean="0"/>
              <a:t>‹nº›</a:t>
            </a:fld>
            <a:endParaRPr lang="pt-BR"/>
          </a:p>
        </p:txBody>
      </p:sp>
    </p:spTree>
    <p:extLst>
      <p:ext uri="{BB962C8B-B14F-4D97-AF65-F5344CB8AC3E}">
        <p14:creationId xmlns:p14="http://schemas.microsoft.com/office/powerpoint/2010/main" val="266939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DB1242AF-5E72-42CD-9A1E-E9351599BE07}" type="datetimeFigureOut">
              <a:rPr lang="pt-BR" smtClean="0"/>
              <a:t>16/05/2016</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4A5EE254-EE36-47A1-B7F0-6D5B66F259FB}" type="slidenum">
              <a:rPr lang="pt-BR" smtClean="0"/>
              <a:t>‹nº›</a:t>
            </a:fld>
            <a:endParaRPr lang="pt-BR"/>
          </a:p>
        </p:txBody>
      </p:sp>
    </p:spTree>
    <p:extLst>
      <p:ext uri="{BB962C8B-B14F-4D97-AF65-F5344CB8AC3E}">
        <p14:creationId xmlns:p14="http://schemas.microsoft.com/office/powerpoint/2010/main" val="519192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DB1242AF-5E72-42CD-9A1E-E9351599BE07}" type="datetimeFigureOut">
              <a:rPr lang="pt-BR" smtClean="0"/>
              <a:t>16/05/2016</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4A5EE254-EE36-47A1-B7F0-6D5B66F259FB}" type="slidenum">
              <a:rPr lang="pt-BR" smtClean="0"/>
              <a:t>‹nº›</a:t>
            </a:fld>
            <a:endParaRPr lang="pt-BR"/>
          </a:p>
        </p:txBody>
      </p:sp>
    </p:spTree>
    <p:extLst>
      <p:ext uri="{BB962C8B-B14F-4D97-AF65-F5344CB8AC3E}">
        <p14:creationId xmlns:p14="http://schemas.microsoft.com/office/powerpoint/2010/main" val="1104987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DB1242AF-5E72-42CD-9A1E-E9351599BE07}" type="datetimeFigureOut">
              <a:rPr lang="pt-BR" smtClean="0"/>
              <a:t>16/05/2016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A5EE254-EE36-47A1-B7F0-6D5B66F259FB}" type="slidenum">
              <a:rPr lang="pt-BR" smtClean="0"/>
              <a:t>‹nº›</a:t>
            </a:fld>
            <a:endParaRPr lang="pt-BR"/>
          </a:p>
        </p:txBody>
      </p:sp>
    </p:spTree>
    <p:extLst>
      <p:ext uri="{BB962C8B-B14F-4D97-AF65-F5344CB8AC3E}">
        <p14:creationId xmlns:p14="http://schemas.microsoft.com/office/powerpoint/2010/main" val="2323160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DB1242AF-5E72-42CD-9A1E-E9351599BE07}" type="datetimeFigureOut">
              <a:rPr lang="pt-BR" smtClean="0"/>
              <a:t>16/05/2016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A5EE254-EE36-47A1-B7F0-6D5B66F259FB}" type="slidenum">
              <a:rPr lang="pt-BR" smtClean="0"/>
              <a:t>‹nº›</a:t>
            </a:fld>
            <a:endParaRPr lang="pt-BR"/>
          </a:p>
        </p:txBody>
      </p:sp>
    </p:spTree>
    <p:extLst>
      <p:ext uri="{BB962C8B-B14F-4D97-AF65-F5344CB8AC3E}">
        <p14:creationId xmlns:p14="http://schemas.microsoft.com/office/powerpoint/2010/main" val="3251423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1242AF-5E72-42CD-9A1E-E9351599BE07}" type="datetimeFigureOut">
              <a:rPr lang="pt-BR" smtClean="0"/>
              <a:t>16/05/2016</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5EE254-EE36-47A1-B7F0-6D5B66F259FB}" type="slidenum">
              <a:rPr lang="pt-BR" smtClean="0"/>
              <a:t>‹nº›</a:t>
            </a:fld>
            <a:endParaRPr lang="pt-BR"/>
          </a:p>
        </p:txBody>
      </p:sp>
    </p:spTree>
    <p:extLst>
      <p:ext uri="{BB962C8B-B14F-4D97-AF65-F5344CB8AC3E}">
        <p14:creationId xmlns:p14="http://schemas.microsoft.com/office/powerpoint/2010/main" val="3244194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4.bp.blogspot.com/--qzufq1GaVE/UT8p0wq76XI/AAAAAAAAAM4/T1EyBPKefWA/s1600/introducao-conceito-tablespaces-1-495860.jp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hyperlink" Target="http://4.bp.blogspot.com/-jxQaBbkjHLU/UT8p8GHrWaI/AAAAAAAAANA/JtYKTaFque4/s1600/cncpt041.gi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81000" y="157163"/>
            <a:ext cx="11620500" cy="2387600"/>
          </a:xfrm>
        </p:spPr>
        <p:txBody>
          <a:bodyPr/>
          <a:lstStyle/>
          <a:p>
            <a:r>
              <a:rPr lang="pt-BR" dirty="0" smtClean="0"/>
              <a:t>Seminário sobre Banco de Dados Relacional</a:t>
            </a:r>
            <a:endParaRPr lang="pt-BR"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0050" y="2638287"/>
            <a:ext cx="5708850" cy="3920077"/>
          </a:xfrm>
          <a:prstGeom prst="rect">
            <a:avLst/>
          </a:prstGeom>
        </p:spPr>
      </p:pic>
    </p:spTree>
    <p:extLst>
      <p:ext uri="{BB962C8B-B14F-4D97-AF65-F5344CB8AC3E}">
        <p14:creationId xmlns:p14="http://schemas.microsoft.com/office/powerpoint/2010/main" val="7049245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Características gerais</a:t>
            </a:r>
            <a:endParaRPr lang="pt-BR" dirty="0"/>
          </a:p>
        </p:txBody>
      </p:sp>
      <p:sp>
        <p:nvSpPr>
          <p:cNvPr id="3" name="CaixaDeTexto 2"/>
          <p:cNvSpPr txBox="1"/>
          <p:nvPr/>
        </p:nvSpPr>
        <p:spPr>
          <a:xfrm>
            <a:off x="457200" y="1690688"/>
            <a:ext cx="11226800" cy="4247317"/>
          </a:xfrm>
          <a:prstGeom prst="rect">
            <a:avLst/>
          </a:prstGeom>
          <a:noFill/>
        </p:spPr>
        <p:txBody>
          <a:bodyPr wrap="square" rtlCol="0">
            <a:spAutoFit/>
          </a:bodyPr>
          <a:lstStyle/>
          <a:p>
            <a:r>
              <a:rPr lang="pt-BR" dirty="0" smtClean="0"/>
              <a:t>As </a:t>
            </a:r>
            <a:r>
              <a:rPr lang="pt-BR" dirty="0"/>
              <a:t>funcionalidades do </a:t>
            </a:r>
            <a:r>
              <a:rPr lang="pt-BR" dirty="0" smtClean="0"/>
              <a:t>Oracle</a:t>
            </a:r>
          </a:p>
          <a:p>
            <a:endParaRPr lang="pt-BR" dirty="0"/>
          </a:p>
          <a:p>
            <a:r>
              <a:rPr lang="pt-BR" dirty="0"/>
              <a:t>Oracle é um SGBD que permite assegurar : </a:t>
            </a:r>
          </a:p>
          <a:p>
            <a:r>
              <a:rPr lang="pt-BR" dirty="0"/>
              <a:t>- A definição dos e a manipulação dados </a:t>
            </a:r>
          </a:p>
          <a:p>
            <a:r>
              <a:rPr lang="pt-BR" dirty="0"/>
              <a:t>- A coerência dos dados </a:t>
            </a:r>
          </a:p>
          <a:p>
            <a:r>
              <a:rPr lang="pt-BR" dirty="0"/>
              <a:t>- A confidencialidade dos dados </a:t>
            </a:r>
          </a:p>
          <a:p>
            <a:r>
              <a:rPr lang="pt-BR" dirty="0"/>
              <a:t>- A integralidade dos dados </a:t>
            </a:r>
          </a:p>
          <a:p>
            <a:r>
              <a:rPr lang="pt-BR" dirty="0" smtClean="0"/>
              <a:t>- O </a:t>
            </a:r>
            <a:r>
              <a:rPr lang="pt-BR" dirty="0"/>
              <a:t>backup e a restauração dos dados </a:t>
            </a:r>
          </a:p>
          <a:p>
            <a:r>
              <a:rPr lang="pt-BR" dirty="0" smtClean="0"/>
              <a:t>- A </a:t>
            </a:r>
            <a:r>
              <a:rPr lang="pt-BR" dirty="0"/>
              <a:t>gestão dos acessos competitivos </a:t>
            </a:r>
          </a:p>
          <a:p>
            <a:endParaRPr lang="pt-BR" dirty="0"/>
          </a:p>
          <a:p>
            <a:r>
              <a:rPr lang="pt-BR" dirty="0"/>
              <a:t>Os componentes do </a:t>
            </a:r>
            <a:r>
              <a:rPr lang="pt-BR" dirty="0" smtClean="0"/>
              <a:t>Oracle</a:t>
            </a:r>
          </a:p>
          <a:p>
            <a:endParaRPr lang="pt-BR" dirty="0"/>
          </a:p>
          <a:p>
            <a:r>
              <a:rPr lang="pt-BR" dirty="0"/>
              <a:t>Além do banco de dados, a solução Oracle é verdadeiramente um ambiente de trabalho constituído de diversos softwares que permitem principalmente uma administração gráfica do Oracle, de se adaptar com produtos diversos e com assistentes de criação de banco de dados e de configuração destes. </a:t>
            </a:r>
            <a:endParaRPr lang="pt-BR" dirty="0" smtClean="0"/>
          </a:p>
        </p:txBody>
      </p:sp>
    </p:spTree>
    <p:extLst>
      <p:ext uri="{BB962C8B-B14F-4D97-AF65-F5344CB8AC3E}">
        <p14:creationId xmlns:p14="http://schemas.microsoft.com/office/powerpoint/2010/main" val="24047253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Características gerais</a:t>
            </a:r>
            <a:endParaRPr lang="pt-BR" dirty="0"/>
          </a:p>
        </p:txBody>
      </p:sp>
      <p:sp>
        <p:nvSpPr>
          <p:cNvPr id="3" name="CaixaDeTexto 2"/>
          <p:cNvSpPr txBox="1"/>
          <p:nvPr/>
        </p:nvSpPr>
        <p:spPr>
          <a:xfrm>
            <a:off x="457200" y="1690688"/>
            <a:ext cx="11226800" cy="4801314"/>
          </a:xfrm>
          <a:prstGeom prst="rect">
            <a:avLst/>
          </a:prstGeom>
          <a:noFill/>
        </p:spPr>
        <p:txBody>
          <a:bodyPr wrap="square" rtlCol="0">
            <a:spAutoFit/>
          </a:bodyPr>
          <a:lstStyle/>
          <a:p>
            <a:r>
              <a:rPr lang="pt-BR" dirty="0"/>
              <a:t>Pode-se classificar as ferramentas do Oracle de acordo com diversas categorias: </a:t>
            </a:r>
            <a:endParaRPr lang="pt-BR" dirty="0" smtClean="0"/>
          </a:p>
          <a:p>
            <a:endParaRPr lang="pt-BR" dirty="0"/>
          </a:p>
          <a:p>
            <a:r>
              <a:rPr lang="pt-BR" dirty="0"/>
              <a:t>- As ferramentas de administração </a:t>
            </a:r>
          </a:p>
          <a:p>
            <a:r>
              <a:rPr lang="pt-BR" dirty="0"/>
              <a:t>- As ferramentas de desenvolvimento </a:t>
            </a:r>
          </a:p>
          <a:p>
            <a:r>
              <a:rPr lang="pt-BR" dirty="0"/>
              <a:t>- As ferramentas de comunicação </a:t>
            </a:r>
          </a:p>
          <a:p>
            <a:r>
              <a:rPr lang="pt-BR" dirty="0"/>
              <a:t>- As ferramentas de gênio software </a:t>
            </a:r>
          </a:p>
          <a:p>
            <a:r>
              <a:rPr lang="pt-BR" dirty="0"/>
              <a:t>- As ferramentas de ajuda à decisão </a:t>
            </a:r>
          </a:p>
          <a:p>
            <a:endParaRPr lang="pt-BR" dirty="0"/>
          </a:p>
          <a:p>
            <a:r>
              <a:rPr lang="pt-BR" dirty="0"/>
              <a:t>As ferramentas de administração do </a:t>
            </a:r>
            <a:r>
              <a:rPr lang="pt-BR" dirty="0" smtClean="0"/>
              <a:t>Oracle</a:t>
            </a:r>
          </a:p>
          <a:p>
            <a:endParaRPr lang="pt-BR" dirty="0"/>
          </a:p>
          <a:p>
            <a:r>
              <a:rPr lang="pt-BR" dirty="0"/>
              <a:t>Oracle é fornecido com numerosas ferramentas que permitem simplificar a administração do banco de dados. Entre estas ferramentas, as mais conhecidas são</a:t>
            </a:r>
            <a:r>
              <a:rPr lang="pt-BR" dirty="0" smtClean="0"/>
              <a:t>:</a:t>
            </a:r>
          </a:p>
          <a:p>
            <a:endParaRPr lang="pt-BR" dirty="0"/>
          </a:p>
          <a:p>
            <a:r>
              <a:rPr lang="pt-BR" dirty="0" smtClean="0"/>
              <a:t>- Oracle </a:t>
            </a:r>
            <a:r>
              <a:rPr lang="pt-BR" dirty="0"/>
              <a:t>Manager (SQL*DBA) </a:t>
            </a:r>
          </a:p>
          <a:p>
            <a:r>
              <a:rPr lang="pt-BR" dirty="0" smtClean="0"/>
              <a:t>- </a:t>
            </a:r>
            <a:r>
              <a:rPr lang="pt-BR" dirty="0" err="1" smtClean="0"/>
              <a:t>NetWork</a:t>
            </a:r>
            <a:r>
              <a:rPr lang="pt-BR" dirty="0" smtClean="0"/>
              <a:t> </a:t>
            </a:r>
            <a:r>
              <a:rPr lang="pt-BR" dirty="0"/>
              <a:t>Manager </a:t>
            </a:r>
          </a:p>
          <a:p>
            <a:r>
              <a:rPr lang="pt-BR" dirty="0" smtClean="0"/>
              <a:t>- Oracle </a:t>
            </a:r>
            <a:r>
              <a:rPr lang="pt-BR" dirty="0"/>
              <a:t>Enterprise Manager </a:t>
            </a:r>
          </a:p>
          <a:p>
            <a:r>
              <a:rPr lang="pt-BR" dirty="0" smtClean="0"/>
              <a:t>- </a:t>
            </a:r>
            <a:r>
              <a:rPr lang="pt-BR" dirty="0" err="1" smtClean="0"/>
              <a:t>Import</a:t>
            </a:r>
            <a:r>
              <a:rPr lang="pt-BR" dirty="0" smtClean="0"/>
              <a:t>/</a:t>
            </a:r>
            <a:r>
              <a:rPr lang="pt-BR" dirty="0" err="1" smtClean="0"/>
              <a:t>Export</a:t>
            </a:r>
            <a:r>
              <a:rPr lang="pt-BR" dirty="0" smtClean="0"/>
              <a:t> </a:t>
            </a:r>
            <a:r>
              <a:rPr lang="pt-BR" dirty="0"/>
              <a:t>: uma ferramenta que permite trocar dados entre dois bancos </a:t>
            </a:r>
            <a:r>
              <a:rPr lang="pt-BR" dirty="0" smtClean="0"/>
              <a:t>Oracle</a:t>
            </a:r>
            <a:endParaRPr lang="pt-BR" dirty="0"/>
          </a:p>
        </p:txBody>
      </p:sp>
    </p:spTree>
    <p:extLst>
      <p:ext uri="{BB962C8B-B14F-4D97-AF65-F5344CB8AC3E}">
        <p14:creationId xmlns:p14="http://schemas.microsoft.com/office/powerpoint/2010/main" val="13502566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Características gerais</a:t>
            </a:r>
            <a:endParaRPr lang="pt-BR" dirty="0"/>
          </a:p>
        </p:txBody>
      </p:sp>
      <p:sp>
        <p:nvSpPr>
          <p:cNvPr id="3" name="CaixaDeTexto 2"/>
          <p:cNvSpPr txBox="1"/>
          <p:nvPr/>
        </p:nvSpPr>
        <p:spPr>
          <a:xfrm>
            <a:off x="457200" y="1690688"/>
            <a:ext cx="11226800" cy="4801314"/>
          </a:xfrm>
          <a:prstGeom prst="rect">
            <a:avLst/>
          </a:prstGeom>
          <a:noFill/>
        </p:spPr>
        <p:txBody>
          <a:bodyPr wrap="square" rtlCol="0">
            <a:spAutoFit/>
          </a:bodyPr>
          <a:lstStyle/>
          <a:p>
            <a:r>
              <a:rPr lang="pt-BR" dirty="0" smtClean="0"/>
              <a:t>Ferramentas </a:t>
            </a:r>
            <a:r>
              <a:rPr lang="pt-BR" dirty="0"/>
              <a:t>de desenvolvimento do </a:t>
            </a:r>
            <a:r>
              <a:rPr lang="pt-BR" dirty="0" smtClean="0"/>
              <a:t>Oracle</a:t>
            </a:r>
          </a:p>
          <a:p>
            <a:endParaRPr lang="pt-BR" dirty="0"/>
          </a:p>
          <a:p>
            <a:r>
              <a:rPr lang="pt-BR" dirty="0"/>
              <a:t>Oracle propõe igualmente numerosas ferramentas de desenvolvimento que permitem automatizar a criação de aplicações que podem servir de interface para banco de dados. Estas ferramentas de desenvolvimento são : </a:t>
            </a:r>
          </a:p>
          <a:p>
            <a:r>
              <a:rPr lang="pt-BR" dirty="0" smtClean="0"/>
              <a:t>- Oracle </a:t>
            </a:r>
            <a:r>
              <a:rPr lang="pt-BR" dirty="0"/>
              <a:t>Designer </a:t>
            </a:r>
          </a:p>
          <a:p>
            <a:r>
              <a:rPr lang="pt-BR" dirty="0" smtClean="0"/>
              <a:t>- Oracle </a:t>
            </a:r>
            <a:r>
              <a:rPr lang="pt-BR" dirty="0" err="1"/>
              <a:t>Developer</a:t>
            </a:r>
            <a:r>
              <a:rPr lang="pt-BR" dirty="0"/>
              <a:t> </a:t>
            </a:r>
          </a:p>
          <a:p>
            <a:r>
              <a:rPr lang="pt-BR" dirty="0" smtClean="0"/>
              <a:t>- SQL*Plus </a:t>
            </a:r>
            <a:r>
              <a:rPr lang="pt-BR" dirty="0"/>
              <a:t>: uma interface interativa para enviar solicitações SQL e PL/SQL para o banco de dados. SQL*Plus permite, principalmente, configurar o ambiente de trabalho </a:t>
            </a:r>
          </a:p>
          <a:p>
            <a:r>
              <a:rPr lang="pt-BR" dirty="0" smtClean="0"/>
              <a:t>- Oracle </a:t>
            </a:r>
            <a:r>
              <a:rPr lang="pt-BR" dirty="0" err="1"/>
              <a:t>Developper</a:t>
            </a:r>
            <a:r>
              <a:rPr lang="pt-BR" dirty="0"/>
              <a:t> : trata-se de um pacote de produtos destinados à concepção e a criação de aplicações cliente-servidor. Ele é composto de 4 aplicações: </a:t>
            </a:r>
          </a:p>
          <a:p>
            <a:pPr marL="285750" indent="-285750">
              <a:buFont typeface="Arial" panose="020B0604020202020204" pitchFamily="34" charset="0"/>
              <a:buChar char="•"/>
            </a:pPr>
            <a:r>
              <a:rPr lang="pt-BR" dirty="0" smtClean="0"/>
              <a:t>Oracle </a:t>
            </a:r>
            <a:r>
              <a:rPr lang="pt-BR" dirty="0" err="1"/>
              <a:t>Forms</a:t>
            </a:r>
            <a:r>
              <a:rPr lang="pt-BR" dirty="0"/>
              <a:t> (antigamente SQL*</a:t>
            </a:r>
            <a:r>
              <a:rPr lang="pt-BR" dirty="0" err="1"/>
              <a:t>Forms</a:t>
            </a:r>
            <a:r>
              <a:rPr lang="pt-BR" dirty="0"/>
              <a:t>) : uma ferramenta que permite interrogar o banco de dados de maneira gráfica sem conhecimento prévio da linguagem SQL. SQL*</a:t>
            </a:r>
            <a:r>
              <a:rPr lang="pt-BR" dirty="0" err="1"/>
              <a:t>Forms</a:t>
            </a:r>
            <a:r>
              <a:rPr lang="pt-BR" dirty="0"/>
              <a:t> permite desenvolver aplicações gráficas (janelas, formulários,...) que permitem selecionar, alterar e suprimir dados no banco. </a:t>
            </a:r>
          </a:p>
          <a:p>
            <a:pPr marL="285750" indent="-285750">
              <a:buFont typeface="Arial" panose="020B0604020202020204" pitchFamily="34" charset="0"/>
              <a:buChar char="•"/>
            </a:pPr>
            <a:r>
              <a:rPr lang="pt-BR" dirty="0" smtClean="0"/>
              <a:t>Oracle </a:t>
            </a:r>
            <a:r>
              <a:rPr lang="pt-BR" dirty="0" err="1"/>
              <a:t>Reports</a:t>
            </a:r>
            <a:r>
              <a:rPr lang="pt-BR" dirty="0"/>
              <a:t> (SQL*</a:t>
            </a:r>
            <a:r>
              <a:rPr lang="pt-BR" dirty="0" err="1"/>
              <a:t>ReportWriter</a:t>
            </a:r>
            <a:r>
              <a:rPr lang="pt-BR" dirty="0"/>
              <a:t>) : uma ferramenta que permite realizar estados </a:t>
            </a:r>
          </a:p>
          <a:p>
            <a:pPr marL="285750" indent="-285750">
              <a:buFont typeface="Arial" panose="020B0604020202020204" pitchFamily="34" charset="0"/>
              <a:buChar char="•"/>
            </a:pPr>
            <a:r>
              <a:rPr lang="pt-BR" dirty="0" smtClean="0"/>
              <a:t>Oracle </a:t>
            </a:r>
            <a:r>
              <a:rPr lang="pt-BR" dirty="0" err="1"/>
              <a:t>Graphics</a:t>
            </a:r>
            <a:r>
              <a:rPr lang="pt-BR" dirty="0"/>
              <a:t> : uma ferramenta de geração automática de gráficos dinâmicos para apresentar graficamente estatísticas a partir dos bancos de dados. </a:t>
            </a:r>
          </a:p>
          <a:p>
            <a:pPr marL="285750" indent="-285750">
              <a:buFont typeface="Arial" panose="020B0604020202020204" pitchFamily="34" charset="0"/>
              <a:buChar char="•"/>
            </a:pPr>
            <a:r>
              <a:rPr lang="pt-BR" dirty="0" smtClean="0"/>
              <a:t>Procedure </a:t>
            </a:r>
            <a:r>
              <a:rPr lang="pt-BR" dirty="0" err="1"/>
              <a:t>Builder</a:t>
            </a:r>
            <a:r>
              <a:rPr lang="pt-BR" dirty="0"/>
              <a:t> : uma ferramenta que permite desenvolver procedimentos, funções e pacotes</a:t>
            </a:r>
            <a:r>
              <a:rPr lang="pt-BR" dirty="0" smtClean="0"/>
              <a:t>.</a:t>
            </a:r>
            <a:endParaRPr lang="pt-BR" dirty="0"/>
          </a:p>
        </p:txBody>
      </p:sp>
    </p:spTree>
    <p:extLst>
      <p:ext uri="{BB962C8B-B14F-4D97-AF65-F5344CB8AC3E}">
        <p14:creationId xmlns:p14="http://schemas.microsoft.com/office/powerpoint/2010/main" val="31037017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Características sobre sua estrutura de armazenamento</a:t>
            </a:r>
            <a:endParaRPr lang="pt-BR" dirty="0"/>
          </a:p>
        </p:txBody>
      </p:sp>
      <p:sp>
        <p:nvSpPr>
          <p:cNvPr id="3" name="CaixaDeTexto 2"/>
          <p:cNvSpPr txBox="1"/>
          <p:nvPr/>
        </p:nvSpPr>
        <p:spPr>
          <a:xfrm>
            <a:off x="6604000" y="1825853"/>
            <a:ext cx="5194300" cy="4247317"/>
          </a:xfrm>
          <a:prstGeom prst="rect">
            <a:avLst/>
          </a:prstGeom>
          <a:noFill/>
        </p:spPr>
        <p:txBody>
          <a:bodyPr wrap="square" rtlCol="0">
            <a:spAutoFit/>
          </a:bodyPr>
          <a:lstStyle/>
          <a:p>
            <a:r>
              <a:rPr lang="pt-BR" dirty="0"/>
              <a:t>O banco de dados Oracle é dividido logicamente por </a:t>
            </a:r>
            <a:r>
              <a:rPr lang="pt-BR" dirty="0" err="1"/>
              <a:t>tablespaces</a:t>
            </a:r>
            <a:r>
              <a:rPr lang="pt-BR" dirty="0"/>
              <a:t>. Numa divisão abaixo das </a:t>
            </a:r>
            <a:r>
              <a:rPr lang="pt-BR" dirty="0" err="1"/>
              <a:t>tablespaces</a:t>
            </a:r>
            <a:r>
              <a:rPr lang="pt-BR" dirty="0"/>
              <a:t> se encontram os segmentos, que são constituídos de extensões. Uma extensão consiste no conjunto de blocos de dados. Para o entendimento ficar mais claro, a Figura 1 exibe como se dá as a. Cada extensão somente existe em um arquivo de dados. Os blocos de dados representam a menor unidade de entrada/saída no banco de dados</a:t>
            </a:r>
            <a:r>
              <a:rPr lang="pt-BR" dirty="0" smtClean="0"/>
              <a:t>.</a:t>
            </a:r>
          </a:p>
          <a:p>
            <a:r>
              <a:rPr lang="pt-BR" dirty="0"/>
              <a:t>Todo banco de dados Oracle tem um ou mais arquivos de dados (</a:t>
            </a:r>
            <a:r>
              <a:rPr lang="pt-BR" dirty="0" err="1"/>
              <a:t>datafiles</a:t>
            </a:r>
            <a:r>
              <a:rPr lang="pt-BR" dirty="0"/>
              <a:t>), onde são armazenados os dados da base de dados. Os dados das estruturas lógicas como tabelas e índices são fisicamente armazenados nos </a:t>
            </a:r>
            <a:r>
              <a:rPr lang="pt-BR" dirty="0" err="1"/>
              <a:t>datafiles</a:t>
            </a:r>
            <a:r>
              <a:rPr lang="pt-BR" dirty="0"/>
              <a:t> alocados para o banco de dados, conforme Figura 2</a:t>
            </a:r>
            <a:r>
              <a:rPr lang="pt-BR" dirty="0" smtClean="0"/>
              <a:t>.</a:t>
            </a:r>
            <a:endParaRPr lang="pt-BR" dirty="0"/>
          </a:p>
        </p:txBody>
      </p:sp>
      <p:pic>
        <p:nvPicPr>
          <p:cNvPr id="4" name="Imagem 3" descr="http://4.bp.blogspot.com/--qzufq1GaVE/UT8p0wq76XI/AAAAAAAAAM4/T1EyBPKefWA/s1600/introducao-conceito-tablespaces-1-495860.jp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330517" y="1880929"/>
            <a:ext cx="6159183" cy="4557971"/>
          </a:xfrm>
          <a:prstGeom prst="rect">
            <a:avLst/>
          </a:prstGeom>
          <a:noFill/>
          <a:ln>
            <a:noFill/>
          </a:ln>
        </p:spPr>
      </p:pic>
    </p:spTree>
    <p:extLst>
      <p:ext uri="{BB962C8B-B14F-4D97-AF65-F5344CB8AC3E}">
        <p14:creationId xmlns:p14="http://schemas.microsoft.com/office/powerpoint/2010/main" val="27274970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Características sobre sua estrutura de armazenamento</a:t>
            </a:r>
            <a:endParaRPr lang="pt-BR" dirty="0"/>
          </a:p>
        </p:txBody>
      </p:sp>
      <p:sp>
        <p:nvSpPr>
          <p:cNvPr id="5" name="Rectangle 2"/>
          <p:cNvSpPr>
            <a:spLocks noChangeArrowheads="1"/>
          </p:cNvSpPr>
          <p:nvPr/>
        </p:nvSpPr>
        <p:spPr bwMode="auto">
          <a:xfrm>
            <a:off x="2082800" y="1828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pic>
        <p:nvPicPr>
          <p:cNvPr id="1025" name="Imagem 1" descr="http://4.bp.blogspot.com/-jxQaBbkjHLU/UT8p8GHrWaI/AAAAAAAAANA/JtYKTaFque4/s400/cncpt041.gif">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2822" y="1828800"/>
            <a:ext cx="5846355" cy="44286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a:spLocks noChangeArrowheads="1"/>
          </p:cNvSpPr>
          <p:nvPr/>
        </p:nvSpPr>
        <p:spPr bwMode="auto">
          <a:xfrm>
            <a:off x="2082800" y="6505880"/>
            <a:ext cx="79625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Figura 2 - Armazenamento lógico e físico de objetos no Oracle. (Fonte: Oracle Corporation)</a:t>
            </a:r>
            <a:endParaRPr kumimoji="0" lang="pt-BR" altLang="pt-B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535298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Características sobre sua estrutura de armazenamento</a:t>
            </a:r>
            <a:endParaRPr lang="pt-BR" dirty="0"/>
          </a:p>
        </p:txBody>
      </p:sp>
      <p:sp>
        <p:nvSpPr>
          <p:cNvPr id="3" name="CaixaDeTexto 2"/>
          <p:cNvSpPr txBox="1"/>
          <p:nvPr/>
        </p:nvSpPr>
        <p:spPr>
          <a:xfrm>
            <a:off x="419100" y="1825853"/>
            <a:ext cx="11379200" cy="3693319"/>
          </a:xfrm>
          <a:prstGeom prst="rect">
            <a:avLst/>
          </a:prstGeom>
          <a:noFill/>
        </p:spPr>
        <p:txBody>
          <a:bodyPr wrap="square" rtlCol="0">
            <a:spAutoFit/>
          </a:bodyPr>
          <a:lstStyle/>
          <a:p>
            <a:r>
              <a:rPr lang="pt-BR" dirty="0"/>
              <a:t>É importante saber, que um </a:t>
            </a:r>
            <a:r>
              <a:rPr lang="pt-BR" dirty="0" err="1"/>
              <a:t>datafile</a:t>
            </a:r>
            <a:r>
              <a:rPr lang="pt-BR" dirty="0"/>
              <a:t> pode ser associado a apenas um banco de dados e a uma única </a:t>
            </a:r>
            <a:r>
              <a:rPr lang="pt-BR" dirty="0" err="1"/>
              <a:t>tablespace</a:t>
            </a:r>
            <a:r>
              <a:rPr lang="pt-BR" dirty="0"/>
              <a:t>. Os dados de um </a:t>
            </a:r>
            <a:r>
              <a:rPr lang="pt-BR" dirty="0" err="1"/>
              <a:t>datafile</a:t>
            </a:r>
            <a:r>
              <a:rPr lang="pt-BR" dirty="0"/>
              <a:t> são lidos, quando preciso, durante as operações de DML no banco de dados e armazenados no cachê de memória do Oracle (na porção de blocos de dados).  Dados modificados ou alterados não são necessariamente armazenados no </a:t>
            </a:r>
            <a:r>
              <a:rPr lang="pt-BR" dirty="0" err="1"/>
              <a:t>datafile</a:t>
            </a:r>
            <a:r>
              <a:rPr lang="pt-BR" dirty="0"/>
              <a:t> de imediato. Para reduzir o acesso a disco e melhorar o desempenho, o dado é colocado na memória e gravado no </a:t>
            </a:r>
            <a:r>
              <a:rPr lang="pt-BR" dirty="0" err="1"/>
              <a:t>datafile</a:t>
            </a:r>
            <a:r>
              <a:rPr lang="pt-BR" dirty="0"/>
              <a:t> todos de uma vez como determinado pelo processos interno do Oracle chamado “</a:t>
            </a:r>
            <a:r>
              <a:rPr lang="pt-BR" dirty="0" err="1"/>
              <a:t>database</a:t>
            </a:r>
            <a:r>
              <a:rPr lang="pt-BR" dirty="0"/>
              <a:t> </a:t>
            </a:r>
            <a:r>
              <a:rPr lang="pt-BR" dirty="0" err="1"/>
              <a:t>writer</a:t>
            </a:r>
            <a:r>
              <a:rPr lang="pt-BR" dirty="0"/>
              <a:t> </a:t>
            </a:r>
            <a:r>
              <a:rPr lang="pt-BR" dirty="0" err="1"/>
              <a:t>process</a:t>
            </a:r>
            <a:r>
              <a:rPr lang="pt-BR" dirty="0"/>
              <a:t>”. </a:t>
            </a:r>
          </a:p>
          <a:p>
            <a:r>
              <a:rPr lang="pt-BR" dirty="0"/>
              <a:t> </a:t>
            </a:r>
          </a:p>
          <a:p>
            <a:r>
              <a:rPr lang="pt-BR" dirty="0"/>
              <a:t>Continuando a falar sobre as estruturas físicas do banco Oracle, temos o </a:t>
            </a:r>
            <a:r>
              <a:rPr lang="pt-BR" dirty="0" err="1"/>
              <a:t>Redo</a:t>
            </a:r>
            <a:r>
              <a:rPr lang="pt-BR" dirty="0"/>
              <a:t> Log File. Todo banco de dados Oracle tem um ou mais </a:t>
            </a:r>
            <a:r>
              <a:rPr lang="pt-BR" dirty="0" err="1"/>
              <a:t>redo</a:t>
            </a:r>
            <a:r>
              <a:rPr lang="pt-BR" dirty="0"/>
              <a:t> log files. O conjunto de um ou mais </a:t>
            </a:r>
            <a:r>
              <a:rPr lang="pt-BR" dirty="0" err="1"/>
              <a:t>redo</a:t>
            </a:r>
            <a:r>
              <a:rPr lang="pt-BR" dirty="0"/>
              <a:t> log files são conhecidos coletivamente como </a:t>
            </a:r>
            <a:r>
              <a:rPr lang="pt-BR" dirty="0" err="1"/>
              <a:t>redo</a:t>
            </a:r>
            <a:r>
              <a:rPr lang="pt-BR" dirty="0"/>
              <a:t> log do banco de dados. A função principal desses arquivos é registrar todas as mudanças realizadas nos dados do banco. Se devido a uma falha há necessidade de se recuperar informações do banco de dados isto é possível de ser feito através dos </a:t>
            </a:r>
            <a:r>
              <a:rPr lang="pt-BR" dirty="0" err="1"/>
              <a:t>redo</a:t>
            </a:r>
            <a:r>
              <a:rPr lang="pt-BR" dirty="0"/>
              <a:t> log files. </a:t>
            </a:r>
          </a:p>
          <a:p>
            <a:endParaRPr lang="pt-BR" dirty="0"/>
          </a:p>
        </p:txBody>
      </p:sp>
    </p:spTree>
    <p:extLst>
      <p:ext uri="{BB962C8B-B14F-4D97-AF65-F5344CB8AC3E}">
        <p14:creationId xmlns:p14="http://schemas.microsoft.com/office/powerpoint/2010/main" val="38799090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Características sobre sua estrutura de armazenamento</a:t>
            </a:r>
            <a:endParaRPr lang="pt-BR" dirty="0"/>
          </a:p>
        </p:txBody>
      </p:sp>
      <p:sp>
        <p:nvSpPr>
          <p:cNvPr id="3" name="CaixaDeTexto 2"/>
          <p:cNvSpPr txBox="1"/>
          <p:nvPr/>
        </p:nvSpPr>
        <p:spPr>
          <a:xfrm>
            <a:off x="419100" y="1825853"/>
            <a:ext cx="11379200" cy="4247317"/>
          </a:xfrm>
          <a:prstGeom prst="rect">
            <a:avLst/>
          </a:prstGeom>
          <a:noFill/>
        </p:spPr>
        <p:txBody>
          <a:bodyPr wrap="square" rtlCol="0">
            <a:spAutoFit/>
          </a:bodyPr>
          <a:lstStyle/>
          <a:p>
            <a:r>
              <a:rPr lang="pt-BR" dirty="0"/>
              <a:t>Para concluir a explicação de arquivos físicos do Oracle, vou falar sobre os </a:t>
            </a:r>
            <a:r>
              <a:rPr lang="pt-BR" dirty="0" err="1"/>
              <a:t>control</a:t>
            </a:r>
            <a:r>
              <a:rPr lang="pt-BR" dirty="0"/>
              <a:t> files. Todo banco de dados do Oracle tem um </a:t>
            </a:r>
            <a:r>
              <a:rPr lang="pt-BR" dirty="0" err="1"/>
              <a:t>control</a:t>
            </a:r>
            <a:r>
              <a:rPr lang="pt-BR" dirty="0"/>
              <a:t> file que são responsáveis por guardar os registros que especificam as estruturas físicas dos arquivos, tais como: </a:t>
            </a:r>
            <a:endParaRPr lang="pt-BR" dirty="0" smtClean="0"/>
          </a:p>
          <a:p>
            <a:endParaRPr lang="pt-BR" dirty="0"/>
          </a:p>
          <a:p>
            <a:r>
              <a:rPr lang="pt-BR" dirty="0"/>
              <a:t>- Nome do banco de dados</a:t>
            </a:r>
          </a:p>
          <a:p>
            <a:r>
              <a:rPr lang="pt-BR" dirty="0"/>
              <a:t>- Nomes e localizações dos </a:t>
            </a:r>
            <a:r>
              <a:rPr lang="pt-BR" dirty="0" err="1"/>
              <a:t>redo</a:t>
            </a:r>
            <a:r>
              <a:rPr lang="pt-BR" dirty="0"/>
              <a:t> log files</a:t>
            </a:r>
          </a:p>
          <a:p>
            <a:r>
              <a:rPr lang="pt-BR" dirty="0"/>
              <a:t>- A data da criação do banco de dados</a:t>
            </a:r>
          </a:p>
          <a:p>
            <a:r>
              <a:rPr lang="pt-BR" dirty="0"/>
              <a:t> </a:t>
            </a:r>
          </a:p>
          <a:p>
            <a:r>
              <a:rPr lang="pt-BR" dirty="0"/>
              <a:t>Assim como os </a:t>
            </a:r>
            <a:r>
              <a:rPr lang="pt-BR" dirty="0" err="1"/>
              <a:t>redo</a:t>
            </a:r>
            <a:r>
              <a:rPr lang="pt-BR" dirty="0"/>
              <a:t> log files os </a:t>
            </a:r>
            <a:r>
              <a:rPr lang="pt-BR" dirty="0" err="1"/>
              <a:t>control</a:t>
            </a:r>
            <a:r>
              <a:rPr lang="pt-BR" dirty="0"/>
              <a:t> files também podem ter cópias mantidas em mais de um disco para efeito de segurança.</a:t>
            </a:r>
          </a:p>
          <a:p>
            <a:r>
              <a:rPr lang="pt-BR" dirty="0"/>
              <a:t> </a:t>
            </a:r>
          </a:p>
          <a:p>
            <a:r>
              <a:rPr lang="pt-BR" dirty="0"/>
              <a:t>É importante lembrar que a estrutura de armazenamento das informações pode ter impacto na performance do banco de dados, então deve-se planejar de forma coerente como e onde alocar os dados para evitar problemas dessa natureza.</a:t>
            </a:r>
          </a:p>
          <a:p>
            <a:endParaRPr lang="pt-BR" dirty="0"/>
          </a:p>
        </p:txBody>
      </p:sp>
    </p:spTree>
    <p:extLst>
      <p:ext uri="{BB962C8B-B14F-4D97-AF65-F5344CB8AC3E}">
        <p14:creationId xmlns:p14="http://schemas.microsoft.com/office/powerpoint/2010/main" val="7801230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Tipos de índices suportados</a:t>
            </a:r>
            <a:endParaRPr lang="pt-BR" dirty="0"/>
          </a:p>
        </p:txBody>
      </p:sp>
      <p:sp>
        <p:nvSpPr>
          <p:cNvPr id="3" name="CaixaDeTexto 2"/>
          <p:cNvSpPr txBox="1"/>
          <p:nvPr/>
        </p:nvSpPr>
        <p:spPr>
          <a:xfrm>
            <a:off x="655320" y="1864360"/>
            <a:ext cx="10698480" cy="2031325"/>
          </a:xfrm>
          <a:prstGeom prst="rect">
            <a:avLst/>
          </a:prstGeom>
          <a:noFill/>
        </p:spPr>
        <p:txBody>
          <a:bodyPr wrap="square" rtlCol="0">
            <a:spAutoFit/>
          </a:bodyPr>
          <a:lstStyle/>
          <a:p>
            <a:r>
              <a:rPr lang="pt-BR" dirty="0"/>
              <a:t>Índices </a:t>
            </a:r>
            <a:r>
              <a:rPr lang="pt-BR" dirty="0" err="1"/>
              <a:t>convêncionais</a:t>
            </a:r>
            <a:r>
              <a:rPr lang="pt-BR" dirty="0"/>
              <a:t>(B-</a:t>
            </a:r>
            <a:r>
              <a:rPr lang="pt-BR" dirty="0" err="1"/>
              <a:t>tree</a:t>
            </a:r>
            <a:r>
              <a:rPr lang="pt-BR" dirty="0" smtClean="0"/>
              <a:t>);</a:t>
            </a:r>
          </a:p>
          <a:p>
            <a:endParaRPr lang="pt-BR" dirty="0"/>
          </a:p>
          <a:p>
            <a:r>
              <a:rPr lang="pt-BR" dirty="0"/>
              <a:t>O índice B-</a:t>
            </a:r>
            <a:r>
              <a:rPr lang="pt-BR" dirty="0" err="1"/>
              <a:t>Tree</a:t>
            </a:r>
            <a:r>
              <a:rPr lang="pt-BR" dirty="0"/>
              <a:t> possui uma estrutura hierárquica que armazena ponteiros para as linhas de uma tabela, sendo indicado para colunas chaves – coluna que faz parte de um índice – cujos valores apresentem muita distinção como, por exemplo, aqueles encontrados em uma coluna que será chave primária. Por outro lado, seu uso proporciona desempenho reduzido – se houver – para colunas com pouca diferença de valores como, por exemplo, nos casos de Unidade de Federação ou Sexo</a:t>
            </a:r>
            <a:r>
              <a:rPr lang="pt-BR" dirty="0" smtClean="0"/>
              <a:t>.</a:t>
            </a:r>
          </a:p>
        </p:txBody>
      </p:sp>
    </p:spTree>
    <p:extLst>
      <p:ext uri="{BB962C8B-B14F-4D97-AF65-F5344CB8AC3E}">
        <p14:creationId xmlns:p14="http://schemas.microsoft.com/office/powerpoint/2010/main" val="24752360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Tipos de índices suportados</a:t>
            </a:r>
            <a:endParaRPr lang="pt-BR" dirty="0"/>
          </a:p>
        </p:txBody>
      </p:sp>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0278" y="1690688"/>
            <a:ext cx="7673522" cy="4647623"/>
          </a:xfrm>
          <a:prstGeom prst="rect">
            <a:avLst/>
          </a:prstGeom>
        </p:spPr>
      </p:pic>
    </p:spTree>
    <p:extLst>
      <p:ext uri="{BB962C8B-B14F-4D97-AF65-F5344CB8AC3E}">
        <p14:creationId xmlns:p14="http://schemas.microsoft.com/office/powerpoint/2010/main" val="42665141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Tipos de índices suportados</a:t>
            </a:r>
            <a:endParaRPr lang="pt-BR" dirty="0"/>
          </a:p>
        </p:txBody>
      </p:sp>
      <p:sp>
        <p:nvSpPr>
          <p:cNvPr id="3" name="CaixaDeTexto 2"/>
          <p:cNvSpPr txBox="1"/>
          <p:nvPr/>
        </p:nvSpPr>
        <p:spPr>
          <a:xfrm>
            <a:off x="655320" y="1864360"/>
            <a:ext cx="10698480" cy="2308324"/>
          </a:xfrm>
          <a:prstGeom prst="rect">
            <a:avLst/>
          </a:prstGeom>
          <a:noFill/>
        </p:spPr>
        <p:txBody>
          <a:bodyPr wrap="square" rtlCol="0">
            <a:spAutoFit/>
          </a:bodyPr>
          <a:lstStyle/>
          <a:p>
            <a:r>
              <a:rPr lang="pt-BR" dirty="0" smtClean="0"/>
              <a:t>Índices Bitmap</a:t>
            </a:r>
          </a:p>
          <a:p>
            <a:endParaRPr lang="pt-BR" dirty="0"/>
          </a:p>
          <a:p>
            <a:r>
              <a:rPr lang="pt-BR" dirty="0"/>
              <a:t>O índice bitmap é um tipo de índice que foi introduzido no Oracle </a:t>
            </a:r>
            <a:r>
              <a:rPr lang="pt-BR" dirty="0" err="1"/>
              <a:t>Database</a:t>
            </a:r>
            <a:r>
              <a:rPr lang="pt-BR" dirty="0"/>
              <a:t> 7 e que pode ser utilizado para otimizar consultas que utilizam como filtro de dados, colunas que possuem baixa cardinalidade, ou seja, colunas que possuem pouca variação de valores nas linhas de uma tabela. Ao criar um índice bitmap em uma coluna, o Oracle monta um mapa de bits para todas as linhas da tabela, contendo todos os valores possíveis para a coluna. Para cada linha há uma mapa de todos os valores possíveis da coluna indexada. O Oracle grava um bit 1 onde o valor existe em uma determinada linha e 0 para os valores que não existem nesta linha</a:t>
            </a:r>
            <a:r>
              <a:rPr lang="pt-BR" dirty="0" smtClean="0"/>
              <a:t>.</a:t>
            </a:r>
            <a:endParaRPr lang="pt-BR" dirty="0"/>
          </a:p>
        </p:txBody>
      </p:sp>
    </p:spTree>
    <p:extLst>
      <p:ext uri="{BB962C8B-B14F-4D97-AF65-F5344CB8AC3E}">
        <p14:creationId xmlns:p14="http://schemas.microsoft.com/office/powerpoint/2010/main" val="13940576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8299" y="766762"/>
            <a:ext cx="5861757" cy="3297238"/>
          </a:xfrm>
          <a:prstGeom prst="rect">
            <a:avLst/>
          </a:prstGeom>
        </p:spPr>
      </p:pic>
      <p:sp>
        <p:nvSpPr>
          <p:cNvPr id="3" name="CaixaDeTexto 2"/>
          <p:cNvSpPr txBox="1"/>
          <p:nvPr/>
        </p:nvSpPr>
        <p:spPr>
          <a:xfrm>
            <a:off x="2862657" y="4656896"/>
            <a:ext cx="5953040" cy="461665"/>
          </a:xfrm>
          <a:prstGeom prst="rect">
            <a:avLst/>
          </a:prstGeom>
          <a:noFill/>
        </p:spPr>
        <p:txBody>
          <a:bodyPr wrap="none" rtlCol="0">
            <a:spAutoFit/>
          </a:bodyPr>
          <a:lstStyle/>
          <a:p>
            <a:r>
              <a:rPr lang="pt-BR" sz="2400" b="1" dirty="0" smtClean="0"/>
              <a:t>Alunos:</a:t>
            </a:r>
            <a:r>
              <a:rPr lang="pt-BR" sz="2400" dirty="0" smtClean="0"/>
              <a:t> Ferdinando, Ismael, João Paulo e Rony</a:t>
            </a:r>
            <a:endParaRPr lang="pt-BR" sz="2400" dirty="0"/>
          </a:p>
        </p:txBody>
      </p:sp>
    </p:spTree>
    <p:extLst>
      <p:ext uri="{BB962C8B-B14F-4D97-AF65-F5344CB8AC3E}">
        <p14:creationId xmlns:p14="http://schemas.microsoft.com/office/powerpoint/2010/main" val="27827518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Tipos de índices suportados</a:t>
            </a:r>
            <a:endParaRPr lang="pt-BR"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900" y="1436687"/>
            <a:ext cx="8661400" cy="5165262"/>
          </a:xfrm>
          <a:prstGeom prst="rect">
            <a:avLst/>
          </a:prstGeom>
        </p:spPr>
      </p:pic>
    </p:spTree>
    <p:extLst>
      <p:ext uri="{BB962C8B-B14F-4D97-AF65-F5344CB8AC3E}">
        <p14:creationId xmlns:p14="http://schemas.microsoft.com/office/powerpoint/2010/main" val="19360114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Tipos de índices suportados</a:t>
            </a:r>
            <a:endParaRPr lang="pt-BR" dirty="0"/>
          </a:p>
        </p:txBody>
      </p:sp>
      <p:sp>
        <p:nvSpPr>
          <p:cNvPr id="3" name="CaixaDeTexto 2"/>
          <p:cNvSpPr txBox="1"/>
          <p:nvPr/>
        </p:nvSpPr>
        <p:spPr>
          <a:xfrm>
            <a:off x="299721" y="1584960"/>
            <a:ext cx="11456850" cy="2308324"/>
          </a:xfrm>
          <a:prstGeom prst="rect">
            <a:avLst/>
          </a:prstGeom>
          <a:noFill/>
        </p:spPr>
        <p:txBody>
          <a:bodyPr wrap="square" rtlCol="0">
            <a:spAutoFit/>
          </a:bodyPr>
          <a:lstStyle/>
          <a:p>
            <a:r>
              <a:rPr lang="pt-BR" dirty="0" smtClean="0"/>
              <a:t>Índices Particionados</a:t>
            </a:r>
          </a:p>
          <a:p>
            <a:endParaRPr lang="pt-BR" dirty="0"/>
          </a:p>
          <a:p>
            <a:r>
              <a:rPr lang="pt-BR" dirty="0" err="1"/>
              <a:t>Indices</a:t>
            </a:r>
            <a:r>
              <a:rPr lang="pt-BR" dirty="0"/>
              <a:t> sobre tabelas particionadas. Podem ser locais e globais. Bom, os índices particionados locais refletem a estrutura da tabela particionada e são particionados de forma igual a tabela particionada subjacente, ou seja, eles são particionados nas mesmas colunas que a tabela e, portanto, tem os mesmos números de partições e os mesmos limites (HIGH_VALUE) que a tabela particionada. </a:t>
            </a:r>
          </a:p>
          <a:p>
            <a:r>
              <a:rPr lang="pt-BR" dirty="0"/>
              <a:t>Já os índices particionados globais não precisam ser necessariamente particionados da mesma maneira que a tabela subjacente</a:t>
            </a:r>
            <a:r>
              <a:rPr lang="pt-BR" dirty="0" smtClean="0"/>
              <a:t>.</a:t>
            </a:r>
          </a:p>
        </p:txBody>
      </p:sp>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0662" y="3893284"/>
            <a:ext cx="6162675" cy="2647950"/>
          </a:xfrm>
          <a:prstGeom prst="rect">
            <a:avLst/>
          </a:prstGeom>
        </p:spPr>
      </p:pic>
    </p:spTree>
    <p:extLst>
      <p:ext uri="{BB962C8B-B14F-4D97-AF65-F5344CB8AC3E}">
        <p14:creationId xmlns:p14="http://schemas.microsoft.com/office/powerpoint/2010/main" val="7067737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Tipos de índices suportados</a:t>
            </a:r>
            <a:endParaRPr lang="pt-BR" dirty="0"/>
          </a:p>
        </p:txBody>
      </p:sp>
      <p:sp>
        <p:nvSpPr>
          <p:cNvPr id="3" name="CaixaDeTexto 2"/>
          <p:cNvSpPr txBox="1"/>
          <p:nvPr/>
        </p:nvSpPr>
        <p:spPr>
          <a:xfrm>
            <a:off x="299721" y="1584960"/>
            <a:ext cx="11456850" cy="369332"/>
          </a:xfrm>
          <a:prstGeom prst="rect">
            <a:avLst/>
          </a:prstGeom>
          <a:noFill/>
        </p:spPr>
        <p:txBody>
          <a:bodyPr wrap="square" rtlCol="0">
            <a:spAutoFit/>
          </a:bodyPr>
          <a:lstStyle/>
          <a:p>
            <a:r>
              <a:rPr lang="pt-BR" dirty="0" smtClean="0"/>
              <a:t>Índices Particionados</a:t>
            </a:r>
          </a:p>
        </p:txBody>
      </p:sp>
      <p:pic>
        <p:nvPicPr>
          <p:cNvPr id="7" name="Image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954292"/>
            <a:ext cx="10279109" cy="4425950"/>
          </a:xfrm>
          <a:prstGeom prst="rect">
            <a:avLst/>
          </a:prstGeom>
        </p:spPr>
      </p:pic>
    </p:spTree>
    <p:extLst>
      <p:ext uri="{BB962C8B-B14F-4D97-AF65-F5344CB8AC3E}">
        <p14:creationId xmlns:p14="http://schemas.microsoft.com/office/powerpoint/2010/main" val="41736373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Tipos de índices suportados</a:t>
            </a:r>
            <a:endParaRPr lang="pt-BR" dirty="0"/>
          </a:p>
        </p:txBody>
      </p:sp>
      <p:sp>
        <p:nvSpPr>
          <p:cNvPr id="3" name="CaixaDeTexto 2"/>
          <p:cNvSpPr txBox="1"/>
          <p:nvPr/>
        </p:nvSpPr>
        <p:spPr>
          <a:xfrm>
            <a:off x="299721" y="1584960"/>
            <a:ext cx="11456850" cy="369332"/>
          </a:xfrm>
          <a:prstGeom prst="rect">
            <a:avLst/>
          </a:prstGeom>
          <a:noFill/>
        </p:spPr>
        <p:txBody>
          <a:bodyPr wrap="square" rtlCol="0">
            <a:spAutoFit/>
          </a:bodyPr>
          <a:lstStyle/>
          <a:p>
            <a:r>
              <a:rPr lang="pt-BR" dirty="0" smtClean="0"/>
              <a:t>Índices Particionados</a:t>
            </a:r>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143760"/>
            <a:ext cx="9901834" cy="4307840"/>
          </a:xfrm>
          <a:prstGeom prst="rect">
            <a:avLst/>
          </a:prstGeom>
        </p:spPr>
      </p:pic>
    </p:spTree>
    <p:extLst>
      <p:ext uri="{BB962C8B-B14F-4D97-AF65-F5344CB8AC3E}">
        <p14:creationId xmlns:p14="http://schemas.microsoft.com/office/powerpoint/2010/main" val="4381953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Tipos de índices suportados</a:t>
            </a:r>
            <a:endParaRPr lang="pt-BR" dirty="0"/>
          </a:p>
        </p:txBody>
      </p:sp>
      <p:sp>
        <p:nvSpPr>
          <p:cNvPr id="3" name="CaixaDeTexto 2"/>
          <p:cNvSpPr txBox="1"/>
          <p:nvPr/>
        </p:nvSpPr>
        <p:spPr>
          <a:xfrm>
            <a:off x="299721" y="1584960"/>
            <a:ext cx="11456850" cy="369332"/>
          </a:xfrm>
          <a:prstGeom prst="rect">
            <a:avLst/>
          </a:prstGeom>
          <a:noFill/>
        </p:spPr>
        <p:txBody>
          <a:bodyPr wrap="square" rtlCol="0">
            <a:spAutoFit/>
          </a:bodyPr>
          <a:lstStyle/>
          <a:p>
            <a:r>
              <a:rPr lang="pt-BR" dirty="0" smtClean="0"/>
              <a:t>Índices Particionados</a:t>
            </a:r>
          </a:p>
        </p:txBody>
      </p:sp>
      <p:pic>
        <p:nvPicPr>
          <p:cNvPr id="6" name="Image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907" y="1954292"/>
            <a:ext cx="10227018" cy="4383008"/>
          </a:xfrm>
          <a:prstGeom prst="rect">
            <a:avLst/>
          </a:prstGeom>
        </p:spPr>
      </p:pic>
    </p:spTree>
    <p:extLst>
      <p:ext uri="{BB962C8B-B14F-4D97-AF65-F5344CB8AC3E}">
        <p14:creationId xmlns:p14="http://schemas.microsoft.com/office/powerpoint/2010/main" val="17972287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Tipos de índices suportados</a:t>
            </a:r>
            <a:endParaRPr lang="pt-BR" dirty="0"/>
          </a:p>
        </p:txBody>
      </p:sp>
      <p:sp>
        <p:nvSpPr>
          <p:cNvPr id="3" name="CaixaDeTexto 2"/>
          <p:cNvSpPr txBox="1"/>
          <p:nvPr/>
        </p:nvSpPr>
        <p:spPr>
          <a:xfrm>
            <a:off x="299721" y="1584960"/>
            <a:ext cx="11456850" cy="2031325"/>
          </a:xfrm>
          <a:prstGeom prst="rect">
            <a:avLst/>
          </a:prstGeom>
          <a:noFill/>
        </p:spPr>
        <p:txBody>
          <a:bodyPr wrap="square" rtlCol="0">
            <a:spAutoFit/>
          </a:bodyPr>
          <a:lstStyle/>
          <a:p>
            <a:r>
              <a:rPr lang="pt-BR" dirty="0" smtClean="0"/>
              <a:t>Índices </a:t>
            </a:r>
            <a:r>
              <a:rPr lang="pt-BR" dirty="0"/>
              <a:t>baseados em </a:t>
            </a:r>
            <a:r>
              <a:rPr lang="pt-BR" dirty="0" smtClean="0"/>
              <a:t>funções</a:t>
            </a:r>
          </a:p>
          <a:p>
            <a:endParaRPr lang="pt-BR" dirty="0"/>
          </a:p>
          <a:p>
            <a:r>
              <a:rPr lang="pt-BR" dirty="0"/>
              <a:t>É um índice baseado no valor de retorno de uma expressão ou função. A função pode ser um método de instância (na </a:t>
            </a:r>
            <a:r>
              <a:rPr lang="pt-BR" dirty="0" smtClean="0"/>
              <a:t>sequência, </a:t>
            </a:r>
            <a:r>
              <a:rPr lang="pt-BR" dirty="0"/>
              <a:t>consideraremos somente método de instância).</a:t>
            </a:r>
          </a:p>
          <a:p>
            <a:r>
              <a:rPr lang="pt-BR" dirty="0" smtClean="0"/>
              <a:t>O </a:t>
            </a:r>
            <a:r>
              <a:rPr lang="pt-BR" dirty="0"/>
              <a:t>método para cada objeto é </a:t>
            </a:r>
            <a:r>
              <a:rPr lang="pt-BR" dirty="0" err="1"/>
              <a:t>pré</a:t>
            </a:r>
            <a:r>
              <a:rPr lang="pt-BR" dirty="0"/>
              <a:t>-computado e seu valor de retorno é armazenado para a chave do índice objeto. Com isto, os valores das funções são recuperados do índice, sem que os métodos tenham que ser computados de novo.</a:t>
            </a:r>
          </a:p>
          <a:p>
            <a:r>
              <a:rPr lang="pt-BR" dirty="0" smtClean="0"/>
              <a:t>Índices </a:t>
            </a:r>
            <a:r>
              <a:rPr lang="pt-BR" dirty="0"/>
              <a:t>baseados em funções melhoram o desempenho de consultas que têm uma função na cláusula WHERE</a:t>
            </a:r>
            <a:r>
              <a:rPr lang="pt-BR" dirty="0" smtClean="0"/>
              <a:t>.</a:t>
            </a:r>
            <a:endParaRPr lang="pt-BR" dirty="0"/>
          </a:p>
        </p:txBody>
      </p:sp>
    </p:spTree>
    <p:extLst>
      <p:ext uri="{BB962C8B-B14F-4D97-AF65-F5344CB8AC3E}">
        <p14:creationId xmlns:p14="http://schemas.microsoft.com/office/powerpoint/2010/main" val="21567592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Estruturas especiais destinadas ao armazenamento/recuperação de grandes volumes de dados</a:t>
            </a:r>
            <a:endParaRPr lang="pt-BR" dirty="0"/>
          </a:p>
        </p:txBody>
      </p:sp>
      <p:sp>
        <p:nvSpPr>
          <p:cNvPr id="3" name="CaixaDeTexto 2"/>
          <p:cNvSpPr txBox="1"/>
          <p:nvPr/>
        </p:nvSpPr>
        <p:spPr>
          <a:xfrm>
            <a:off x="431800" y="2514600"/>
            <a:ext cx="11168018" cy="2308324"/>
          </a:xfrm>
          <a:prstGeom prst="rect">
            <a:avLst/>
          </a:prstGeom>
          <a:noFill/>
        </p:spPr>
        <p:txBody>
          <a:bodyPr wrap="square" rtlCol="0">
            <a:spAutoFit/>
          </a:bodyPr>
          <a:lstStyle/>
          <a:p>
            <a:r>
              <a:rPr lang="pt-BR" dirty="0" smtClean="0"/>
              <a:t>Técnica </a:t>
            </a:r>
            <a:r>
              <a:rPr lang="pt-BR" dirty="0"/>
              <a:t>de </a:t>
            </a:r>
            <a:r>
              <a:rPr lang="pt-BR" dirty="0" err="1"/>
              <a:t>T</a:t>
            </a:r>
            <a:r>
              <a:rPr lang="pt-BR" dirty="0" err="1" smtClean="0"/>
              <a:t>ablespaces</a:t>
            </a:r>
            <a:r>
              <a:rPr lang="pt-BR" dirty="0" smtClean="0"/>
              <a:t> Transportáveis </a:t>
            </a:r>
            <a:r>
              <a:rPr lang="pt-BR" dirty="0"/>
              <a:t>no Oracle (</a:t>
            </a:r>
            <a:r>
              <a:rPr lang="pt-BR" dirty="0" err="1"/>
              <a:t>Transportable</a:t>
            </a:r>
            <a:r>
              <a:rPr lang="pt-BR" dirty="0"/>
              <a:t> </a:t>
            </a:r>
            <a:r>
              <a:rPr lang="pt-BR" dirty="0" err="1"/>
              <a:t>Tablespaces</a:t>
            </a:r>
            <a:r>
              <a:rPr lang="pt-BR" dirty="0"/>
              <a:t>)</a:t>
            </a:r>
            <a:endParaRPr lang="pt-BR" dirty="0" smtClean="0"/>
          </a:p>
          <a:p>
            <a:endParaRPr lang="pt-BR" dirty="0"/>
          </a:p>
          <a:p>
            <a:r>
              <a:rPr lang="pt-BR" dirty="0" smtClean="0"/>
              <a:t>A referida técnica possibilita plugar </a:t>
            </a:r>
            <a:r>
              <a:rPr lang="pt-BR" dirty="0" err="1"/>
              <a:t>tablespaces</a:t>
            </a:r>
            <a:r>
              <a:rPr lang="pt-BR" dirty="0"/>
              <a:t> de um banco de dados em outro banco de dados através do recurso </a:t>
            </a:r>
            <a:r>
              <a:rPr lang="pt-BR" dirty="0" err="1"/>
              <a:t>Transportable</a:t>
            </a:r>
            <a:r>
              <a:rPr lang="pt-BR" dirty="0"/>
              <a:t> </a:t>
            </a:r>
            <a:r>
              <a:rPr lang="pt-BR" dirty="0" err="1"/>
              <a:t>Tablespaces</a:t>
            </a:r>
            <a:r>
              <a:rPr lang="pt-BR" dirty="0"/>
              <a:t> (TTS) disponível desde a versão do Oracle 8i. Este recurso pode vir a ser útil quando precisamos transferir um grande volume de dados de um banco de dados para outro banco de dados. Ao invés de usar métodos de exportação/importação através dos utilitários </a:t>
            </a:r>
            <a:r>
              <a:rPr lang="pt-BR" dirty="0" err="1"/>
              <a:t>exp</a:t>
            </a:r>
            <a:r>
              <a:rPr lang="pt-BR" dirty="0"/>
              <a:t>/</a:t>
            </a:r>
            <a:r>
              <a:rPr lang="pt-BR" dirty="0" err="1"/>
              <a:t>imp</a:t>
            </a:r>
            <a:r>
              <a:rPr lang="pt-BR" dirty="0"/>
              <a:t> ou </a:t>
            </a:r>
            <a:r>
              <a:rPr lang="pt-BR" dirty="0" err="1"/>
              <a:t>expdp</a:t>
            </a:r>
            <a:r>
              <a:rPr lang="pt-BR" dirty="0"/>
              <a:t>/</a:t>
            </a:r>
            <a:r>
              <a:rPr lang="pt-BR" dirty="0" err="1"/>
              <a:t>impdp</a:t>
            </a:r>
            <a:r>
              <a:rPr lang="pt-BR" dirty="0"/>
              <a:t> que poderiam consumir um tempo considerável, usando o método TTS, o tempo para transferir os dados seria praticamente o tempo de realização da cópia dos </a:t>
            </a:r>
            <a:r>
              <a:rPr lang="pt-BR" dirty="0" err="1"/>
              <a:t>datafiles</a:t>
            </a:r>
            <a:r>
              <a:rPr lang="pt-BR" dirty="0"/>
              <a:t> do banco de dados de origem para o banco de dados de destino</a:t>
            </a:r>
            <a:r>
              <a:rPr lang="pt-BR" dirty="0" smtClean="0"/>
              <a:t>.</a:t>
            </a:r>
            <a:endParaRPr lang="pt-BR" dirty="0"/>
          </a:p>
        </p:txBody>
      </p:sp>
    </p:spTree>
    <p:extLst>
      <p:ext uri="{BB962C8B-B14F-4D97-AF65-F5344CB8AC3E}">
        <p14:creationId xmlns:p14="http://schemas.microsoft.com/office/powerpoint/2010/main" val="38739967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Estruturas especiais destinadas ao armazenamento/recuperação de grandes volumes de dados</a:t>
            </a:r>
            <a:endParaRPr lang="pt-BR"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00" y="2244724"/>
            <a:ext cx="10152246" cy="4156076"/>
          </a:xfrm>
          <a:prstGeom prst="rect">
            <a:avLst/>
          </a:prstGeom>
        </p:spPr>
      </p:pic>
    </p:spTree>
    <p:extLst>
      <p:ext uri="{BB962C8B-B14F-4D97-AF65-F5344CB8AC3E}">
        <p14:creationId xmlns:p14="http://schemas.microsoft.com/office/powerpoint/2010/main" val="30509875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Estruturas especiais destinadas ao armazenamento/recuperação de grandes volumes de dados</a:t>
            </a:r>
            <a:endParaRPr lang="pt-BR" dirty="0"/>
          </a:p>
        </p:txBody>
      </p:sp>
      <p:sp>
        <p:nvSpPr>
          <p:cNvPr id="3" name="CaixaDeTexto 2"/>
          <p:cNvSpPr txBox="1"/>
          <p:nvPr/>
        </p:nvSpPr>
        <p:spPr>
          <a:xfrm>
            <a:off x="511991" y="2146300"/>
            <a:ext cx="11168018" cy="3693319"/>
          </a:xfrm>
          <a:prstGeom prst="rect">
            <a:avLst/>
          </a:prstGeom>
          <a:noFill/>
        </p:spPr>
        <p:txBody>
          <a:bodyPr wrap="square" rtlCol="0">
            <a:spAutoFit/>
          </a:bodyPr>
          <a:lstStyle/>
          <a:p>
            <a:r>
              <a:rPr lang="pt-BR" dirty="0" smtClean="0"/>
              <a:t>Compactação</a:t>
            </a:r>
          </a:p>
          <a:p>
            <a:endParaRPr lang="pt-BR" dirty="0"/>
          </a:p>
          <a:p>
            <a:r>
              <a:rPr lang="pt-BR" dirty="0"/>
              <a:t>A Oracle é uma das pioneiras na introdução da tecnologia de compactação de banco de dados. O Banco de Dados Oracle 9i introduziu a Compactação de Tabelas. O Banco de Dados Oracle 11g introduz um novo recurso chamado Compactação de Tabelas OLTP, que permite que os dados sejam compactados durante todos os tipos de operações de manipulação, incluindo DML convencional, como INSERT e UPDATE chamado </a:t>
            </a:r>
            <a:r>
              <a:rPr lang="pt-BR" dirty="0" err="1"/>
              <a:t>Advanced</a:t>
            </a:r>
            <a:r>
              <a:rPr lang="pt-BR" dirty="0"/>
              <a:t> </a:t>
            </a:r>
            <a:r>
              <a:rPr lang="pt-BR" dirty="0" err="1"/>
              <a:t>Compression</a:t>
            </a:r>
            <a:r>
              <a:rPr lang="pt-BR" dirty="0"/>
              <a:t>. </a:t>
            </a:r>
          </a:p>
          <a:p>
            <a:r>
              <a:rPr lang="pt-BR" dirty="0"/>
              <a:t>O </a:t>
            </a:r>
            <a:r>
              <a:rPr lang="pt-BR" dirty="0" err="1"/>
              <a:t>Advanced</a:t>
            </a:r>
            <a:r>
              <a:rPr lang="pt-BR" dirty="0"/>
              <a:t> </a:t>
            </a:r>
            <a:r>
              <a:rPr lang="pt-BR" dirty="0" err="1"/>
              <a:t>Compression</a:t>
            </a:r>
            <a:r>
              <a:rPr lang="pt-BR" dirty="0"/>
              <a:t> proporciona não só economias de armazenamento significativas, como também melhorias de performance para cargas de trabalho com leituras intensas. Para operações de DML, ele tem um impacto baixíssimo devido ao algoritmo de compactação em lote exclusivo descrito anteriormente. Como habilitar a Compactação de Tabelas O exemplo a seguir mostra como a Compactação de Tabelas OLTP pode ser habilitada:</a:t>
            </a:r>
          </a:p>
          <a:p>
            <a:endParaRPr lang="pt-BR" dirty="0"/>
          </a:p>
          <a:p>
            <a:r>
              <a:rPr lang="pt-BR" dirty="0"/>
              <a:t>CREATE TABLE </a:t>
            </a:r>
            <a:r>
              <a:rPr lang="pt-BR" dirty="0" err="1"/>
              <a:t>emp</a:t>
            </a:r>
            <a:r>
              <a:rPr lang="pt-BR" dirty="0"/>
              <a:t> ( </a:t>
            </a:r>
            <a:r>
              <a:rPr lang="pt-BR" dirty="0" err="1"/>
              <a:t>emp_id</a:t>
            </a:r>
            <a:r>
              <a:rPr lang="pt-BR" dirty="0"/>
              <a:t> NUMBER , </a:t>
            </a:r>
            <a:r>
              <a:rPr lang="pt-BR" dirty="0" err="1"/>
              <a:t>first_name</a:t>
            </a:r>
            <a:r>
              <a:rPr lang="pt-BR" dirty="0"/>
              <a:t> VARCHAR2(128) , </a:t>
            </a:r>
            <a:r>
              <a:rPr lang="pt-BR" dirty="0" err="1"/>
              <a:t>last_name</a:t>
            </a:r>
            <a:r>
              <a:rPr lang="pt-BR" dirty="0"/>
              <a:t> VARCHAR2(128) ) COMPRESS FOR ALL OPERATIONS;</a:t>
            </a:r>
          </a:p>
        </p:txBody>
      </p:sp>
    </p:spTree>
    <p:extLst>
      <p:ext uri="{BB962C8B-B14F-4D97-AF65-F5344CB8AC3E}">
        <p14:creationId xmlns:p14="http://schemas.microsoft.com/office/powerpoint/2010/main" val="9937062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Estruturas especiais destinadas ao armazenamento/recuperação de grandes volumes de dados</a:t>
            </a:r>
            <a:endParaRPr lang="pt-BR" dirty="0"/>
          </a:p>
        </p:txBody>
      </p:sp>
      <p:pic>
        <p:nvPicPr>
          <p:cNvPr id="5" name="Imagem 4"/>
          <p:cNvPicPr>
            <a:picLocks noChangeAspect="1"/>
          </p:cNvPicPr>
          <p:nvPr/>
        </p:nvPicPr>
        <p:blipFill>
          <a:blip r:embed="rId2"/>
          <a:stretch>
            <a:fillRect/>
          </a:stretch>
        </p:blipFill>
        <p:spPr>
          <a:xfrm>
            <a:off x="2946400" y="2092325"/>
            <a:ext cx="5867400" cy="4019550"/>
          </a:xfrm>
          <a:prstGeom prst="rect">
            <a:avLst/>
          </a:prstGeom>
        </p:spPr>
      </p:pic>
    </p:spTree>
    <p:extLst>
      <p:ext uri="{BB962C8B-B14F-4D97-AF65-F5344CB8AC3E}">
        <p14:creationId xmlns:p14="http://schemas.microsoft.com/office/powerpoint/2010/main" val="3101445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Introdução</a:t>
            </a:r>
            <a:endParaRPr lang="pt-BR" dirty="0"/>
          </a:p>
        </p:txBody>
      </p:sp>
      <p:sp>
        <p:nvSpPr>
          <p:cNvPr id="3" name="CaixaDeTexto 2"/>
          <p:cNvSpPr txBox="1"/>
          <p:nvPr/>
        </p:nvSpPr>
        <p:spPr>
          <a:xfrm>
            <a:off x="368300" y="1600200"/>
            <a:ext cx="11226800" cy="5355312"/>
          </a:xfrm>
          <a:prstGeom prst="rect">
            <a:avLst/>
          </a:prstGeom>
          <a:noFill/>
        </p:spPr>
        <p:txBody>
          <a:bodyPr wrap="square" rtlCol="0">
            <a:spAutoFit/>
          </a:bodyPr>
          <a:lstStyle/>
          <a:p>
            <a:r>
              <a:rPr lang="pt-BR" dirty="0" smtClean="0"/>
              <a:t>Oracle é um SGBD (sistema de gestão de banco de dados) editado pela sociedade do mesmo nome (Oracle Corporation) líder mundial dos bancos de dados.</a:t>
            </a:r>
          </a:p>
          <a:p>
            <a:endParaRPr lang="pt-BR" dirty="0" smtClean="0"/>
          </a:p>
          <a:p>
            <a:r>
              <a:rPr lang="pt-BR" dirty="0" smtClean="0"/>
              <a:t>A sociedade Oracle Corporation foi criada em 1977 por Lawrence Ellison, Bob Miner, e Ed </a:t>
            </a:r>
            <a:r>
              <a:rPr lang="pt-BR" dirty="0" err="1" smtClean="0"/>
              <a:t>Oates</a:t>
            </a:r>
            <a:r>
              <a:rPr lang="pt-BR" dirty="0" smtClean="0"/>
              <a:t>. Ela se chama então </a:t>
            </a:r>
            <a:r>
              <a:rPr lang="pt-BR" dirty="0" err="1" smtClean="0"/>
              <a:t>Relational</a:t>
            </a:r>
            <a:r>
              <a:rPr lang="pt-BR" dirty="0" smtClean="0"/>
              <a:t> Software </a:t>
            </a:r>
            <a:r>
              <a:rPr lang="pt-BR" dirty="0" err="1" smtClean="0"/>
              <a:t>Incorporated</a:t>
            </a:r>
            <a:r>
              <a:rPr lang="pt-BR" dirty="0" smtClean="0"/>
              <a:t> (RSI) e comercializa um Sistema de gestão de Bancos de dados relacionais (SGBDR ou RDBMS para </a:t>
            </a:r>
            <a:r>
              <a:rPr lang="pt-BR" dirty="0" err="1" smtClean="0"/>
              <a:t>Relational</a:t>
            </a:r>
            <a:r>
              <a:rPr lang="pt-BR" dirty="0" smtClean="0"/>
              <a:t> </a:t>
            </a:r>
            <a:r>
              <a:rPr lang="pt-BR" dirty="0" err="1" smtClean="0"/>
              <a:t>Database</a:t>
            </a:r>
            <a:r>
              <a:rPr lang="pt-BR" dirty="0" smtClean="0"/>
              <a:t> </a:t>
            </a:r>
            <a:r>
              <a:rPr lang="pt-BR" dirty="0" err="1" smtClean="0"/>
              <a:t>Managememt</a:t>
            </a:r>
            <a:r>
              <a:rPr lang="pt-BR" dirty="0" smtClean="0"/>
              <a:t> System) denominado Oracle.</a:t>
            </a:r>
          </a:p>
          <a:p>
            <a:endParaRPr lang="pt-BR" dirty="0" smtClean="0"/>
          </a:p>
          <a:p>
            <a:r>
              <a:rPr lang="pt-BR" dirty="0" smtClean="0"/>
              <a:t>Em 1979, o primeiro protótipo (RDBMS - RSI1) que integra a separação dos espaços de endereçamento entre os programas usuários e o núcleo Oracle é comercializado. Esta versão é inteiramente desenvolvida em linguagem de montagem. A segunda versão (RDBMS - RSI2) é um transportador da aplicação para outras plataformas.</a:t>
            </a:r>
          </a:p>
          <a:p>
            <a:r>
              <a:rPr lang="pt-BR" dirty="0" smtClean="0"/>
              <a:t> </a:t>
            </a:r>
          </a:p>
          <a:p>
            <a:r>
              <a:rPr lang="pt-BR" dirty="0" smtClean="0"/>
              <a:t>Em 1983 a terceira versão traz melhorias no nível das performances e um melhor suporte do SQL. Esta versão é inteiramente codificada em linguagem C. Na mesma época RSI troca de razão social e torna-se Oracle. </a:t>
            </a:r>
          </a:p>
          <a:p>
            <a:endParaRPr lang="pt-BR" dirty="0" smtClean="0"/>
          </a:p>
          <a:p>
            <a:r>
              <a:rPr lang="pt-BR" dirty="0" smtClean="0"/>
              <a:t>Em 1984 a primeira versão do Oracle (Oracle 4) é comercializada em máquinas IBM. </a:t>
            </a:r>
          </a:p>
          <a:p>
            <a:endParaRPr lang="pt-BR" dirty="0" smtClean="0"/>
          </a:p>
          <a:p>
            <a:r>
              <a:rPr lang="pt-BR" dirty="0" smtClean="0"/>
              <a:t>Em 1985 Oracle 5 permite uma utilização cliente-servidor graças ao middleware SQL*Net.</a:t>
            </a:r>
          </a:p>
          <a:p>
            <a:endParaRPr lang="pt-BR" dirty="0" smtClean="0"/>
          </a:p>
          <a:p>
            <a:r>
              <a:rPr lang="pt-BR" dirty="0" smtClean="0"/>
              <a:t>Em 1986 Oracle foi levado para a plataforma 8086.</a:t>
            </a:r>
            <a:endParaRPr lang="pt-BR" dirty="0"/>
          </a:p>
        </p:txBody>
      </p:sp>
    </p:spTree>
    <p:extLst>
      <p:ext uri="{BB962C8B-B14F-4D97-AF65-F5344CB8AC3E}">
        <p14:creationId xmlns:p14="http://schemas.microsoft.com/office/powerpoint/2010/main" val="20953882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Estruturas especiais destinadas ao armazenamento/recuperação de grandes volumes de dados</a:t>
            </a:r>
            <a:endParaRPr lang="pt-BR" dirty="0"/>
          </a:p>
        </p:txBody>
      </p:sp>
      <p:pic>
        <p:nvPicPr>
          <p:cNvPr id="4" name="Imagem 3"/>
          <p:cNvPicPr>
            <a:picLocks noChangeAspect="1"/>
          </p:cNvPicPr>
          <p:nvPr/>
        </p:nvPicPr>
        <p:blipFill>
          <a:blip r:embed="rId2"/>
          <a:stretch>
            <a:fillRect/>
          </a:stretch>
        </p:blipFill>
        <p:spPr>
          <a:xfrm>
            <a:off x="2450285" y="1935162"/>
            <a:ext cx="7704671" cy="4681538"/>
          </a:xfrm>
          <a:prstGeom prst="rect">
            <a:avLst/>
          </a:prstGeom>
        </p:spPr>
      </p:pic>
    </p:spTree>
    <p:extLst>
      <p:ext uri="{BB962C8B-B14F-4D97-AF65-F5344CB8AC3E}">
        <p14:creationId xmlns:p14="http://schemas.microsoft.com/office/powerpoint/2010/main" val="40917065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Estruturas especiais destinadas ao armazenamento/recuperação de grandes volumes de dados</a:t>
            </a:r>
            <a:endParaRPr lang="pt-BR" dirty="0"/>
          </a:p>
        </p:txBody>
      </p:sp>
      <p:sp>
        <p:nvSpPr>
          <p:cNvPr id="3" name="CaixaDeTexto 2"/>
          <p:cNvSpPr txBox="1"/>
          <p:nvPr/>
        </p:nvSpPr>
        <p:spPr>
          <a:xfrm>
            <a:off x="511991" y="2146300"/>
            <a:ext cx="11168018" cy="4247317"/>
          </a:xfrm>
          <a:prstGeom prst="rect">
            <a:avLst/>
          </a:prstGeom>
          <a:noFill/>
        </p:spPr>
        <p:txBody>
          <a:bodyPr wrap="square" rtlCol="0">
            <a:spAutoFit/>
          </a:bodyPr>
          <a:lstStyle/>
          <a:p>
            <a:r>
              <a:rPr lang="pt-BR" dirty="0" err="1"/>
              <a:t>Bigfiles</a:t>
            </a:r>
            <a:r>
              <a:rPr lang="pt-BR" dirty="0"/>
              <a:t> </a:t>
            </a:r>
            <a:r>
              <a:rPr lang="pt-BR" dirty="0" err="1" smtClean="0"/>
              <a:t>tablespace</a:t>
            </a:r>
            <a:endParaRPr lang="pt-BR" dirty="0" smtClean="0"/>
          </a:p>
          <a:p>
            <a:endParaRPr lang="pt-BR" dirty="0"/>
          </a:p>
          <a:p>
            <a:r>
              <a:rPr lang="pt-BR" dirty="0" err="1"/>
              <a:t>Tablespace</a:t>
            </a:r>
            <a:r>
              <a:rPr lang="pt-BR" dirty="0"/>
              <a:t> que contém um único arquivo bastante largo. Permite aumentar grandemente o número de dados de um </a:t>
            </a:r>
            <a:r>
              <a:rPr lang="pt-BR" dirty="0" err="1"/>
              <a:t>database</a:t>
            </a:r>
            <a:r>
              <a:rPr lang="pt-BR" dirty="0" smtClean="0"/>
              <a:t>.</a:t>
            </a:r>
          </a:p>
          <a:p>
            <a:endParaRPr lang="pt-BR" dirty="0"/>
          </a:p>
          <a:p>
            <a:r>
              <a:rPr lang="pt-BR" dirty="0"/>
              <a:t>Criando um big file </a:t>
            </a:r>
            <a:r>
              <a:rPr lang="pt-BR" dirty="0" err="1"/>
              <a:t>database</a:t>
            </a:r>
            <a:r>
              <a:rPr lang="pt-BR" dirty="0" smtClean="0"/>
              <a:t>:</a:t>
            </a:r>
          </a:p>
          <a:p>
            <a:endParaRPr lang="pt-BR" dirty="0"/>
          </a:p>
          <a:p>
            <a:r>
              <a:rPr lang="pt-BR" dirty="0"/>
              <a:t>CREATE DATABASE GRID</a:t>
            </a:r>
          </a:p>
          <a:p>
            <a:r>
              <a:rPr lang="pt-BR" dirty="0"/>
              <a:t>SET DEFAULT BIGFILE TABLESPACE</a:t>
            </a:r>
          </a:p>
          <a:p>
            <a:r>
              <a:rPr lang="pt-BR" dirty="0"/>
              <a:t>DATAFILE '/u02/</a:t>
            </a:r>
            <a:r>
              <a:rPr lang="pt-BR" dirty="0" err="1"/>
              <a:t>oradata</a:t>
            </a:r>
            <a:r>
              <a:rPr lang="pt-BR" dirty="0"/>
              <a:t>/grid/system01.dbf' SIZE 500 M,</a:t>
            </a:r>
          </a:p>
          <a:p>
            <a:r>
              <a:rPr lang="pt-BR" dirty="0"/>
              <a:t>SYSAUX DATA FILE '/u02/</a:t>
            </a:r>
            <a:r>
              <a:rPr lang="pt-BR" dirty="0" err="1"/>
              <a:t>oradata</a:t>
            </a:r>
            <a:r>
              <a:rPr lang="pt-BR" dirty="0"/>
              <a:t>/grid/sysaux01.dbf' SIZE 500 M</a:t>
            </a:r>
          </a:p>
          <a:p>
            <a:r>
              <a:rPr lang="pt-BR" dirty="0"/>
              <a:t>DEFAULT TEMPORARY TABLESPACE tbs01</a:t>
            </a:r>
          </a:p>
          <a:p>
            <a:r>
              <a:rPr lang="pt-BR" dirty="0"/>
              <a:t>TEMPFILE '/u02/</a:t>
            </a:r>
            <a:r>
              <a:rPr lang="pt-BR" dirty="0" err="1"/>
              <a:t>oradata</a:t>
            </a:r>
            <a:r>
              <a:rPr lang="pt-BR" dirty="0"/>
              <a:t>/grid/temp01.dbf' SIZE 1024 M</a:t>
            </a:r>
          </a:p>
          <a:p>
            <a:r>
              <a:rPr lang="pt-BR" dirty="0"/>
              <a:t>UNDO TABLESPACE undo01</a:t>
            </a:r>
          </a:p>
          <a:p>
            <a:r>
              <a:rPr lang="pt-BR" dirty="0"/>
              <a:t>DATAFILE '/u02/</a:t>
            </a:r>
            <a:r>
              <a:rPr lang="pt-BR" dirty="0" err="1"/>
              <a:t>oradata</a:t>
            </a:r>
            <a:r>
              <a:rPr lang="pt-BR" dirty="0"/>
              <a:t>/grid/undo01.dbf' SIZE 1024 M</a:t>
            </a:r>
            <a:r>
              <a:rPr lang="pt-BR" dirty="0" smtClean="0"/>
              <a:t>;</a:t>
            </a:r>
            <a:endParaRPr lang="pt-BR" dirty="0"/>
          </a:p>
        </p:txBody>
      </p:sp>
    </p:spTree>
    <p:extLst>
      <p:ext uri="{BB962C8B-B14F-4D97-AF65-F5344CB8AC3E}">
        <p14:creationId xmlns:p14="http://schemas.microsoft.com/office/powerpoint/2010/main" val="29205846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Estruturas especiais destinadas ao armazenamento/recuperação de grandes volumes de dados</a:t>
            </a:r>
            <a:endParaRPr lang="pt-BR" dirty="0"/>
          </a:p>
        </p:txBody>
      </p:sp>
      <p:sp>
        <p:nvSpPr>
          <p:cNvPr id="3" name="CaixaDeTexto 2"/>
          <p:cNvSpPr txBox="1"/>
          <p:nvPr/>
        </p:nvSpPr>
        <p:spPr>
          <a:xfrm>
            <a:off x="511991" y="2146300"/>
            <a:ext cx="11168018" cy="2308324"/>
          </a:xfrm>
          <a:prstGeom prst="rect">
            <a:avLst/>
          </a:prstGeom>
          <a:noFill/>
        </p:spPr>
        <p:txBody>
          <a:bodyPr wrap="square" rtlCol="0">
            <a:spAutoFit/>
          </a:bodyPr>
          <a:lstStyle/>
          <a:p>
            <a:r>
              <a:rPr lang="pt-BR" dirty="0" err="1" smtClean="0"/>
              <a:t>TableSpace</a:t>
            </a:r>
            <a:r>
              <a:rPr lang="pt-BR" dirty="0" smtClean="0"/>
              <a:t> temporários</a:t>
            </a:r>
          </a:p>
          <a:p>
            <a:endParaRPr lang="pt-BR" dirty="0"/>
          </a:p>
          <a:p>
            <a:r>
              <a:rPr lang="pt-BR" dirty="0"/>
              <a:t>O Oracle permite de indicar um </a:t>
            </a:r>
            <a:r>
              <a:rPr lang="pt-BR" dirty="0" err="1"/>
              <a:t>tablespace</a:t>
            </a:r>
            <a:r>
              <a:rPr lang="pt-BR" dirty="0"/>
              <a:t> separado para o </a:t>
            </a:r>
            <a:r>
              <a:rPr lang="pt-BR" dirty="0" err="1"/>
              <a:t>Tablespace</a:t>
            </a:r>
            <a:r>
              <a:rPr lang="pt-BR" dirty="0"/>
              <a:t> TEMP e UNDO. Isto permite um ajuste de desempenho melhor, particularmente colocando o </a:t>
            </a:r>
            <a:r>
              <a:rPr lang="pt-BR" dirty="0" err="1"/>
              <a:t>tablespace</a:t>
            </a:r>
            <a:r>
              <a:rPr lang="pt-BR" dirty="0"/>
              <a:t> TEMP em outro disco em aplicações de BI que fazem consultas enormes. </a:t>
            </a:r>
          </a:p>
          <a:p>
            <a:endParaRPr lang="pt-BR" dirty="0"/>
          </a:p>
          <a:p>
            <a:r>
              <a:rPr lang="pt-BR" dirty="0"/>
              <a:t>CREATE TEMPORARY TABLESPACE </a:t>
            </a:r>
            <a:r>
              <a:rPr lang="pt-BR" dirty="0" err="1"/>
              <a:t>temp_demo</a:t>
            </a:r>
            <a:endParaRPr lang="pt-BR" dirty="0"/>
          </a:p>
          <a:p>
            <a:r>
              <a:rPr lang="pt-BR" dirty="0"/>
              <a:t>   TEMPFILE 'temp01.dbf' SIZE 5M AUTOEXTEND ON;</a:t>
            </a:r>
            <a:endParaRPr lang="pt-BR" dirty="0"/>
          </a:p>
        </p:txBody>
      </p:sp>
    </p:spTree>
    <p:extLst>
      <p:ext uri="{BB962C8B-B14F-4D97-AF65-F5344CB8AC3E}">
        <p14:creationId xmlns:p14="http://schemas.microsoft.com/office/powerpoint/2010/main" val="23063122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Sua posição no mercado mundial e nacional</a:t>
            </a:r>
            <a:endParaRPr lang="pt-BR" dirty="0"/>
          </a:p>
        </p:txBody>
      </p:sp>
      <p:sp>
        <p:nvSpPr>
          <p:cNvPr id="4" name="CaixaDeTexto 3"/>
          <p:cNvSpPr txBox="1"/>
          <p:nvPr/>
        </p:nvSpPr>
        <p:spPr>
          <a:xfrm>
            <a:off x="5892800" y="1690688"/>
            <a:ext cx="5958476" cy="3970318"/>
          </a:xfrm>
          <a:prstGeom prst="rect">
            <a:avLst/>
          </a:prstGeom>
          <a:noFill/>
        </p:spPr>
        <p:txBody>
          <a:bodyPr wrap="square" rtlCol="0">
            <a:spAutoFit/>
          </a:bodyPr>
          <a:lstStyle/>
          <a:p>
            <a:r>
              <a:rPr lang="pt-BR" dirty="0" err="1" smtClean="0"/>
              <a:t>Gartner</a:t>
            </a:r>
            <a:r>
              <a:rPr lang="pt-BR" dirty="0" smtClean="0"/>
              <a:t> é uma empresa de consultoria fundada em 1979 por </a:t>
            </a:r>
            <a:r>
              <a:rPr lang="pt-BR" dirty="0" err="1" smtClean="0"/>
              <a:t>Gideon</a:t>
            </a:r>
            <a:r>
              <a:rPr lang="pt-BR" dirty="0" smtClean="0"/>
              <a:t> </a:t>
            </a:r>
            <a:r>
              <a:rPr lang="pt-BR" dirty="0" err="1" smtClean="0"/>
              <a:t>Gartner</a:t>
            </a:r>
            <a:r>
              <a:rPr lang="pt-BR" dirty="0" smtClean="0"/>
              <a:t>.</a:t>
            </a:r>
          </a:p>
          <a:p>
            <a:endParaRPr lang="pt-BR" dirty="0" smtClean="0"/>
          </a:p>
          <a:p>
            <a:r>
              <a:rPr lang="pt-BR" dirty="0" smtClean="0"/>
              <a:t>A </a:t>
            </a:r>
            <a:r>
              <a:rPr lang="pt-BR" dirty="0" err="1" smtClean="0"/>
              <a:t>Gartner</a:t>
            </a:r>
            <a:r>
              <a:rPr lang="pt-BR" dirty="0" smtClean="0"/>
              <a:t> desenvolve tecnologias relacionadas a introspecção necessária para seus clientes tomarem suas decisões todos os dias. A </a:t>
            </a:r>
            <a:r>
              <a:rPr lang="pt-BR" dirty="0" err="1" smtClean="0"/>
              <a:t>Gartner</a:t>
            </a:r>
            <a:r>
              <a:rPr lang="pt-BR" dirty="0" smtClean="0"/>
              <a:t> trabalha com mais de 10.000 (dez mil) empresas, incluindo </a:t>
            </a:r>
            <a:r>
              <a:rPr lang="pt-BR" dirty="0" err="1" smtClean="0"/>
              <a:t>CIOs</a:t>
            </a:r>
            <a:r>
              <a:rPr lang="pt-BR" dirty="0" smtClean="0"/>
              <a:t> e outros executivos da área de TI, nas corporações e órgãos do governo. A companhia consiste em Pesquisa, Execução de Programas, Consultoria e Eventos. Fundada em 1979, por </a:t>
            </a:r>
            <a:r>
              <a:rPr lang="pt-BR" dirty="0" err="1" smtClean="0"/>
              <a:t>Gideon</a:t>
            </a:r>
            <a:r>
              <a:rPr lang="pt-BR" dirty="0" smtClean="0"/>
              <a:t> </a:t>
            </a:r>
            <a:r>
              <a:rPr lang="pt-BR" dirty="0" err="1" smtClean="0"/>
              <a:t>Gartner</a:t>
            </a:r>
            <a:r>
              <a:rPr lang="pt-BR" dirty="0" smtClean="0"/>
              <a:t>, a empresa mantém sua sede em Stamford, Connecticut, Estados Unidos, e tem mais de 5700 (cinco mil e setecentos) associados, incluindo analistas, pesquisadores e consultores em mais de 85 (oitenta e cinco) países pelo mundo.</a:t>
            </a:r>
            <a:endParaRPr lang="pt-BR" dirty="0"/>
          </a:p>
        </p:txBody>
      </p:sp>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299" y="1537252"/>
            <a:ext cx="5257801" cy="5257801"/>
          </a:xfrm>
          <a:prstGeom prst="rect">
            <a:avLst/>
          </a:prstGeom>
        </p:spPr>
      </p:pic>
    </p:spTree>
    <p:extLst>
      <p:ext uri="{BB962C8B-B14F-4D97-AF65-F5344CB8AC3E}">
        <p14:creationId xmlns:p14="http://schemas.microsoft.com/office/powerpoint/2010/main" val="5478675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469900" y="647700"/>
            <a:ext cx="10985500" cy="1200329"/>
          </a:xfrm>
          <a:prstGeom prst="rect">
            <a:avLst/>
          </a:prstGeom>
          <a:noFill/>
        </p:spPr>
        <p:txBody>
          <a:bodyPr wrap="square" rtlCol="0">
            <a:spAutoFit/>
          </a:bodyPr>
          <a:lstStyle/>
          <a:p>
            <a:r>
              <a:rPr lang="pt-BR" dirty="0" smtClean="0"/>
              <a:t>Pesquisa da </a:t>
            </a:r>
            <a:r>
              <a:rPr lang="pt-BR" dirty="0" err="1" smtClean="0"/>
              <a:t>Unisphere</a:t>
            </a:r>
            <a:r>
              <a:rPr lang="pt-BR" dirty="0" smtClean="0"/>
              <a:t> </a:t>
            </a:r>
            <a:r>
              <a:rPr lang="pt-BR" dirty="0" err="1" smtClean="0"/>
              <a:t>Research</a:t>
            </a:r>
            <a:r>
              <a:rPr lang="pt-BR" dirty="0" smtClean="0"/>
              <a:t>, patrocinada pela Dell Software, realizada em </a:t>
            </a:r>
            <a:r>
              <a:rPr lang="pt-BR" dirty="0" smtClean="0"/>
              <a:t>03/2015:</a:t>
            </a:r>
          </a:p>
          <a:p>
            <a:endParaRPr lang="pt-BR" dirty="0" smtClean="0"/>
          </a:p>
          <a:p>
            <a:r>
              <a:rPr lang="pt-BR" dirty="0" smtClean="0"/>
              <a:t> - Foram pesquisados mais de 300 profissionais (48,03% </a:t>
            </a:r>
            <a:r>
              <a:rPr lang="pt-BR" dirty="0" err="1" smtClean="0"/>
              <a:t>DBAs</a:t>
            </a:r>
            <a:r>
              <a:rPr lang="pt-BR" dirty="0" smtClean="0"/>
              <a:t>, 19,65% IT </a:t>
            </a:r>
            <a:r>
              <a:rPr lang="pt-BR" dirty="0" err="1" smtClean="0"/>
              <a:t>Director</a:t>
            </a:r>
            <a:r>
              <a:rPr lang="pt-BR" dirty="0" smtClean="0"/>
              <a:t> ou Manager etc.) de empresas de diversos tamanhos (2/3 com + de 1000 empregados) e segmentos </a:t>
            </a:r>
            <a:r>
              <a:rPr lang="pt-BR" dirty="0" smtClean="0"/>
              <a:t>pelo mundo </a:t>
            </a:r>
            <a:r>
              <a:rPr lang="pt-BR" dirty="0" smtClean="0"/>
              <a:t>todo.</a:t>
            </a:r>
            <a:endParaRPr lang="pt-BR"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164" y="2433215"/>
            <a:ext cx="10195836" cy="3878320"/>
          </a:xfrm>
          <a:prstGeom prst="rect">
            <a:avLst/>
          </a:prstGeom>
        </p:spPr>
      </p:pic>
    </p:spTree>
    <p:extLst>
      <p:ext uri="{BB962C8B-B14F-4D97-AF65-F5344CB8AC3E}">
        <p14:creationId xmlns:p14="http://schemas.microsoft.com/office/powerpoint/2010/main" val="6188785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37482" y="76199"/>
            <a:ext cx="9405118" cy="6703321"/>
          </a:xfrm>
          <a:prstGeom prst="rect">
            <a:avLst/>
          </a:prstGeom>
        </p:spPr>
      </p:pic>
    </p:spTree>
    <p:extLst>
      <p:ext uri="{BB962C8B-B14F-4D97-AF65-F5344CB8AC3E}">
        <p14:creationId xmlns:p14="http://schemas.microsoft.com/office/powerpoint/2010/main" val="13015211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Introdução</a:t>
            </a:r>
            <a:endParaRPr lang="pt-BR" dirty="0"/>
          </a:p>
        </p:txBody>
      </p:sp>
      <p:sp>
        <p:nvSpPr>
          <p:cNvPr id="3" name="CaixaDeTexto 2"/>
          <p:cNvSpPr txBox="1"/>
          <p:nvPr/>
        </p:nvSpPr>
        <p:spPr>
          <a:xfrm>
            <a:off x="368300" y="1600200"/>
            <a:ext cx="11226800" cy="5078313"/>
          </a:xfrm>
          <a:prstGeom prst="rect">
            <a:avLst/>
          </a:prstGeom>
          <a:noFill/>
        </p:spPr>
        <p:txBody>
          <a:bodyPr wrap="square" rtlCol="0">
            <a:spAutoFit/>
          </a:bodyPr>
          <a:lstStyle/>
          <a:p>
            <a:r>
              <a:rPr lang="pt-BR" dirty="0" smtClean="0"/>
              <a:t>Em 1988 Oracle 6 está disponível em um grande número de plataformas e aportes de numerosas novas funcionalidades bem como uma melhoria importante das performances.</a:t>
            </a:r>
          </a:p>
          <a:p>
            <a:endParaRPr lang="pt-BR" dirty="0" smtClean="0"/>
          </a:p>
          <a:p>
            <a:r>
              <a:rPr lang="pt-BR" dirty="0" smtClean="0"/>
              <a:t>Em 1991, Oracle 6.1 propõe uma opção </a:t>
            </a:r>
            <a:r>
              <a:rPr lang="pt-BR" dirty="0" err="1" smtClean="0"/>
              <a:t>Parallel</a:t>
            </a:r>
            <a:r>
              <a:rPr lang="pt-BR" dirty="0" smtClean="0"/>
              <a:t> Server (em um primeiro tempo na DEC VAX, depois rapidamente em numerosas outras plataformas).</a:t>
            </a:r>
          </a:p>
          <a:p>
            <a:endParaRPr lang="pt-BR" dirty="0" smtClean="0"/>
          </a:p>
          <a:p>
            <a:r>
              <a:rPr lang="pt-BR" dirty="0" smtClean="0"/>
              <a:t>Em 1992, Oracle 7 é lançado para plataformas UNIX (ela sairá para as plataformas Windows somente a partir de 1995). Esta versão permite uma melhor gestão da memória, do CPU e das Entradas-Saídas. O banco de dados é acompanhado de ferramentas de administração (SQL*DBA) que permitem uma exploração mais fácil do banco. Em 1997, a versão Oracle 7.3 (batizada Oracle Universal Server) aparece, seguida da versão 8 que oferece capacidades objeto ao banco de dados. </a:t>
            </a:r>
          </a:p>
          <a:p>
            <a:endParaRPr lang="pt-BR" dirty="0" smtClean="0"/>
          </a:p>
          <a:p>
            <a:r>
              <a:rPr lang="pt-BR" dirty="0" smtClean="0"/>
              <a:t>1993 – Introduzidas ferramentas GUI de desenvolvimento cliente/servidor do Oracle. Oracle </a:t>
            </a:r>
            <a:r>
              <a:rPr lang="pt-BR" dirty="0" err="1" smtClean="0"/>
              <a:t>Applications</a:t>
            </a:r>
            <a:r>
              <a:rPr lang="pt-BR" dirty="0" smtClean="0"/>
              <a:t> passou para cliente/servidor. </a:t>
            </a:r>
            <a:endParaRPr lang="pt-BR" dirty="0" smtClean="0"/>
          </a:p>
          <a:p>
            <a:endParaRPr lang="pt-BR" dirty="0" smtClean="0"/>
          </a:p>
          <a:p>
            <a:r>
              <a:rPr lang="pt-BR" dirty="0" smtClean="0"/>
              <a:t>1995 – Primeiro banco de dados de 64 bits. </a:t>
            </a:r>
          </a:p>
          <a:p>
            <a:endParaRPr lang="pt-BR" dirty="0" smtClean="0"/>
          </a:p>
          <a:p>
            <a:r>
              <a:rPr lang="pt-BR" dirty="0" smtClean="0"/>
              <a:t>1996 – Lançado o Oracle7.3. </a:t>
            </a:r>
          </a:p>
        </p:txBody>
      </p:sp>
    </p:spTree>
    <p:extLst>
      <p:ext uri="{BB962C8B-B14F-4D97-AF65-F5344CB8AC3E}">
        <p14:creationId xmlns:p14="http://schemas.microsoft.com/office/powerpoint/2010/main" val="1753528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Introdução</a:t>
            </a:r>
            <a:endParaRPr lang="pt-BR" dirty="0"/>
          </a:p>
        </p:txBody>
      </p:sp>
      <p:sp>
        <p:nvSpPr>
          <p:cNvPr id="3" name="CaixaDeTexto 2"/>
          <p:cNvSpPr txBox="1"/>
          <p:nvPr/>
        </p:nvSpPr>
        <p:spPr>
          <a:xfrm>
            <a:off x="368300" y="1600200"/>
            <a:ext cx="11226800" cy="5078313"/>
          </a:xfrm>
          <a:prstGeom prst="rect">
            <a:avLst/>
          </a:prstGeom>
          <a:noFill/>
        </p:spPr>
        <p:txBody>
          <a:bodyPr wrap="square" rtlCol="0">
            <a:spAutoFit/>
          </a:bodyPr>
          <a:lstStyle/>
          <a:p>
            <a:r>
              <a:rPr lang="pt-BR" dirty="0" smtClean="0"/>
              <a:t>1997 – O Oracle 8 é apresentado. O Oracle </a:t>
            </a:r>
            <a:r>
              <a:rPr lang="pt-BR" dirty="0" err="1" smtClean="0"/>
              <a:t>Application</a:t>
            </a:r>
            <a:r>
              <a:rPr lang="pt-BR" dirty="0" smtClean="0"/>
              <a:t> Server é apresentado, assim como aplicações para a Web. Oracle é o primeiro banco de dados para Web. Ferramentas Oracle BI, como </a:t>
            </a:r>
            <a:r>
              <a:rPr lang="pt-BR" dirty="0" err="1" smtClean="0"/>
              <a:t>Discoverer</a:t>
            </a:r>
            <a:r>
              <a:rPr lang="pt-BR" dirty="0" smtClean="0"/>
              <a:t>, são introduzidas para data </a:t>
            </a:r>
            <a:r>
              <a:rPr lang="pt-BR" dirty="0" err="1" smtClean="0"/>
              <a:t>warehousing</a:t>
            </a:r>
            <a:r>
              <a:rPr lang="pt-BR" dirty="0" smtClean="0"/>
              <a:t>. Ferramentas possuem suporte nativo para Java. </a:t>
            </a:r>
          </a:p>
          <a:p>
            <a:endParaRPr lang="pt-BR" dirty="0" smtClean="0"/>
          </a:p>
          <a:p>
            <a:r>
              <a:rPr lang="pt-BR" dirty="0" smtClean="0"/>
              <a:t>1998 – Primeiro grande RDBMS (Oracle 8) portado para o Linux. Oracle é o primeiro banco de dados com suporte para Java. </a:t>
            </a:r>
          </a:p>
          <a:p>
            <a:endParaRPr lang="pt-BR" dirty="0" smtClean="0"/>
          </a:p>
          <a:p>
            <a:r>
              <a:rPr lang="pt-BR" dirty="0" smtClean="0"/>
              <a:t>1999 – Lançado o Oracle 8i. Integra Java/XML nas ferramentas de desenvolvimento. Oracle é o primeiro banco de dados com suporte nativo para XML. </a:t>
            </a:r>
          </a:p>
          <a:p>
            <a:endParaRPr lang="pt-BR" dirty="0" smtClean="0"/>
          </a:p>
          <a:p>
            <a:r>
              <a:rPr lang="pt-BR" dirty="0" smtClean="0"/>
              <a:t>2000 – Lançado o Oracle9i </a:t>
            </a:r>
            <a:r>
              <a:rPr lang="pt-BR" dirty="0" err="1" smtClean="0"/>
              <a:t>Application</a:t>
            </a:r>
            <a:r>
              <a:rPr lang="pt-BR" dirty="0" smtClean="0"/>
              <a:t> Server, tornando-se o primeiro banco de dados com cache na camada intermediária. Lançado o E-Business </a:t>
            </a:r>
            <a:r>
              <a:rPr lang="pt-BR" dirty="0" err="1" smtClean="0"/>
              <a:t>Suite</a:t>
            </a:r>
            <a:r>
              <a:rPr lang="pt-BR" dirty="0" smtClean="0"/>
              <a:t>, banco de dados sem fio com </a:t>
            </a:r>
            <a:r>
              <a:rPr lang="pt-BR" dirty="0" err="1" smtClean="0"/>
              <a:t>OracleMobile</a:t>
            </a:r>
            <a:r>
              <a:rPr lang="pt-BR" dirty="0" smtClean="0"/>
              <a:t>, Oracle9i </a:t>
            </a:r>
            <a:r>
              <a:rPr lang="pt-BR" dirty="0" err="1" smtClean="0"/>
              <a:t>Application</a:t>
            </a:r>
            <a:r>
              <a:rPr lang="pt-BR" dirty="0" smtClean="0"/>
              <a:t> Server Wireless e Internet File System (IFS). </a:t>
            </a:r>
          </a:p>
          <a:p>
            <a:endParaRPr lang="pt-BR" dirty="0" smtClean="0"/>
          </a:p>
          <a:p>
            <a:r>
              <a:rPr lang="pt-BR" dirty="0" smtClean="0"/>
              <a:t>2001 – Lançado o Oracle9i (9.1). Oracle é o primeiro banco de dados com Real </a:t>
            </a:r>
            <a:r>
              <a:rPr lang="pt-BR" dirty="0" err="1" smtClean="0"/>
              <a:t>Application</a:t>
            </a:r>
            <a:r>
              <a:rPr lang="pt-BR" dirty="0" smtClean="0"/>
              <a:t> Clusters (RAC). </a:t>
            </a:r>
          </a:p>
          <a:p>
            <a:r>
              <a:rPr lang="pt-BR" dirty="0" smtClean="0"/>
              <a:t>2002 – Lançado o Oracle9i Release 2 (9.2).</a:t>
            </a:r>
          </a:p>
          <a:p>
            <a:endParaRPr lang="pt-BR" dirty="0" smtClean="0"/>
          </a:p>
          <a:p>
            <a:r>
              <a:rPr lang="pt-BR" dirty="0" smtClean="0"/>
              <a:t>2003 – Lançado o Oracle 10g – banco de preparado para o Grid </a:t>
            </a:r>
            <a:r>
              <a:rPr lang="pt-BR" dirty="0" err="1" smtClean="0"/>
              <a:t>Computing</a:t>
            </a:r>
            <a:r>
              <a:rPr lang="pt-BR" dirty="0" smtClean="0"/>
              <a:t>.</a:t>
            </a:r>
          </a:p>
        </p:txBody>
      </p:sp>
    </p:spTree>
    <p:extLst>
      <p:ext uri="{BB962C8B-B14F-4D97-AF65-F5344CB8AC3E}">
        <p14:creationId xmlns:p14="http://schemas.microsoft.com/office/powerpoint/2010/main" val="33730552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Introdução</a:t>
            </a:r>
            <a:endParaRPr lang="pt-BR" dirty="0"/>
          </a:p>
        </p:txBody>
      </p:sp>
      <p:sp>
        <p:nvSpPr>
          <p:cNvPr id="3" name="CaixaDeTexto 2"/>
          <p:cNvSpPr txBox="1"/>
          <p:nvPr/>
        </p:nvSpPr>
        <p:spPr>
          <a:xfrm>
            <a:off x="368300" y="1600200"/>
            <a:ext cx="11226800" cy="2585323"/>
          </a:xfrm>
          <a:prstGeom prst="rect">
            <a:avLst/>
          </a:prstGeom>
          <a:noFill/>
        </p:spPr>
        <p:txBody>
          <a:bodyPr wrap="square" rtlCol="0">
            <a:spAutoFit/>
          </a:bodyPr>
          <a:lstStyle/>
          <a:p>
            <a:r>
              <a:rPr lang="pt-BR" dirty="0" smtClean="0"/>
              <a:t>2008</a:t>
            </a:r>
            <a:r>
              <a:rPr lang="pt-BR" dirty="0" smtClean="0"/>
              <a:t>: Oracle Corporation </a:t>
            </a:r>
            <a:r>
              <a:rPr lang="pt-BR" dirty="0" err="1" smtClean="0"/>
              <a:t>acquires</a:t>
            </a:r>
            <a:r>
              <a:rPr lang="pt-BR" dirty="0" smtClean="0"/>
              <a:t> BEA Systems.</a:t>
            </a:r>
          </a:p>
          <a:p>
            <a:endParaRPr lang="pt-BR" dirty="0" smtClean="0"/>
          </a:p>
          <a:p>
            <a:r>
              <a:rPr lang="pt-BR" dirty="0" smtClean="0"/>
              <a:t>2010: Oracle Corporation </a:t>
            </a:r>
            <a:r>
              <a:rPr lang="pt-BR" dirty="0" err="1" smtClean="0"/>
              <a:t>acquires</a:t>
            </a:r>
            <a:r>
              <a:rPr lang="pt-BR" dirty="0" smtClean="0"/>
              <a:t> Sun Microsystems.</a:t>
            </a:r>
          </a:p>
          <a:p>
            <a:endParaRPr lang="pt-BR" dirty="0" smtClean="0"/>
          </a:p>
          <a:p>
            <a:r>
              <a:rPr lang="pt-BR" dirty="0" smtClean="0"/>
              <a:t>2011: Oracle Corporation </a:t>
            </a:r>
            <a:r>
              <a:rPr lang="pt-BR" dirty="0" err="1" smtClean="0"/>
              <a:t>acquires</a:t>
            </a:r>
            <a:r>
              <a:rPr lang="pt-BR" dirty="0" smtClean="0"/>
              <a:t> web </a:t>
            </a:r>
            <a:r>
              <a:rPr lang="pt-BR" dirty="0" err="1" smtClean="0"/>
              <a:t>content</a:t>
            </a:r>
            <a:r>
              <a:rPr lang="pt-BR" dirty="0" smtClean="0"/>
              <a:t> management system </a:t>
            </a:r>
            <a:r>
              <a:rPr lang="pt-BR" dirty="0" err="1" smtClean="0"/>
              <a:t>FatWire</a:t>
            </a:r>
            <a:r>
              <a:rPr lang="pt-BR" dirty="0" smtClean="0"/>
              <a:t> Software.</a:t>
            </a:r>
          </a:p>
          <a:p>
            <a:endParaRPr lang="pt-BR" dirty="0" smtClean="0"/>
          </a:p>
          <a:p>
            <a:r>
              <a:rPr lang="pt-BR" dirty="0" smtClean="0"/>
              <a:t>2011: </a:t>
            </a:r>
            <a:r>
              <a:rPr lang="pt-BR" dirty="0" err="1" smtClean="0"/>
              <a:t>On</a:t>
            </a:r>
            <a:r>
              <a:rPr lang="pt-BR" dirty="0" smtClean="0"/>
              <a:t> 18 </a:t>
            </a:r>
            <a:r>
              <a:rPr lang="pt-BR" dirty="0" err="1" smtClean="0"/>
              <a:t>October</a:t>
            </a:r>
            <a:r>
              <a:rPr lang="pt-BR" dirty="0" smtClean="0"/>
              <a:t>, Oracle Corporation </a:t>
            </a:r>
            <a:r>
              <a:rPr lang="pt-BR" dirty="0" err="1" smtClean="0"/>
              <a:t>acquires</a:t>
            </a:r>
            <a:r>
              <a:rPr lang="pt-BR" dirty="0" smtClean="0"/>
              <a:t> </a:t>
            </a:r>
            <a:r>
              <a:rPr lang="pt-BR" dirty="0" err="1" smtClean="0"/>
              <a:t>Endeca</a:t>
            </a:r>
            <a:r>
              <a:rPr lang="pt-BR" dirty="0" smtClean="0"/>
              <a:t> Technologies Inc. </a:t>
            </a:r>
            <a:r>
              <a:rPr lang="pt-BR" dirty="0" err="1" smtClean="0"/>
              <a:t>faceted</a:t>
            </a:r>
            <a:r>
              <a:rPr lang="pt-BR" dirty="0" smtClean="0"/>
              <a:t> </a:t>
            </a:r>
            <a:r>
              <a:rPr lang="pt-BR" dirty="0" err="1" smtClean="0"/>
              <a:t>search</a:t>
            </a:r>
            <a:r>
              <a:rPr lang="pt-BR" dirty="0" smtClean="0"/>
              <a:t> </a:t>
            </a:r>
            <a:r>
              <a:rPr lang="pt-BR" dirty="0" err="1" smtClean="0"/>
              <a:t>engine</a:t>
            </a:r>
            <a:r>
              <a:rPr lang="pt-BR" dirty="0" smtClean="0"/>
              <a:t> software </a:t>
            </a:r>
            <a:r>
              <a:rPr lang="pt-BR" dirty="0" err="1" smtClean="0"/>
              <a:t>vendor</a:t>
            </a:r>
            <a:r>
              <a:rPr lang="pt-BR" dirty="0" smtClean="0"/>
              <a:t>.</a:t>
            </a:r>
          </a:p>
          <a:p>
            <a:endParaRPr lang="pt-BR" dirty="0" smtClean="0"/>
          </a:p>
          <a:p>
            <a:r>
              <a:rPr lang="pt-BR" dirty="0" smtClean="0"/>
              <a:t>2013: Oracle Corporation </a:t>
            </a:r>
            <a:r>
              <a:rPr lang="pt-BR" dirty="0" err="1" smtClean="0"/>
              <a:t>released</a:t>
            </a:r>
            <a:r>
              <a:rPr lang="pt-BR" dirty="0" smtClean="0"/>
              <a:t> Oracle </a:t>
            </a:r>
            <a:r>
              <a:rPr lang="pt-BR" dirty="0" err="1" smtClean="0"/>
              <a:t>Database</a:t>
            </a:r>
            <a:r>
              <a:rPr lang="pt-BR" dirty="0" smtClean="0"/>
              <a:t> 12c for Linux, Solaris </a:t>
            </a:r>
            <a:r>
              <a:rPr lang="pt-BR" dirty="0" err="1" smtClean="0"/>
              <a:t>and</a:t>
            </a:r>
            <a:r>
              <a:rPr lang="pt-BR" dirty="0" smtClean="0"/>
              <a:t> Windows. (The c stands for "</a:t>
            </a:r>
            <a:r>
              <a:rPr lang="pt-BR" dirty="0" err="1" smtClean="0"/>
              <a:t>cloud</a:t>
            </a:r>
            <a:r>
              <a:rPr lang="pt-BR" dirty="0" smtClean="0"/>
              <a:t>".)</a:t>
            </a:r>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2086" y="4480572"/>
            <a:ext cx="6831695" cy="2119012"/>
          </a:xfrm>
          <a:prstGeom prst="rect">
            <a:avLst/>
          </a:prstGeom>
        </p:spPr>
      </p:pic>
    </p:spTree>
    <p:extLst>
      <p:ext uri="{BB962C8B-B14F-4D97-AF65-F5344CB8AC3E}">
        <p14:creationId xmlns:p14="http://schemas.microsoft.com/office/powerpoint/2010/main" val="1099850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Características gerais</a:t>
            </a:r>
            <a:endParaRPr lang="pt-BR" dirty="0"/>
          </a:p>
        </p:txBody>
      </p:sp>
      <p:sp>
        <p:nvSpPr>
          <p:cNvPr id="3" name="CaixaDeTexto 2"/>
          <p:cNvSpPr txBox="1"/>
          <p:nvPr/>
        </p:nvSpPr>
        <p:spPr>
          <a:xfrm>
            <a:off x="457200" y="1690688"/>
            <a:ext cx="11226800" cy="4801314"/>
          </a:xfrm>
          <a:prstGeom prst="rect">
            <a:avLst/>
          </a:prstGeom>
          <a:noFill/>
        </p:spPr>
        <p:txBody>
          <a:bodyPr wrap="square" rtlCol="0">
            <a:spAutoFit/>
          </a:bodyPr>
          <a:lstStyle/>
          <a:p>
            <a:r>
              <a:rPr lang="pt-BR" dirty="0" smtClean="0"/>
              <a:t>O Oracle possui a capacidade de disparar gatilhos quando você inicia o SGDB, quando um usuário se conecta, quando realiza uma operação de DDL, etc. Além disso, o Oracle possui o AUDIT que que é um comando que utiliza uma estrutura pronta para auditar diferentes eventos;</a:t>
            </a:r>
          </a:p>
          <a:p>
            <a:endParaRPr lang="pt-BR" dirty="0" smtClean="0"/>
          </a:p>
          <a:p>
            <a:r>
              <a:rPr lang="pt-BR" dirty="0" smtClean="0"/>
              <a:t>Oracle gera logs com alto nível de controle, permitindo especificar uma sessão específica. Isto ajuda muito para monitorar uma ação específica dentro de um ambiente de produção.</a:t>
            </a:r>
          </a:p>
          <a:p>
            <a:endParaRPr lang="pt-BR" dirty="0" smtClean="0"/>
          </a:p>
          <a:p>
            <a:r>
              <a:rPr lang="pt-BR" dirty="0" smtClean="0"/>
              <a:t>O Oracle permite de indicar um </a:t>
            </a:r>
            <a:r>
              <a:rPr lang="pt-BR" dirty="0" err="1" smtClean="0"/>
              <a:t>tablespace</a:t>
            </a:r>
            <a:r>
              <a:rPr lang="pt-BR" dirty="0" smtClean="0"/>
              <a:t> separado para o </a:t>
            </a:r>
            <a:r>
              <a:rPr lang="pt-BR" dirty="0" err="1" smtClean="0"/>
              <a:t>Tablespace</a:t>
            </a:r>
            <a:r>
              <a:rPr lang="pt-BR" dirty="0" smtClean="0"/>
              <a:t> TEMP e UNDO. Isto permite um ajuste de desempenho melhor, particularmente colocando o </a:t>
            </a:r>
            <a:r>
              <a:rPr lang="pt-BR" dirty="0" err="1" smtClean="0"/>
              <a:t>tablespace</a:t>
            </a:r>
            <a:r>
              <a:rPr lang="pt-BR" dirty="0" smtClean="0"/>
              <a:t> TEMP em outro disco em aplicações de BI que fazem consultas enormes. </a:t>
            </a:r>
          </a:p>
          <a:p>
            <a:r>
              <a:rPr lang="pt-BR" dirty="0" smtClean="0"/>
              <a:t>Fine -</a:t>
            </a:r>
            <a:r>
              <a:rPr lang="pt-BR" dirty="0" err="1" smtClean="0"/>
              <a:t>Grained</a:t>
            </a:r>
            <a:r>
              <a:rPr lang="pt-BR" dirty="0" smtClean="0"/>
              <a:t> Access, é uma ferramenta do Oracle que permite o acesso a determinadas linhas de uma tabela de acordo com o perfil do usuário conectado. Este é um recurso interessante que em aplicações corporativas podem ajudar um bocado.</a:t>
            </a:r>
          </a:p>
          <a:p>
            <a:r>
              <a:rPr lang="pt-BR" dirty="0" smtClean="0"/>
              <a:t>O Oracle tem a possibilidade de criar </a:t>
            </a:r>
            <a:r>
              <a:rPr lang="pt-BR" dirty="0" err="1" smtClean="0"/>
              <a:t>tablespaces</a:t>
            </a:r>
            <a:r>
              <a:rPr lang="pt-BR" dirty="0" smtClean="0"/>
              <a:t> com diferentes tamanhos de bloco e buffers específicos para cada tamanho de bloco. Num ambiente que mistura características de OLTP com BI, isto pode ser interessante. É claro que </a:t>
            </a:r>
            <a:r>
              <a:rPr lang="pt-BR" dirty="0" err="1" smtClean="0"/>
              <a:t>oideal</a:t>
            </a:r>
            <a:r>
              <a:rPr lang="pt-BR" dirty="0" smtClean="0"/>
              <a:t> seria separar os dois ambientes em servidores distintos. No entanto esta opção confere ao Oracle uma flexibilidade adicional no ajuste de performance e uso do disco.</a:t>
            </a:r>
            <a:endParaRPr lang="pt-BR" dirty="0"/>
          </a:p>
        </p:txBody>
      </p:sp>
    </p:spTree>
    <p:extLst>
      <p:ext uri="{BB962C8B-B14F-4D97-AF65-F5344CB8AC3E}">
        <p14:creationId xmlns:p14="http://schemas.microsoft.com/office/powerpoint/2010/main" val="15012826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Características gerais</a:t>
            </a:r>
            <a:endParaRPr lang="pt-BR" dirty="0"/>
          </a:p>
        </p:txBody>
      </p:sp>
      <p:sp>
        <p:nvSpPr>
          <p:cNvPr id="3" name="CaixaDeTexto 2"/>
          <p:cNvSpPr txBox="1"/>
          <p:nvPr/>
        </p:nvSpPr>
        <p:spPr>
          <a:xfrm>
            <a:off x="457200" y="1690688"/>
            <a:ext cx="11226800" cy="4524315"/>
          </a:xfrm>
          <a:prstGeom prst="rect">
            <a:avLst/>
          </a:prstGeom>
          <a:noFill/>
        </p:spPr>
        <p:txBody>
          <a:bodyPr wrap="square" rtlCol="0">
            <a:spAutoFit/>
          </a:bodyPr>
          <a:lstStyle/>
          <a:p>
            <a:r>
              <a:rPr lang="pt-BR" dirty="0" err="1" smtClean="0"/>
              <a:t>SQLLoader</a:t>
            </a:r>
            <a:r>
              <a:rPr lang="pt-BR" dirty="0" smtClean="0"/>
              <a:t> é uma ferramenta para importação de grandes volumes de dados em arquivos texto em diversos formatos. E uma ferramenta realmente robusta e flexível que pode lhe ajudar a fazer ETL, migrar dados de plataformas distintas, etc.</a:t>
            </a:r>
          </a:p>
          <a:p>
            <a:endParaRPr lang="pt-BR" dirty="0" smtClean="0"/>
          </a:p>
          <a:p>
            <a:r>
              <a:rPr lang="pt-BR" dirty="0" smtClean="0"/>
              <a:t>As ferramentas de monitoramento da Oracle são realmente úteis. A partir do Oracle 10g o “</a:t>
            </a:r>
            <a:r>
              <a:rPr lang="pt-BR" dirty="0" err="1" smtClean="0"/>
              <a:t>Database</a:t>
            </a:r>
            <a:r>
              <a:rPr lang="pt-BR" dirty="0" smtClean="0"/>
              <a:t> </a:t>
            </a:r>
            <a:r>
              <a:rPr lang="pt-BR" dirty="0" err="1" smtClean="0"/>
              <a:t>Control</a:t>
            </a:r>
            <a:r>
              <a:rPr lang="pt-BR" dirty="0" smtClean="0"/>
              <a:t>” tem facilidades realmente interessantes e acredito que a versão 11g tenha melhorado mais ainda isso.</a:t>
            </a:r>
          </a:p>
          <a:p>
            <a:r>
              <a:rPr lang="pt-BR" dirty="0" smtClean="0"/>
              <a:t>Ajuste automático de memória. O Oracle possui alguns parâmetros de inicialização se ajustam limites de memória para o Oracle e deixa ele distribuir este espaço entre as diversas áreas internas. Isto realmente pode simplificar muito o trabalho do DBA.</a:t>
            </a:r>
          </a:p>
          <a:p>
            <a:endParaRPr lang="pt-BR" dirty="0" smtClean="0"/>
          </a:p>
          <a:p>
            <a:r>
              <a:rPr lang="pt-BR" dirty="0" smtClean="0"/>
              <a:t>Os índices do tipo bitmap ajudam muito em colunas de baixa cardinalidade e poucas gravações. O </a:t>
            </a:r>
            <a:r>
              <a:rPr lang="pt-BR" dirty="0" err="1" smtClean="0"/>
              <a:t>PostgreSQL</a:t>
            </a:r>
            <a:r>
              <a:rPr lang="pt-BR" dirty="0" smtClean="0"/>
              <a:t> tinha programado para implementar esta funcionalidade na versão 8.3 mas adiou para a versão 8.4. No entanto os índices bitmap são utilizados na memória (mas não em disco) no </a:t>
            </a:r>
            <a:r>
              <a:rPr lang="pt-BR" dirty="0" err="1" smtClean="0"/>
              <a:t>PostgreSQL</a:t>
            </a:r>
            <a:r>
              <a:rPr lang="pt-BR" dirty="0" smtClean="0"/>
              <a:t> em durante uma busca.</a:t>
            </a:r>
          </a:p>
          <a:p>
            <a:r>
              <a:rPr lang="pt-BR" dirty="0" smtClean="0"/>
              <a:t>O </a:t>
            </a:r>
            <a:r>
              <a:rPr lang="pt-BR" dirty="0" err="1" smtClean="0"/>
              <a:t>Particionamento</a:t>
            </a:r>
            <a:r>
              <a:rPr lang="pt-BR" dirty="0" smtClean="0"/>
              <a:t> de tabelas do Oracle também tem algumas vantagens sobre o </a:t>
            </a:r>
            <a:r>
              <a:rPr lang="pt-BR" dirty="0" err="1" smtClean="0"/>
              <a:t>particionamento</a:t>
            </a:r>
            <a:r>
              <a:rPr lang="pt-BR" dirty="0" smtClean="0"/>
              <a:t> do </a:t>
            </a:r>
            <a:r>
              <a:rPr lang="pt-BR" dirty="0" err="1" smtClean="0"/>
              <a:t>PostgreSQL</a:t>
            </a:r>
            <a:r>
              <a:rPr lang="pt-BR" dirty="0" smtClean="0"/>
              <a:t> como o </a:t>
            </a:r>
            <a:r>
              <a:rPr lang="pt-BR" dirty="0" err="1" smtClean="0"/>
              <a:t>particionamento</a:t>
            </a:r>
            <a:r>
              <a:rPr lang="pt-BR" dirty="0" smtClean="0"/>
              <a:t> por </a:t>
            </a:r>
            <a:r>
              <a:rPr lang="pt-BR" dirty="0" err="1" smtClean="0"/>
              <a:t>hash</a:t>
            </a:r>
            <a:r>
              <a:rPr lang="pt-BR" dirty="0" smtClean="0"/>
              <a:t> e outras funcionalidades que ajudam a dar manutenção em tabelas particionadas.</a:t>
            </a:r>
          </a:p>
          <a:p>
            <a:r>
              <a:rPr lang="pt-BR" dirty="0" smtClean="0"/>
              <a:t>Controle de transações dentro de um bloco PL/SQL.</a:t>
            </a:r>
          </a:p>
        </p:txBody>
      </p:sp>
    </p:spTree>
    <p:extLst>
      <p:ext uri="{BB962C8B-B14F-4D97-AF65-F5344CB8AC3E}">
        <p14:creationId xmlns:p14="http://schemas.microsoft.com/office/powerpoint/2010/main" val="471477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Características gerais</a:t>
            </a:r>
            <a:endParaRPr lang="pt-BR" dirty="0"/>
          </a:p>
        </p:txBody>
      </p:sp>
      <p:sp>
        <p:nvSpPr>
          <p:cNvPr id="3" name="CaixaDeTexto 2"/>
          <p:cNvSpPr txBox="1"/>
          <p:nvPr/>
        </p:nvSpPr>
        <p:spPr>
          <a:xfrm>
            <a:off x="457200" y="1690688"/>
            <a:ext cx="11226800" cy="3693319"/>
          </a:xfrm>
          <a:prstGeom prst="rect">
            <a:avLst/>
          </a:prstGeom>
          <a:noFill/>
        </p:spPr>
        <p:txBody>
          <a:bodyPr wrap="square" rtlCol="0">
            <a:spAutoFit/>
          </a:bodyPr>
          <a:lstStyle/>
          <a:p>
            <a:r>
              <a:rPr lang="pt-BR" dirty="0" smtClean="0"/>
              <a:t>Visões materializadas, são coisas possíveis de serem feitas utilizando-se gatilhos e funções no </a:t>
            </a:r>
            <a:r>
              <a:rPr lang="pt-BR" dirty="0" err="1" smtClean="0"/>
              <a:t>PostgreSQL</a:t>
            </a:r>
            <a:r>
              <a:rPr lang="pt-BR" dirty="0" smtClean="0"/>
              <a:t>, mas é bem mais fácil quando você já tem uma estrutura sintática pronta para isso como no Oracle.</a:t>
            </a:r>
          </a:p>
          <a:p>
            <a:r>
              <a:rPr lang="pt-BR" dirty="0" smtClean="0"/>
              <a:t>O Jobs </a:t>
            </a:r>
            <a:r>
              <a:rPr lang="pt-BR" dirty="0" err="1" smtClean="0"/>
              <a:t>Scheduler</a:t>
            </a:r>
            <a:r>
              <a:rPr lang="pt-BR" dirty="0" smtClean="0"/>
              <a:t> é ferramentas do Oracle que permite o disparo de ações específicas através do agendamento em horário específico, se repetindo ou não em intervalos programados. Muitas pessoas resolvem esta ausência utilizando o CRON do Linux, mas o </a:t>
            </a:r>
            <a:r>
              <a:rPr lang="pt-BR" dirty="0" err="1" smtClean="0"/>
              <a:t>Job</a:t>
            </a:r>
            <a:r>
              <a:rPr lang="pt-BR" dirty="0" smtClean="0"/>
              <a:t> </a:t>
            </a:r>
            <a:r>
              <a:rPr lang="pt-BR" dirty="0" err="1" smtClean="0"/>
              <a:t>Scheduler</a:t>
            </a:r>
            <a:r>
              <a:rPr lang="pt-BR" dirty="0" smtClean="0"/>
              <a:t> tem uma série de funcionalidades interessantes, além de permitir tratar tudo via SQL</a:t>
            </a:r>
            <a:r>
              <a:rPr lang="pt-BR" dirty="0" smtClean="0"/>
              <a:t>.</a:t>
            </a:r>
          </a:p>
          <a:p>
            <a:endParaRPr lang="pt-BR" dirty="0"/>
          </a:p>
          <a:p>
            <a:r>
              <a:rPr lang="pt-BR" dirty="0"/>
              <a:t>As versões do </a:t>
            </a:r>
            <a:r>
              <a:rPr lang="pt-BR" dirty="0" smtClean="0"/>
              <a:t>Oracle</a:t>
            </a:r>
          </a:p>
          <a:p>
            <a:endParaRPr lang="pt-BR" dirty="0"/>
          </a:p>
          <a:p>
            <a:r>
              <a:rPr lang="pt-BR" dirty="0"/>
              <a:t>Oracle se declina em diversas versões </a:t>
            </a:r>
          </a:p>
          <a:p>
            <a:r>
              <a:rPr lang="pt-BR" dirty="0" smtClean="0"/>
              <a:t>- Oracle </a:t>
            </a:r>
            <a:r>
              <a:rPr lang="pt-BR" dirty="0"/>
              <a:t>Server Standard, uma versão que compreende as ferramentas amis comuns da solução Oracle. Não se trata, no entanto, de uma versão quebrada, ou mens completa... </a:t>
            </a:r>
          </a:p>
          <a:p>
            <a:r>
              <a:rPr lang="pt-BR" dirty="0" smtClean="0"/>
              <a:t>- Oracle </a:t>
            </a:r>
            <a:r>
              <a:rPr lang="pt-BR" dirty="0"/>
              <a:t>Server Enterprise </a:t>
            </a:r>
            <a:r>
              <a:rPr lang="pt-BR" dirty="0" err="1" smtClean="0"/>
              <a:t>Edition</a:t>
            </a:r>
            <a:endParaRPr lang="pt-BR" dirty="0"/>
          </a:p>
        </p:txBody>
      </p:sp>
    </p:spTree>
    <p:extLst>
      <p:ext uri="{BB962C8B-B14F-4D97-AF65-F5344CB8AC3E}">
        <p14:creationId xmlns:p14="http://schemas.microsoft.com/office/powerpoint/2010/main" val="199743179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438</TotalTime>
  <Words>3059</Words>
  <Application>Microsoft Office PowerPoint</Application>
  <PresentationFormat>Widescreen</PresentationFormat>
  <Paragraphs>210</Paragraphs>
  <Slides>35</Slides>
  <Notes>1</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35</vt:i4>
      </vt:variant>
    </vt:vector>
  </HeadingPairs>
  <TitlesOfParts>
    <vt:vector size="40" baseType="lpstr">
      <vt:lpstr>Arial</vt:lpstr>
      <vt:lpstr>Calibri</vt:lpstr>
      <vt:lpstr>Calibri Light</vt:lpstr>
      <vt:lpstr>Times New Roman</vt:lpstr>
      <vt:lpstr>Tema do Office</vt:lpstr>
      <vt:lpstr>Seminário sobre Banco de Dados Relacional</vt:lpstr>
      <vt:lpstr>Apresentação do PowerPoint</vt:lpstr>
      <vt:lpstr>Introdução</vt:lpstr>
      <vt:lpstr>Introdução</vt:lpstr>
      <vt:lpstr>Introdução</vt:lpstr>
      <vt:lpstr>Introdução</vt:lpstr>
      <vt:lpstr>Características gerais</vt:lpstr>
      <vt:lpstr>Características gerais</vt:lpstr>
      <vt:lpstr>Características gerais</vt:lpstr>
      <vt:lpstr>Características gerais</vt:lpstr>
      <vt:lpstr>Características gerais</vt:lpstr>
      <vt:lpstr>Características gerais</vt:lpstr>
      <vt:lpstr>Características sobre sua estrutura de armazenamento</vt:lpstr>
      <vt:lpstr>Características sobre sua estrutura de armazenamento</vt:lpstr>
      <vt:lpstr>Características sobre sua estrutura de armazenamento</vt:lpstr>
      <vt:lpstr>Características sobre sua estrutura de armazenamento</vt:lpstr>
      <vt:lpstr>Tipos de índices suportados</vt:lpstr>
      <vt:lpstr>Tipos de índices suportados</vt:lpstr>
      <vt:lpstr>Tipos de índices suportados</vt:lpstr>
      <vt:lpstr>Tipos de índices suportados</vt:lpstr>
      <vt:lpstr>Tipos de índices suportados</vt:lpstr>
      <vt:lpstr>Tipos de índices suportados</vt:lpstr>
      <vt:lpstr>Tipos de índices suportados</vt:lpstr>
      <vt:lpstr>Tipos de índices suportados</vt:lpstr>
      <vt:lpstr>Tipos de índices suportados</vt:lpstr>
      <vt:lpstr>Estruturas especiais destinadas ao armazenamento/recuperação de grandes volumes de dados</vt:lpstr>
      <vt:lpstr>Estruturas especiais destinadas ao armazenamento/recuperação de grandes volumes de dados</vt:lpstr>
      <vt:lpstr>Estruturas especiais destinadas ao armazenamento/recuperação de grandes volumes de dados</vt:lpstr>
      <vt:lpstr>Estruturas especiais destinadas ao armazenamento/recuperação de grandes volumes de dados</vt:lpstr>
      <vt:lpstr>Estruturas especiais destinadas ao armazenamento/recuperação de grandes volumes de dados</vt:lpstr>
      <vt:lpstr>Estruturas especiais destinadas ao armazenamento/recuperação de grandes volumes de dados</vt:lpstr>
      <vt:lpstr>Estruturas especiais destinadas ao armazenamento/recuperação de grandes volumes de dados</vt:lpstr>
      <vt:lpstr>Sua posição no mercado mundial e nacional</vt:lpstr>
      <vt:lpstr>Apresentação do PowerPoint</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Seminário de banco de d</dc:title>
  <dc:creator>João Mendes</dc:creator>
  <cp:lastModifiedBy>João Mendes</cp:lastModifiedBy>
  <cp:revision>50</cp:revision>
  <dcterms:created xsi:type="dcterms:W3CDTF">2016-05-16T00:27:44Z</dcterms:created>
  <dcterms:modified xsi:type="dcterms:W3CDTF">2016-05-17T03:35:13Z</dcterms:modified>
</cp:coreProperties>
</file>