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2"/>
  </p:notesMasterIdLst>
  <p:sldIdLst>
    <p:sldId id="256" r:id="rId2"/>
    <p:sldId id="259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43" r:id="rId11"/>
  </p:sldIdLst>
  <p:sldSz cx="9144000" cy="5143500" type="screen16x9"/>
  <p:notesSz cx="6858000" cy="9144000"/>
  <p:embeddedFontLst>
    <p:embeddedFont>
      <p:font typeface="Barlow Semi Condensed" panose="020F0502020204030204" pitchFamily="34" charset="0"/>
      <p:regular r:id="rId13"/>
      <p:bold r:id="rId14"/>
      <p:italic r:id="rId15"/>
      <p:boldItalic r:id="rId16"/>
    </p:embeddedFont>
    <p:embeddedFont>
      <p:font typeface="Barlow Semi Condensed Medium" panose="020F0502020204030204" pitchFamily="34" charset="0"/>
      <p:regular r:id="rId17"/>
      <p:bold r:id="rId18"/>
      <p:italic r:id="rId19"/>
      <p:boldItalic r:id="rId20"/>
    </p:embeddedFont>
    <p:embeddedFont>
      <p:font typeface="Fjalla One" panose="02000506040000020004" pitchFamily="2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0006"/>
    <a:srgbClr val="3F0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7C097E-2824-4D49-94DD-C91A97983569}">
  <a:tblStyle styleId="{2C7C097E-2824-4D49-94DD-C91A979835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Estilo com Tema 2 - Ênfas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com Tema 2 - Ênfas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72"/>
    <p:restoredTop sz="94681"/>
  </p:normalViewPr>
  <p:slideViewPr>
    <p:cSldViewPr snapToGrid="0">
      <p:cViewPr varScale="1">
        <p:scale>
          <a:sx n="170" d="100"/>
          <a:sy n="170" d="100"/>
        </p:scale>
        <p:origin x="10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1F621007-33A0-381C-A162-356A7A945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A8D560CD-88CF-B977-8342-F3DDE22892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50C9C0E2-8E27-835F-62F3-27A3B3D2B8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112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8A23D9FD-E429-5264-8E5B-FCB537174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6D8F8F67-D50B-88BC-3C35-EF959AA999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8894B387-84F8-A015-4013-08F2277C05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573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8A23D9FD-E429-5264-8E5B-FCB537174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6D8F8F67-D50B-88BC-3C35-EF959AA999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8894B387-84F8-A015-4013-08F2277C05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735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8A23D9FD-E429-5264-8E5B-FCB537174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6D8F8F67-D50B-88BC-3C35-EF959AA999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8894B387-84F8-A015-4013-08F2277C05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153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8A23D9FD-E429-5264-8E5B-FCB537174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6D8F8F67-D50B-88BC-3C35-EF959AA999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8894B387-84F8-A015-4013-08F2277C05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091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8A23D9FD-E429-5264-8E5B-FCB537174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6D8F8F67-D50B-88BC-3C35-EF959AA999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8894B387-84F8-A015-4013-08F2277C05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589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8A23D9FD-E429-5264-8E5B-FCB537174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6D8F8F67-D50B-88BC-3C35-EF959AA999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8894B387-84F8-A015-4013-08F2277C05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729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8A23D9FD-E429-5264-8E5B-FCB537174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6D8F8F67-D50B-88BC-3C35-EF959AA999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8894B387-84F8-A015-4013-08F2277C05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59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73" r:id="rId6"/>
    <p:sldLayoutId id="2147483674" r:id="rId7"/>
    <p:sldLayoutId id="2147483675" r:id="rId8"/>
    <p:sldLayoutId id="214748367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lattes.cnpq.br/1208427665892059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www.linkedin.com/in/joaopauloaramuni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joaopauloaramuni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480881" y="1682173"/>
            <a:ext cx="3588074" cy="2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err="1"/>
              <a:t>Laboratório</a:t>
            </a:r>
            <a:r>
              <a:rPr lang="en" sz="4400" dirty="0"/>
              <a:t> de </a:t>
            </a:r>
            <a:r>
              <a:rPr lang="en" sz="4400" dirty="0" err="1"/>
              <a:t>Iniciação</a:t>
            </a:r>
            <a:r>
              <a:rPr lang="en" sz="4400" dirty="0"/>
              <a:t> </a:t>
            </a:r>
            <a:r>
              <a:rPr lang="en" sz="4400" dirty="0" err="1"/>
              <a:t>à</a:t>
            </a:r>
            <a:r>
              <a:rPr lang="en" sz="4400" dirty="0"/>
              <a:t> </a:t>
            </a:r>
            <a:r>
              <a:rPr lang="en" sz="4400" dirty="0" err="1"/>
              <a:t>Programação</a:t>
            </a:r>
            <a:endParaRPr sz="44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480881" y="4019145"/>
            <a:ext cx="3588074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300">
                <a:solidFill>
                  <a:schemeClr val="accent1"/>
                </a:solidFill>
              </a:rPr>
              <a:t>Prof. Dr. João Paulo </a:t>
            </a:r>
            <a:r>
              <a:rPr lang="pt-BR" sz="2300" err="1">
                <a:solidFill>
                  <a:schemeClr val="accent1"/>
                </a:solidFill>
              </a:rPr>
              <a:t>Aramuni</a:t>
            </a:r>
            <a:endParaRPr lang="pt-BR" sz="230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230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pt-BR" sz="2300">
              <a:solidFill>
                <a:schemeClr val="accent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2297248-FD6F-A058-7CAA-ACADA22BE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7" y="96381"/>
            <a:ext cx="1377061" cy="11226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B86B8F19-6E67-9B46-8865-C4843FED1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605;p63">
            <a:extLst>
              <a:ext uri="{FF2B5EF4-FFF2-40B4-BE49-F238E27FC236}">
                <a16:creationId xmlns:a16="http://schemas.microsoft.com/office/drawing/2014/main" id="{64B2DF9C-D9F9-1998-0EBB-4FBD9330B6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err="1"/>
              <a:t>Obrigado</a:t>
            </a:r>
            <a:r>
              <a:rPr lang="en" sz="7200"/>
              <a:t>!</a:t>
            </a:r>
            <a:endParaRPr sz="7200"/>
          </a:p>
        </p:txBody>
      </p:sp>
      <p:sp>
        <p:nvSpPr>
          <p:cNvPr id="9" name="Google Shape;3606;p63">
            <a:extLst>
              <a:ext uri="{FF2B5EF4-FFF2-40B4-BE49-F238E27FC236}">
                <a16:creationId xmlns:a16="http://schemas.microsoft.com/office/drawing/2014/main" id="{ED88BB71-47AE-0065-D877-EE32C986AE2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796390" y="1807700"/>
            <a:ext cx="3551219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err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Dúvidas</a:t>
            </a:r>
            <a:r>
              <a:rPr lang="en" sz="180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?</a:t>
            </a:r>
            <a:endParaRPr sz="180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joaopauloaramuni@gmail.com</a:t>
            </a:r>
            <a:endParaRPr sz="18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8FA9415F-F4CE-C5F3-B316-FC3439130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522" y="3137133"/>
            <a:ext cx="682844" cy="682844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8E75432-0082-C38D-B4D8-643A04D41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631" y="3135797"/>
            <a:ext cx="682844" cy="68418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3D47B487-2B25-564E-F6CF-8471322B0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9552" y="3135084"/>
            <a:ext cx="684893" cy="684893"/>
          </a:xfrm>
          <a:prstGeom prst="rect">
            <a:avLst/>
          </a:prstGeom>
        </p:spPr>
      </p:pic>
      <p:sp>
        <p:nvSpPr>
          <p:cNvPr id="2" name="Google Shape;3606;p63">
            <a:extLst>
              <a:ext uri="{FF2B5EF4-FFF2-40B4-BE49-F238E27FC236}">
                <a16:creationId xmlns:a16="http://schemas.microsoft.com/office/drawing/2014/main" id="{7EB49ABD-2CF0-B252-A091-46813646E307}"/>
              </a:ext>
            </a:extLst>
          </p:cNvPr>
          <p:cNvSpPr txBox="1">
            <a:spLocks/>
          </p:cNvSpPr>
          <p:nvPr/>
        </p:nvSpPr>
        <p:spPr>
          <a:xfrm>
            <a:off x="3201023" y="3819977"/>
            <a:ext cx="737841" cy="447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1600">
                <a:solidFill>
                  <a:schemeClr val="accent1"/>
                </a:solidFill>
                <a:hlinkClick r:id="rId6"/>
              </a:rPr>
              <a:t>GitHub</a:t>
            </a:r>
            <a:endParaRPr lang="pt-BR" sz="1800"/>
          </a:p>
        </p:txBody>
      </p:sp>
      <p:sp>
        <p:nvSpPr>
          <p:cNvPr id="3" name="Google Shape;3606;p63">
            <a:extLst>
              <a:ext uri="{FF2B5EF4-FFF2-40B4-BE49-F238E27FC236}">
                <a16:creationId xmlns:a16="http://schemas.microsoft.com/office/drawing/2014/main" id="{E20BD389-BB05-1C00-5E53-187961E72B2E}"/>
              </a:ext>
            </a:extLst>
          </p:cNvPr>
          <p:cNvSpPr txBox="1">
            <a:spLocks/>
          </p:cNvSpPr>
          <p:nvPr/>
        </p:nvSpPr>
        <p:spPr>
          <a:xfrm>
            <a:off x="4137165" y="3819976"/>
            <a:ext cx="869666" cy="447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1600">
                <a:solidFill>
                  <a:schemeClr val="accent1"/>
                </a:solidFill>
                <a:hlinkClick r:id="rId7"/>
              </a:rPr>
              <a:t>LinkedIn</a:t>
            </a:r>
            <a:endParaRPr lang="pt-BR" sz="1800"/>
          </a:p>
        </p:txBody>
      </p:sp>
      <p:sp>
        <p:nvSpPr>
          <p:cNvPr id="4" name="Google Shape;3606;p63">
            <a:extLst>
              <a:ext uri="{FF2B5EF4-FFF2-40B4-BE49-F238E27FC236}">
                <a16:creationId xmlns:a16="http://schemas.microsoft.com/office/drawing/2014/main" id="{19FCE19E-348B-23A0-85A8-887E90A1FC6A}"/>
              </a:ext>
            </a:extLst>
          </p:cNvPr>
          <p:cNvSpPr txBox="1">
            <a:spLocks/>
          </p:cNvSpPr>
          <p:nvPr/>
        </p:nvSpPr>
        <p:spPr>
          <a:xfrm>
            <a:off x="5185925" y="3819975"/>
            <a:ext cx="776255" cy="447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1600">
                <a:solidFill>
                  <a:schemeClr val="accent1"/>
                </a:solidFill>
                <a:hlinkClick r:id="rId8"/>
              </a:rPr>
              <a:t>Lattes</a:t>
            </a:r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254715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155;p38">
            <a:extLst>
              <a:ext uri="{FF2B5EF4-FFF2-40B4-BE49-F238E27FC236}">
                <a16:creationId xmlns:a16="http://schemas.microsoft.com/office/drawing/2014/main" id="{4D564109-3BE2-0BDF-61E5-FBBBB123B6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06436" y="1828836"/>
            <a:ext cx="405765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err="1"/>
              <a:t>Controle</a:t>
            </a:r>
            <a:endParaRPr sz="3200" dirty="0"/>
          </a:p>
        </p:txBody>
      </p:sp>
      <p:sp>
        <p:nvSpPr>
          <p:cNvPr id="12" name="Google Shape;2156;p38">
            <a:extLst>
              <a:ext uri="{FF2B5EF4-FFF2-40B4-BE49-F238E27FC236}">
                <a16:creationId xmlns:a16="http://schemas.microsoft.com/office/drawing/2014/main" id="{514D8F79-BE0B-6CD7-C962-1EB4EF3AE8E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35061" y="759036"/>
            <a:ext cx="32004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/>
              <a:t>Aula 06</a:t>
            </a:r>
            <a:endParaRPr lang="pt-BR" sz="11500" dirty="0"/>
          </a:p>
        </p:txBody>
      </p:sp>
      <p:sp>
        <p:nvSpPr>
          <p:cNvPr id="13" name="Google Shape;2157;p38">
            <a:extLst>
              <a:ext uri="{FF2B5EF4-FFF2-40B4-BE49-F238E27FC236}">
                <a16:creationId xmlns:a16="http://schemas.microsoft.com/office/drawing/2014/main" id="{3236D349-24AD-C685-D5F5-70102DD24D2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28258" y="3076556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LIP - </a:t>
            </a:r>
            <a:r>
              <a:rPr lang="en" sz="2400" dirty="0" err="1"/>
              <a:t>Manhã</a:t>
            </a:r>
            <a:endParaRPr sz="2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80F839E4-36C4-0CBC-A5ED-17CACC11A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2177;p39">
            <a:extLst>
              <a:ext uri="{FF2B5EF4-FFF2-40B4-BE49-F238E27FC236}">
                <a16:creationId xmlns:a16="http://schemas.microsoft.com/office/drawing/2014/main" id="{7AAD82CE-0560-ADC1-3BD0-F9AEFA1213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5641" y="105296"/>
            <a:ext cx="6693845" cy="548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Controle</a:t>
            </a:r>
          </a:p>
        </p:txBody>
      </p:sp>
      <p:sp>
        <p:nvSpPr>
          <p:cNvPr id="5" name="Google Shape;2178;p39">
            <a:extLst>
              <a:ext uri="{FF2B5EF4-FFF2-40B4-BE49-F238E27FC236}">
                <a16:creationId xmlns:a16="http://schemas.microsoft.com/office/drawing/2014/main" id="{67D88333-2B51-AD28-3868-87CD5DAC100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65642" y="818097"/>
            <a:ext cx="6693844" cy="3507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800" dirty="0"/>
              <a:t>No </a:t>
            </a:r>
            <a:r>
              <a:rPr lang="pt-BR" sz="1800" dirty="0" err="1"/>
              <a:t>Scratch</a:t>
            </a:r>
            <a:r>
              <a:rPr lang="pt-BR" sz="1800" dirty="0"/>
              <a:t>, os controles são blocos de comando que permitem aos usuários controlar o fluxo de execução dos scripts em seus projetos. 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pt-BR" sz="1800" dirty="0"/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800" dirty="0"/>
              <a:t>Eles fornecem ferramentas para repetir ações, tomar decisões com base em condições específicas e criar interações mais complexas.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03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80F839E4-36C4-0CBC-A5ED-17CACC11A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2177;p39">
            <a:extLst>
              <a:ext uri="{FF2B5EF4-FFF2-40B4-BE49-F238E27FC236}">
                <a16:creationId xmlns:a16="http://schemas.microsoft.com/office/drawing/2014/main" id="{7AAD82CE-0560-ADC1-3BD0-F9AEFA1213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5641" y="105296"/>
            <a:ext cx="6693845" cy="548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Controle</a:t>
            </a:r>
          </a:p>
        </p:txBody>
      </p:sp>
      <p:sp>
        <p:nvSpPr>
          <p:cNvPr id="5" name="Google Shape;2178;p39">
            <a:extLst>
              <a:ext uri="{FF2B5EF4-FFF2-40B4-BE49-F238E27FC236}">
                <a16:creationId xmlns:a16="http://schemas.microsoft.com/office/drawing/2014/main" id="{67D88333-2B51-AD28-3868-87CD5DAC100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65642" y="818097"/>
            <a:ext cx="5292308" cy="4088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600" dirty="0"/>
              <a:t>1) Espere 1s: Este bloco faz com que o programa aguarde por um segundo antes de continuar a executar o próximo comando. É útil para criar pausas em animações ou sincronizar eventos em seu projeto. </a:t>
            </a:r>
          </a:p>
          <a:p>
            <a:pPr algn="just">
              <a:buClr>
                <a:schemeClr val="dk1"/>
              </a:buClr>
              <a:buSzPts val="1100"/>
            </a:pPr>
            <a:endParaRPr lang="pt-BR" sz="1600" dirty="0"/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600" dirty="0"/>
              <a:t>2) Repita 10 vezes: Esse bloco faz com que um conjunto de comandos seja repetido exatamente 10 vezes. É usado para executar uma série de instruções várias vezes, sem a necessidade de copiar e colar os mesmos comandos várias vezes.</a:t>
            </a:r>
            <a:endParaRPr lang="pt-BR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5FD6A1-3CB3-477E-E675-FBC8F5BFE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514" y="191860"/>
            <a:ext cx="1759943" cy="475977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60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80F839E4-36C4-0CBC-A5ED-17CACC11A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2177;p39">
            <a:extLst>
              <a:ext uri="{FF2B5EF4-FFF2-40B4-BE49-F238E27FC236}">
                <a16:creationId xmlns:a16="http://schemas.microsoft.com/office/drawing/2014/main" id="{7AAD82CE-0560-ADC1-3BD0-F9AEFA1213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5641" y="105296"/>
            <a:ext cx="6693845" cy="548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Controle</a:t>
            </a:r>
          </a:p>
        </p:txBody>
      </p:sp>
      <p:sp>
        <p:nvSpPr>
          <p:cNvPr id="5" name="Google Shape;2178;p39">
            <a:extLst>
              <a:ext uri="{FF2B5EF4-FFF2-40B4-BE49-F238E27FC236}">
                <a16:creationId xmlns:a16="http://schemas.microsoft.com/office/drawing/2014/main" id="{67D88333-2B51-AD28-3868-87CD5DAC100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65642" y="818096"/>
            <a:ext cx="5295600" cy="4166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600" dirty="0"/>
              <a:t>3) Sempre: Este bloco permite que um conjunto de comandos seja executado repetidamente em um loop infinito. Os comandos dentro deste bloco são executados continuamente até que o projeto seja encerrado ou uma condição de parada seja alcançada. </a:t>
            </a:r>
          </a:p>
          <a:p>
            <a:pPr algn="just">
              <a:buClr>
                <a:schemeClr val="dk1"/>
              </a:buClr>
              <a:buSzPts val="1100"/>
            </a:pPr>
            <a:endParaRPr lang="pt-BR" sz="1600" dirty="0"/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600" dirty="0"/>
              <a:t>4) Se... então: Este bloco verifica se uma determinada condição é verdadeira e executa um conjunto de comandos se essa condição for atendida. Por exemplo, você pode usar este bloco para verificar se a pontuação do jogador atingiu um determinado valor e, em seguida, executar uma animação de celebração.</a:t>
            </a:r>
            <a:endParaRPr lang="pt-BR" sz="12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ECC5D8E-C185-6A67-FF9C-5B93C59A7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514" y="191860"/>
            <a:ext cx="1759943" cy="475977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74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80F839E4-36C4-0CBC-A5ED-17CACC11A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2177;p39">
            <a:extLst>
              <a:ext uri="{FF2B5EF4-FFF2-40B4-BE49-F238E27FC236}">
                <a16:creationId xmlns:a16="http://schemas.microsoft.com/office/drawing/2014/main" id="{7AAD82CE-0560-ADC1-3BD0-F9AEFA1213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5641" y="105296"/>
            <a:ext cx="6693845" cy="548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Controle</a:t>
            </a:r>
          </a:p>
        </p:txBody>
      </p:sp>
      <p:sp>
        <p:nvSpPr>
          <p:cNvPr id="5" name="Google Shape;2178;p39">
            <a:extLst>
              <a:ext uri="{FF2B5EF4-FFF2-40B4-BE49-F238E27FC236}">
                <a16:creationId xmlns:a16="http://schemas.microsoft.com/office/drawing/2014/main" id="{67D88333-2B51-AD28-3868-87CD5DAC100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65642" y="818097"/>
            <a:ext cx="5295600" cy="3507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600" dirty="0"/>
              <a:t>5) Se... então... senão: Este bloco é semelhante ao bloco "Se... então", mas também inclui um conjunto de comandos alternativos para serem executados se a condição não for atendida. Ele permite que você forneça instruções diferentes com base em diferentes resultados.</a:t>
            </a:r>
            <a:endParaRPr lang="pt-BR" sz="12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52FB61D-4A4F-4F85-99E5-0E3C15022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514" y="191860"/>
            <a:ext cx="1759943" cy="475977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871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80F839E4-36C4-0CBC-A5ED-17CACC11A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2177;p39">
            <a:extLst>
              <a:ext uri="{FF2B5EF4-FFF2-40B4-BE49-F238E27FC236}">
                <a16:creationId xmlns:a16="http://schemas.microsoft.com/office/drawing/2014/main" id="{7AAD82CE-0560-ADC1-3BD0-F9AEFA1213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5641" y="105296"/>
            <a:ext cx="6693845" cy="548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Controle</a:t>
            </a:r>
          </a:p>
        </p:txBody>
      </p:sp>
      <p:sp>
        <p:nvSpPr>
          <p:cNvPr id="5" name="Google Shape;2178;p39">
            <a:extLst>
              <a:ext uri="{FF2B5EF4-FFF2-40B4-BE49-F238E27FC236}">
                <a16:creationId xmlns:a16="http://schemas.microsoft.com/office/drawing/2014/main" id="{67D88333-2B51-AD28-3868-87CD5DAC100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65642" y="818097"/>
            <a:ext cx="5295600" cy="3507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600" dirty="0"/>
              <a:t>1) Espere até: Este bloco faz com que o programa aguarde até que uma determinada condição seja atendida antes de continuar a executar o próximo comando. É usado para criar espera dinâmica com base em eventos específicos.</a:t>
            </a:r>
          </a:p>
          <a:p>
            <a:pPr algn="just">
              <a:buClr>
                <a:schemeClr val="dk1"/>
              </a:buClr>
              <a:buSzPts val="1100"/>
            </a:pPr>
            <a:endParaRPr lang="pt-BR" sz="1600" dirty="0"/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600" dirty="0"/>
              <a:t>2) Repita até que: Este bloco faz com que um conjunto de comandos seja repetido até que uma condição especificada seja atendida. Ele executa os comandos repetidamente enquanto a condição não for verdadeira.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7D5C95E-C3C7-D69D-80B1-932821D70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46" y="546099"/>
            <a:ext cx="2269479" cy="405130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02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80F839E4-36C4-0CBC-A5ED-17CACC11A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2177;p39">
            <a:extLst>
              <a:ext uri="{FF2B5EF4-FFF2-40B4-BE49-F238E27FC236}">
                <a16:creationId xmlns:a16="http://schemas.microsoft.com/office/drawing/2014/main" id="{7AAD82CE-0560-ADC1-3BD0-F9AEFA1213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5641" y="105296"/>
            <a:ext cx="6693845" cy="548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Controle</a:t>
            </a:r>
          </a:p>
        </p:txBody>
      </p:sp>
      <p:sp>
        <p:nvSpPr>
          <p:cNvPr id="5" name="Google Shape;2178;p39">
            <a:extLst>
              <a:ext uri="{FF2B5EF4-FFF2-40B4-BE49-F238E27FC236}">
                <a16:creationId xmlns:a16="http://schemas.microsoft.com/office/drawing/2014/main" id="{67D88333-2B51-AD28-3868-87CD5DAC100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65642" y="818097"/>
            <a:ext cx="5295600" cy="3507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600" dirty="0"/>
              <a:t>3) Pare todos: Este bloco interrompe imediatamente a execução de todos os scripts em todos os sprites no projeto. É útil para encerrar rapidamente todos os comportamentos em um projeto. Pare este script: Este bloco interrompe imediatamente a execução do script atual no sprite em que ele está sendo executado. Pare outros scripts do ator: Este bloco interrompe imediatamente a execução de todos os scripts no mesmo sprite, exceto o script atual em execução.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7D5C95E-C3C7-D69D-80B1-932821D70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46" y="546099"/>
            <a:ext cx="2269479" cy="405130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083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80F839E4-36C4-0CBC-A5ED-17CACC11A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2177;p39">
            <a:extLst>
              <a:ext uri="{FF2B5EF4-FFF2-40B4-BE49-F238E27FC236}">
                <a16:creationId xmlns:a16="http://schemas.microsoft.com/office/drawing/2014/main" id="{7AAD82CE-0560-ADC1-3BD0-F9AEFA1213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5641" y="105296"/>
            <a:ext cx="6693845" cy="548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Controle</a:t>
            </a:r>
          </a:p>
        </p:txBody>
      </p:sp>
      <p:sp>
        <p:nvSpPr>
          <p:cNvPr id="5" name="Google Shape;2178;p39">
            <a:extLst>
              <a:ext uri="{FF2B5EF4-FFF2-40B4-BE49-F238E27FC236}">
                <a16:creationId xmlns:a16="http://schemas.microsoft.com/office/drawing/2014/main" id="{67D88333-2B51-AD28-3868-87CD5DAC100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65642" y="818097"/>
            <a:ext cx="5295600" cy="3507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600" dirty="0"/>
              <a:t>4) Quando eu começar como clone: Este bloco é acionado quando um novo clone de um sprite é criado. Ele permite que você especifique as ações que devem ser executadas quando um clone é criado.</a:t>
            </a:r>
          </a:p>
          <a:p>
            <a:pPr algn="just">
              <a:buClr>
                <a:schemeClr val="dk1"/>
              </a:buClr>
              <a:buSzPts val="1100"/>
            </a:pPr>
            <a:endParaRPr lang="pt-BR" sz="1600" dirty="0"/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600" dirty="0"/>
              <a:t>5) Criar clone de: Este bloco cria uma cópia do sprite atual (incluindo todos os seus scripts e características) e a coloca no palco.</a:t>
            </a:r>
          </a:p>
          <a:p>
            <a:pPr algn="just">
              <a:buClr>
                <a:schemeClr val="dk1"/>
              </a:buClr>
              <a:buSzPts val="1100"/>
            </a:pPr>
            <a:endParaRPr lang="pt-BR" sz="1600" dirty="0"/>
          </a:p>
          <a:p>
            <a:pPr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600" dirty="0"/>
              <a:t>6) Apague este clone: Este bloco remove o clone atual do palco, fazendo com que ele desapareça da cena.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7D5C95E-C3C7-D69D-80B1-932821D70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46" y="546099"/>
            <a:ext cx="2269479" cy="405130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06172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4313</TotalTime>
  <Words>566</Words>
  <Application>Microsoft Macintosh PowerPoint</Application>
  <PresentationFormat>Apresentação na tela (16:9)</PresentationFormat>
  <Paragraphs>38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Barlow Semi Condensed Medium</vt:lpstr>
      <vt:lpstr>Barlow Semi Condensed</vt:lpstr>
      <vt:lpstr>Fjalla One</vt:lpstr>
      <vt:lpstr>Technology Consulting by Slidesgo</vt:lpstr>
      <vt:lpstr>Laboratório de Iniciação à Programação</vt:lpstr>
      <vt:lpstr>Controle</vt:lpstr>
      <vt:lpstr>Controle</vt:lpstr>
      <vt:lpstr>Controle</vt:lpstr>
      <vt:lpstr>Controle</vt:lpstr>
      <vt:lpstr>Controle</vt:lpstr>
      <vt:lpstr>Controle</vt:lpstr>
      <vt:lpstr>Controle</vt:lpstr>
      <vt:lpstr>Controle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Estruturas de Dados I</dc:title>
  <cp:lastModifiedBy>João Paulo Aramuni</cp:lastModifiedBy>
  <cp:revision>401</cp:revision>
  <dcterms:modified xsi:type="dcterms:W3CDTF">2024-03-11T21:19:37Z</dcterms:modified>
</cp:coreProperties>
</file>