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7"/>
  </p:notesMasterIdLst>
  <p:sldIdLst>
    <p:sldId id="256" r:id="rId2"/>
    <p:sldId id="259" r:id="rId3"/>
    <p:sldId id="344" r:id="rId4"/>
    <p:sldId id="345" r:id="rId5"/>
    <p:sldId id="349" r:id="rId6"/>
    <p:sldId id="355" r:id="rId7"/>
    <p:sldId id="346" r:id="rId8"/>
    <p:sldId id="347" r:id="rId9"/>
    <p:sldId id="350" r:id="rId10"/>
    <p:sldId id="351" r:id="rId11"/>
    <p:sldId id="352" r:id="rId12"/>
    <p:sldId id="353" r:id="rId13"/>
    <p:sldId id="354" r:id="rId14"/>
    <p:sldId id="348" r:id="rId15"/>
    <p:sldId id="343" r:id="rId16"/>
  </p:sldIdLst>
  <p:sldSz cx="9144000" cy="5143500" type="screen16x9"/>
  <p:notesSz cx="6858000" cy="9144000"/>
  <p:embeddedFontLst>
    <p:embeddedFont>
      <p:font typeface="Barlow Semi Condensed" panose="020F0502020204030204" pitchFamily="34" charset="0"/>
      <p:regular r:id="rId18"/>
      <p:bold r:id="rId19"/>
      <p:italic r:id="rId20"/>
      <p:boldItalic r:id="rId21"/>
    </p:embeddedFont>
    <p:embeddedFont>
      <p:font typeface="Barlow Semi Condensed Medium" panose="020F0502020204030204" pitchFamily="34" charset="0"/>
      <p:regular r:id="rId22"/>
      <p:bold r:id="rId23"/>
      <p:italic r:id="rId24"/>
      <p:boldItalic r:id="rId25"/>
    </p:embeddedFont>
    <p:embeddedFont>
      <p:font typeface="Fjalla One" panose="02000506040000020004" pitchFamily="2" charset="0"/>
      <p:regular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7C097E-2824-4D49-94DD-C91A97983569}">
  <a:tblStyle styleId="{2C7C097E-2824-4D49-94DD-C91A9798356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27F97BB-C833-4FB7-BDE5-3F7075034690}" styleName="Estilo com Tema 2 - Ênfase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Estilo com Tema 2 - Ênfase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Estilo com Tema 2 - Ênfase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2DE63D5-997A-4646-A377-4702673A728D}" styleName="Estilo Claro 2 - Ênfase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Estilo Claro 2 - Ênfas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Estilo com Tema 2 - Ênfase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Estilo com Tema 2 - Ênfase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Estilo com Tema 2 - Ênfase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5BE263C-DBD7-4A20-BB59-AAB30ACAA65A}" styleName="Estilo Médio 3 - Ênfas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Estilo Médio 3 - Ênfase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Estilo Médio 3 - Ênfase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Estilo Médio 1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Estilo Médio 1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39"/>
    <p:restoredTop sz="94717"/>
  </p:normalViewPr>
  <p:slideViewPr>
    <p:cSldViewPr snapToGrid="0">
      <p:cViewPr varScale="1">
        <p:scale>
          <a:sx n="136" d="100"/>
          <a:sy n="136" d="100"/>
        </p:scale>
        <p:origin x="10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CF0F47CD-A16F-6503-FED1-91842FF29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30909D97-C2BA-20B9-77C3-6981D3C1A5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C5056945-EB7F-CE56-63A5-62E81F677E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20849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CF0F47CD-A16F-6503-FED1-91842FF29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30909D97-C2BA-20B9-77C3-6981D3C1A5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C5056945-EB7F-CE56-63A5-62E81F677E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7270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CF0F47CD-A16F-6503-FED1-91842FF29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30909D97-C2BA-20B9-77C3-6981D3C1A5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C5056945-EB7F-CE56-63A5-62E81F677E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162081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CF0F47CD-A16F-6503-FED1-91842FF29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30909D97-C2BA-20B9-77C3-6981D3C1A5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C5056945-EB7F-CE56-63A5-62E81F677E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535002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CF0F47CD-A16F-6503-FED1-91842FF29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30909D97-C2BA-20B9-77C3-6981D3C1A5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C5056945-EB7F-CE56-63A5-62E81F677E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37749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1F621007-33A0-381C-A162-356A7A945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A8D560CD-88CF-B977-8342-F3DDE22892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50C9C0E2-8E27-835F-62F3-27A3B3D2B8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61124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CF0F47CD-A16F-6503-FED1-91842FF29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30909D97-C2BA-20B9-77C3-6981D3C1A5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C5056945-EB7F-CE56-63A5-62E81F677E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9396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CF0F47CD-A16F-6503-FED1-91842FF29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30909D97-C2BA-20B9-77C3-6981D3C1A5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C5056945-EB7F-CE56-63A5-62E81F677E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305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CF0F47CD-A16F-6503-FED1-91842FF29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30909D97-C2BA-20B9-77C3-6981D3C1A5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C5056945-EB7F-CE56-63A5-62E81F677E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78457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CF0F47CD-A16F-6503-FED1-91842FF29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30909D97-C2BA-20B9-77C3-6981D3C1A5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C5056945-EB7F-CE56-63A5-62E81F677E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17456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CF0F47CD-A16F-6503-FED1-91842FF29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30909D97-C2BA-20B9-77C3-6981D3C1A5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C5056945-EB7F-CE56-63A5-62E81F677E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55608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CF0F47CD-A16F-6503-FED1-91842FF29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30909D97-C2BA-20B9-77C3-6981D3C1A5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C5056945-EB7F-CE56-63A5-62E81F677E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403964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>
          <a:extLst>
            <a:ext uri="{FF2B5EF4-FFF2-40B4-BE49-F238E27FC236}">
              <a16:creationId xmlns:a16="http://schemas.microsoft.com/office/drawing/2014/main" id="{CF0F47CD-A16F-6503-FED1-91842FF29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>
            <a:extLst>
              <a:ext uri="{FF2B5EF4-FFF2-40B4-BE49-F238E27FC236}">
                <a16:creationId xmlns:a16="http://schemas.microsoft.com/office/drawing/2014/main" id="{30909D97-C2BA-20B9-77C3-6981D3C1A5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>
            <a:extLst>
              <a:ext uri="{FF2B5EF4-FFF2-40B4-BE49-F238E27FC236}">
                <a16:creationId xmlns:a16="http://schemas.microsoft.com/office/drawing/2014/main" id="{C5056945-EB7F-CE56-63A5-62E81F677E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9395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3"/>
          <p:cNvGrpSpPr/>
          <p:nvPr/>
        </p:nvGrpSpPr>
        <p:grpSpPr>
          <a:xfrm>
            <a:off x="2132649" y="713253"/>
            <a:ext cx="4878702" cy="3717004"/>
            <a:chOff x="399425" y="238125"/>
            <a:chExt cx="6810025" cy="5187000"/>
          </a:xfrm>
        </p:grpSpPr>
        <p:sp>
          <p:nvSpPr>
            <p:cNvPr id="45" name="Google Shape;45;p3"/>
            <p:cNvSpPr/>
            <p:nvPr/>
          </p:nvSpPr>
          <p:spPr>
            <a:xfrm>
              <a:off x="399425" y="238325"/>
              <a:ext cx="6810025" cy="5186100"/>
            </a:xfrm>
            <a:custGeom>
              <a:avLst/>
              <a:gdLst/>
              <a:ahLst/>
              <a:cxnLst/>
              <a:rect l="l" t="t" r="r" b="b"/>
              <a:pathLst>
                <a:path w="272401" h="207444" extrusionOk="0">
                  <a:moveTo>
                    <a:pt x="143525" y="0"/>
                  </a:moveTo>
                  <a:cubicBezTo>
                    <a:pt x="130816" y="0"/>
                    <a:pt x="118065" y="708"/>
                    <a:pt x="105367" y="1397"/>
                  </a:cubicBezTo>
                  <a:cubicBezTo>
                    <a:pt x="85699" y="2506"/>
                    <a:pt x="65661" y="3689"/>
                    <a:pt x="47175" y="10640"/>
                  </a:cubicBezTo>
                  <a:cubicBezTo>
                    <a:pt x="28764" y="17590"/>
                    <a:pt x="11832" y="31343"/>
                    <a:pt x="5990" y="50198"/>
                  </a:cubicBezTo>
                  <a:cubicBezTo>
                    <a:pt x="1" y="69867"/>
                    <a:pt x="6877" y="90940"/>
                    <a:pt x="13680" y="110387"/>
                  </a:cubicBezTo>
                  <a:cubicBezTo>
                    <a:pt x="22479" y="135305"/>
                    <a:pt x="31870" y="161332"/>
                    <a:pt x="51390" y="179152"/>
                  </a:cubicBezTo>
                  <a:cubicBezTo>
                    <a:pt x="67098" y="193557"/>
                    <a:pt x="97572" y="207444"/>
                    <a:pt x="121591" y="207444"/>
                  </a:cubicBezTo>
                  <a:cubicBezTo>
                    <a:pt x="124820" y="207444"/>
                    <a:pt x="127933" y="207193"/>
                    <a:pt x="130877" y="206658"/>
                  </a:cubicBezTo>
                  <a:cubicBezTo>
                    <a:pt x="145739" y="204070"/>
                    <a:pt x="159714" y="191205"/>
                    <a:pt x="171840" y="182923"/>
                  </a:cubicBezTo>
                  <a:cubicBezTo>
                    <a:pt x="188625" y="171314"/>
                    <a:pt x="205484" y="159705"/>
                    <a:pt x="222268" y="148097"/>
                  </a:cubicBezTo>
                  <a:cubicBezTo>
                    <a:pt x="236909" y="138041"/>
                    <a:pt x="252067" y="127319"/>
                    <a:pt x="260348" y="111644"/>
                  </a:cubicBezTo>
                  <a:cubicBezTo>
                    <a:pt x="272400" y="88722"/>
                    <a:pt x="266411" y="59071"/>
                    <a:pt x="249996" y="39033"/>
                  </a:cubicBezTo>
                  <a:cubicBezTo>
                    <a:pt x="233507" y="18995"/>
                    <a:pt x="208367" y="7756"/>
                    <a:pt x="182858" y="3098"/>
                  </a:cubicBezTo>
                  <a:cubicBezTo>
                    <a:pt x="169864" y="762"/>
                    <a:pt x="156717" y="0"/>
                    <a:pt x="1435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491875" y="238125"/>
              <a:ext cx="6575225" cy="5187000"/>
            </a:xfrm>
            <a:custGeom>
              <a:avLst/>
              <a:gdLst/>
              <a:ahLst/>
              <a:cxnLst/>
              <a:rect l="l" t="t" r="r" b="b"/>
              <a:pathLst>
                <a:path w="263009" h="207480" extrusionOk="0">
                  <a:moveTo>
                    <a:pt x="139601" y="0"/>
                  </a:moveTo>
                  <a:cubicBezTo>
                    <a:pt x="126957" y="0"/>
                    <a:pt x="114313" y="739"/>
                    <a:pt x="101669" y="1405"/>
                  </a:cubicBezTo>
                  <a:cubicBezTo>
                    <a:pt x="82001" y="2514"/>
                    <a:pt x="61963" y="3697"/>
                    <a:pt x="43477" y="10648"/>
                  </a:cubicBezTo>
                  <a:cubicBezTo>
                    <a:pt x="25066" y="17598"/>
                    <a:pt x="8134" y="31351"/>
                    <a:pt x="2292" y="50206"/>
                  </a:cubicBezTo>
                  <a:cubicBezTo>
                    <a:pt x="665" y="55530"/>
                    <a:pt x="0" y="60928"/>
                    <a:pt x="0" y="66399"/>
                  </a:cubicBezTo>
                  <a:cubicBezTo>
                    <a:pt x="0" y="81114"/>
                    <a:pt x="5028" y="96198"/>
                    <a:pt x="9982" y="110395"/>
                  </a:cubicBezTo>
                  <a:cubicBezTo>
                    <a:pt x="18781" y="135313"/>
                    <a:pt x="28172" y="161340"/>
                    <a:pt x="47692" y="179160"/>
                  </a:cubicBezTo>
                  <a:cubicBezTo>
                    <a:pt x="63442" y="193579"/>
                    <a:pt x="93979" y="207480"/>
                    <a:pt x="118010" y="207480"/>
                  </a:cubicBezTo>
                  <a:cubicBezTo>
                    <a:pt x="121190" y="207480"/>
                    <a:pt x="124221" y="207258"/>
                    <a:pt x="127179" y="206666"/>
                  </a:cubicBezTo>
                  <a:cubicBezTo>
                    <a:pt x="142041" y="204078"/>
                    <a:pt x="156016" y="191213"/>
                    <a:pt x="168142" y="182931"/>
                  </a:cubicBezTo>
                  <a:cubicBezTo>
                    <a:pt x="184927" y="171322"/>
                    <a:pt x="201786" y="159713"/>
                    <a:pt x="218570" y="148105"/>
                  </a:cubicBezTo>
                  <a:cubicBezTo>
                    <a:pt x="233211" y="138049"/>
                    <a:pt x="248369" y="127327"/>
                    <a:pt x="256650" y="111652"/>
                  </a:cubicBezTo>
                  <a:cubicBezTo>
                    <a:pt x="261013" y="103370"/>
                    <a:pt x="263009" y="94127"/>
                    <a:pt x="263009" y="84885"/>
                  </a:cubicBezTo>
                  <a:cubicBezTo>
                    <a:pt x="263009" y="68544"/>
                    <a:pt x="256798" y="51833"/>
                    <a:pt x="246298" y="39041"/>
                  </a:cubicBezTo>
                  <a:cubicBezTo>
                    <a:pt x="229809" y="19003"/>
                    <a:pt x="204669" y="7764"/>
                    <a:pt x="179160" y="3106"/>
                  </a:cubicBezTo>
                  <a:cubicBezTo>
                    <a:pt x="166146" y="813"/>
                    <a:pt x="152910" y="0"/>
                    <a:pt x="13960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" name="Google Shape;47;p3"/>
          <p:cNvSpPr txBox="1">
            <a:spLocks noGrp="1"/>
          </p:cNvSpPr>
          <p:nvPr>
            <p:ph type="title"/>
          </p:nvPr>
        </p:nvSpPr>
        <p:spPr>
          <a:xfrm>
            <a:off x="2971800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8" name="Google Shape;48;p3"/>
          <p:cNvSpPr txBox="1">
            <a:spLocks noGrp="1"/>
          </p:cNvSpPr>
          <p:nvPr>
            <p:ph type="title" idx="2" hasCustomPrompt="1"/>
          </p:nvPr>
        </p:nvSpPr>
        <p:spPr>
          <a:xfrm>
            <a:off x="2971800" y="1161288"/>
            <a:ext cx="2967600" cy="10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9" name="Google Shape;49;p3"/>
          <p:cNvSpPr txBox="1">
            <a:spLocks noGrp="1"/>
          </p:cNvSpPr>
          <p:nvPr>
            <p:ph type="subTitle" idx="1"/>
          </p:nvPr>
        </p:nvSpPr>
        <p:spPr>
          <a:xfrm>
            <a:off x="2973225" y="2999232"/>
            <a:ext cx="32004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73" r:id="rId6"/>
    <p:sldLayoutId id="2147483674" r:id="rId7"/>
    <p:sldLayoutId id="2147483675" r:id="rId8"/>
    <p:sldLayoutId id="2147483676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hyperlink" Target="http://lattes.cnpq.br/1208427665892059" TargetMode="External"/><Relationship Id="rId3" Type="http://schemas.openxmlformats.org/officeDocument/2006/relationships/image" Target="../media/image9.png"/><Relationship Id="rId7" Type="http://schemas.openxmlformats.org/officeDocument/2006/relationships/hyperlink" Target="https://www.linkedin.com/in/joaopauloaramuni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joaopauloaramuni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joaopauloaramuni/laboratorio-de-iniciacao-a-programacao/tree/main/TINKERCAD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ogos360.com.br/genius_memory_classic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303210" y="959719"/>
            <a:ext cx="5343540" cy="4183680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5480881" y="1682173"/>
            <a:ext cx="3588074" cy="241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 err="1"/>
              <a:t>Laboratório</a:t>
            </a:r>
            <a:r>
              <a:rPr lang="en" sz="4400" dirty="0"/>
              <a:t> de </a:t>
            </a:r>
            <a:r>
              <a:rPr lang="en" sz="4400" dirty="0" err="1"/>
              <a:t>Iniciação</a:t>
            </a:r>
            <a:r>
              <a:rPr lang="en" sz="4400" dirty="0"/>
              <a:t> </a:t>
            </a:r>
            <a:r>
              <a:rPr lang="en" sz="4400" dirty="0" err="1"/>
              <a:t>à</a:t>
            </a:r>
            <a:r>
              <a:rPr lang="en" sz="4400" dirty="0"/>
              <a:t> </a:t>
            </a:r>
            <a:r>
              <a:rPr lang="en" sz="4400" dirty="0" err="1"/>
              <a:t>Programação</a:t>
            </a:r>
            <a:endParaRPr sz="4400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5480881" y="4019145"/>
            <a:ext cx="3588074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2300" dirty="0">
                <a:solidFill>
                  <a:schemeClr val="accent1"/>
                </a:solidFill>
              </a:rPr>
              <a:t>Prof. Dr. João Paulo </a:t>
            </a:r>
            <a:r>
              <a:rPr lang="pt-BR" sz="2300" dirty="0" err="1">
                <a:solidFill>
                  <a:schemeClr val="accent1"/>
                </a:solidFill>
              </a:rPr>
              <a:t>Aramuni</a:t>
            </a:r>
            <a:endParaRPr lang="pt-BR"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pt-BR" sz="2300" dirty="0">
              <a:solidFill>
                <a:schemeClr val="accent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pt-BR" sz="2300" dirty="0">
              <a:solidFill>
                <a:schemeClr val="accent1"/>
              </a:solidFill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F2297248-FD6F-A058-7CAA-ACADA22BE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7" y="96381"/>
            <a:ext cx="1377061" cy="112260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006888C9-4187-9F10-9312-B0682F1BF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77;p39">
            <a:extLst>
              <a:ext uri="{FF2B5EF4-FFF2-40B4-BE49-F238E27FC236}">
                <a16:creationId xmlns:a16="http://schemas.microsoft.com/office/drawing/2014/main" id="{3A53CBEA-FD7D-C7F9-A7C7-076268F88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5641" y="322653"/>
            <a:ext cx="6693845" cy="548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Exemplo</a:t>
            </a:r>
            <a:r>
              <a:rPr lang="en" dirty="0"/>
              <a:t> de </a:t>
            </a:r>
            <a:r>
              <a:rPr lang="en" dirty="0" err="1"/>
              <a:t>sequência</a:t>
            </a:r>
            <a:r>
              <a:rPr lang="en" dirty="0"/>
              <a:t>:</a:t>
            </a:r>
            <a:endParaRPr dirty="0"/>
          </a:p>
        </p:txBody>
      </p:sp>
      <p:sp>
        <p:nvSpPr>
          <p:cNvPr id="7" name="Google Shape;2178;p39">
            <a:extLst>
              <a:ext uri="{FF2B5EF4-FFF2-40B4-BE49-F238E27FC236}">
                <a16:creationId xmlns:a16="http://schemas.microsoft.com/office/drawing/2014/main" id="{9F9E96A6-D260-A7D6-BB77-2C5F73887DA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65642" y="1313541"/>
            <a:ext cx="6693844" cy="3251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sz="1800" u="sng" dirty="0"/>
              <a:t>Fase 1:</a:t>
            </a:r>
          </a:p>
          <a:p>
            <a:pPr algn="just"/>
            <a:r>
              <a:rPr lang="pt-BR" sz="1800" dirty="0"/>
              <a:t>Verde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u="sng" dirty="0"/>
              <a:t>Fase 2:</a:t>
            </a:r>
          </a:p>
          <a:p>
            <a:pPr algn="just"/>
            <a:r>
              <a:rPr lang="pt-BR" sz="1800" dirty="0"/>
              <a:t>Verde, amarelo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u="sng" dirty="0"/>
              <a:t>Fase 3:</a:t>
            </a:r>
          </a:p>
          <a:p>
            <a:pPr algn="just"/>
            <a:r>
              <a:rPr lang="pt-BR" sz="1800" dirty="0"/>
              <a:t>Verde, amarelo, vermelho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u="sng" dirty="0"/>
              <a:t>Fase 4:</a:t>
            </a:r>
          </a:p>
          <a:p>
            <a:pPr algn="just"/>
            <a:r>
              <a:rPr lang="pt-BR" sz="1800" dirty="0"/>
              <a:t>Verde, amarelo, vermelho, azul</a:t>
            </a:r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pt-BR" sz="1800" dirty="0"/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pt-BR" sz="1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0E55217-5AF0-2F97-E294-04EE45E11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271" y="3710540"/>
            <a:ext cx="1391889" cy="138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208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006888C9-4187-9F10-9312-B0682F1BF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77;p39">
            <a:extLst>
              <a:ext uri="{FF2B5EF4-FFF2-40B4-BE49-F238E27FC236}">
                <a16:creationId xmlns:a16="http://schemas.microsoft.com/office/drawing/2014/main" id="{3A53CBEA-FD7D-C7F9-A7C7-076268F88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5641" y="322653"/>
            <a:ext cx="6693845" cy="548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Exemplo</a:t>
            </a:r>
            <a:r>
              <a:rPr lang="en" dirty="0"/>
              <a:t> de </a:t>
            </a:r>
            <a:r>
              <a:rPr lang="en" dirty="0" err="1"/>
              <a:t>sequência</a:t>
            </a:r>
            <a:r>
              <a:rPr lang="en" dirty="0"/>
              <a:t>:</a:t>
            </a:r>
            <a:endParaRPr dirty="0"/>
          </a:p>
        </p:txBody>
      </p:sp>
      <p:sp>
        <p:nvSpPr>
          <p:cNvPr id="7" name="Google Shape;2178;p39">
            <a:extLst>
              <a:ext uri="{FF2B5EF4-FFF2-40B4-BE49-F238E27FC236}">
                <a16:creationId xmlns:a16="http://schemas.microsoft.com/office/drawing/2014/main" id="{9F9E96A6-D260-A7D6-BB77-2C5F73887DA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65642" y="1313541"/>
            <a:ext cx="6693844" cy="3251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sz="1800" u="sng" dirty="0"/>
              <a:t>Fase 5:</a:t>
            </a:r>
          </a:p>
          <a:p>
            <a:pPr algn="just"/>
            <a:r>
              <a:rPr lang="pt-BR" sz="1800" dirty="0"/>
              <a:t>Verde, amarelo, vermelho, azul, vermelho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u="sng" dirty="0"/>
              <a:t>Fase 6:</a:t>
            </a:r>
          </a:p>
          <a:p>
            <a:pPr algn="just"/>
            <a:r>
              <a:rPr lang="pt-BR" sz="1800" dirty="0"/>
              <a:t>Verde, amarelo, vermelho, azul, vermelho, amarelo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u="sng" dirty="0"/>
              <a:t>Fase 7:</a:t>
            </a:r>
          </a:p>
          <a:p>
            <a:pPr algn="just"/>
            <a:r>
              <a:rPr lang="pt-BR" sz="1800" dirty="0"/>
              <a:t>Verde, amarelo, vermelho, azul, vermelho, amarelo, verde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u="sng" dirty="0"/>
              <a:t>Fase 8:</a:t>
            </a:r>
          </a:p>
          <a:p>
            <a:pPr algn="just"/>
            <a:r>
              <a:rPr lang="pt-BR" sz="1800" dirty="0"/>
              <a:t>Verde, amarelo, vermelho, azul, vermelho, amarelo, verde, azul</a:t>
            </a:r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pt-BR" sz="1800" dirty="0"/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pt-BR" sz="1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0E55217-5AF0-2F97-E294-04EE45E11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271" y="3710540"/>
            <a:ext cx="1391889" cy="138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3113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006888C9-4187-9F10-9312-B0682F1BF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77;p39">
            <a:extLst>
              <a:ext uri="{FF2B5EF4-FFF2-40B4-BE49-F238E27FC236}">
                <a16:creationId xmlns:a16="http://schemas.microsoft.com/office/drawing/2014/main" id="{3A53CBEA-FD7D-C7F9-A7C7-076268F88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5641" y="322653"/>
            <a:ext cx="6693845" cy="548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Exemplo</a:t>
            </a:r>
            <a:r>
              <a:rPr lang="en" dirty="0"/>
              <a:t> de </a:t>
            </a:r>
            <a:r>
              <a:rPr lang="en" dirty="0" err="1"/>
              <a:t>sequência</a:t>
            </a:r>
            <a:r>
              <a:rPr lang="en" dirty="0"/>
              <a:t>:</a:t>
            </a:r>
            <a:endParaRPr dirty="0"/>
          </a:p>
        </p:txBody>
      </p:sp>
      <p:sp>
        <p:nvSpPr>
          <p:cNvPr id="7" name="Google Shape;2178;p39">
            <a:extLst>
              <a:ext uri="{FF2B5EF4-FFF2-40B4-BE49-F238E27FC236}">
                <a16:creationId xmlns:a16="http://schemas.microsoft.com/office/drawing/2014/main" id="{9F9E96A6-D260-A7D6-BB77-2C5F73887DA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65642" y="1313541"/>
            <a:ext cx="6693844" cy="3251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sz="1800" u="sng" dirty="0"/>
              <a:t>Fase 9:</a:t>
            </a:r>
          </a:p>
          <a:p>
            <a:pPr algn="just"/>
            <a:r>
              <a:rPr lang="pt-BR" sz="1800" dirty="0"/>
              <a:t>Verde, amarelo, vermelho, azul, vermelho, amarelo, verde, azul, vermelho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u="sng" dirty="0"/>
              <a:t>Fase 10:</a:t>
            </a:r>
          </a:p>
          <a:p>
            <a:pPr algn="just"/>
            <a:r>
              <a:rPr lang="pt-BR" sz="1800" dirty="0"/>
              <a:t>Verde, amarelo, vermelho, azul, vermelho, amarelo, verde, azul, vermelho, amarelo</a:t>
            </a:r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pt-BR" sz="1800" dirty="0"/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pt-BR" sz="1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0E55217-5AF0-2F97-E294-04EE45E11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271" y="3710540"/>
            <a:ext cx="1391889" cy="138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03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006888C9-4187-9F10-9312-B0682F1BF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77;p39">
            <a:extLst>
              <a:ext uri="{FF2B5EF4-FFF2-40B4-BE49-F238E27FC236}">
                <a16:creationId xmlns:a16="http://schemas.microsoft.com/office/drawing/2014/main" id="{3A53CBEA-FD7D-C7F9-A7C7-076268F88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5641" y="322653"/>
            <a:ext cx="6693845" cy="548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Trabalho</a:t>
            </a:r>
            <a:r>
              <a:rPr lang="en" dirty="0"/>
              <a:t> </a:t>
            </a:r>
            <a:r>
              <a:rPr lang="en" dirty="0" err="1"/>
              <a:t>Tinkercad</a:t>
            </a:r>
            <a:endParaRPr dirty="0"/>
          </a:p>
        </p:txBody>
      </p:sp>
      <p:sp>
        <p:nvSpPr>
          <p:cNvPr id="7" name="Google Shape;2178;p39">
            <a:extLst>
              <a:ext uri="{FF2B5EF4-FFF2-40B4-BE49-F238E27FC236}">
                <a16:creationId xmlns:a16="http://schemas.microsoft.com/office/drawing/2014/main" id="{9F9E96A6-D260-A7D6-BB77-2C5F73887DA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65642" y="1313541"/>
            <a:ext cx="6693844" cy="3251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1800" u="sng" dirty="0"/>
              <a:t>Desafio</a:t>
            </a:r>
            <a:r>
              <a:rPr lang="pt-BR" sz="1800" dirty="0"/>
              <a:t>: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pt-BR" sz="1800" dirty="0"/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1800" dirty="0"/>
              <a:t>- Utilize um PIEZO para tocar um som diferente ao acender cada led/cor.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pt-BR" sz="1800" dirty="0"/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1800" dirty="0"/>
              <a:t>- Cada som terá um tom diferente, o que irá auxiliar na memorização das cores.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pt-BR" sz="1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92B188C-BE81-86B9-129B-53595D378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5005" y="3188388"/>
            <a:ext cx="2243569" cy="188912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096375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006888C9-4187-9F10-9312-B0682F1BF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77;p39">
            <a:extLst>
              <a:ext uri="{FF2B5EF4-FFF2-40B4-BE49-F238E27FC236}">
                <a16:creationId xmlns:a16="http://schemas.microsoft.com/office/drawing/2014/main" id="{3A53CBEA-FD7D-C7F9-A7C7-076268F88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5641" y="322653"/>
            <a:ext cx="6693845" cy="548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Trabalho</a:t>
            </a:r>
            <a:r>
              <a:rPr lang="en" dirty="0"/>
              <a:t> </a:t>
            </a:r>
            <a:r>
              <a:rPr lang="en" dirty="0" err="1"/>
              <a:t>Tinkercad</a:t>
            </a:r>
            <a:endParaRPr dirty="0"/>
          </a:p>
        </p:txBody>
      </p:sp>
      <p:sp>
        <p:nvSpPr>
          <p:cNvPr id="7" name="Google Shape;2178;p39">
            <a:extLst>
              <a:ext uri="{FF2B5EF4-FFF2-40B4-BE49-F238E27FC236}">
                <a16:creationId xmlns:a16="http://schemas.microsoft.com/office/drawing/2014/main" id="{9F9E96A6-D260-A7D6-BB77-2C5F73887DA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65642" y="1313541"/>
            <a:ext cx="6693844" cy="3251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1800" u="sng" dirty="0"/>
              <a:t>Diretrizes</a:t>
            </a:r>
            <a:r>
              <a:rPr lang="pt-BR" sz="1800" dirty="0"/>
              <a:t>: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pt-BR" sz="1800" dirty="0"/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1800" dirty="0"/>
              <a:t>- O trabalho pode ser feito em dupla.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pt-BR" sz="1800" dirty="0"/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1800" dirty="0"/>
              <a:t>- O repositório do projeto deverá estar dentro do GitHub de cada aluno e deverá ser entregue por ambos integrantes da dupla.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pt-BR" sz="1800" dirty="0"/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1800" dirty="0"/>
              <a:t>- Exemplo de entrega: Aluno João Silva</a:t>
            </a:r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Entrega da URL via CANVAS: </a:t>
            </a:r>
            <a:r>
              <a:rPr lang="pt-BR" sz="1800" dirty="0" err="1"/>
              <a:t>github.com</a:t>
            </a:r>
            <a:r>
              <a:rPr lang="pt-BR" sz="1800" dirty="0"/>
              <a:t>/</a:t>
            </a:r>
            <a:r>
              <a:rPr lang="pt-BR" sz="1800" dirty="0" err="1"/>
              <a:t>joaosilva</a:t>
            </a:r>
            <a:r>
              <a:rPr lang="pt-BR" sz="1800" dirty="0"/>
              <a:t>/trabalho-</a:t>
            </a:r>
            <a:r>
              <a:rPr lang="pt-BR" sz="1800" dirty="0" err="1"/>
              <a:t>tinkercad</a:t>
            </a:r>
            <a:endParaRPr lang="pt-BR" sz="1800" dirty="0"/>
          </a:p>
          <a:p>
            <a:pPr marL="285750" lvl="0" indent="-28575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1800" dirty="0"/>
              <a:t>Arquivos do repositório: </a:t>
            </a:r>
            <a:r>
              <a:rPr lang="pt-BR" sz="1800" dirty="0" err="1"/>
              <a:t>trabalho.brd</a:t>
            </a:r>
            <a:r>
              <a:rPr lang="pt-BR" sz="1800" dirty="0"/>
              <a:t> e </a:t>
            </a:r>
            <a:r>
              <a:rPr lang="pt-BR" sz="1800" dirty="0" err="1"/>
              <a:t>trabalho.png</a:t>
            </a:r>
            <a:r>
              <a:rPr lang="pt-BR" sz="1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34563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B86B8F19-6E67-9B46-8865-C4843FED1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3605;p63">
            <a:extLst>
              <a:ext uri="{FF2B5EF4-FFF2-40B4-BE49-F238E27FC236}">
                <a16:creationId xmlns:a16="http://schemas.microsoft.com/office/drawing/2014/main" id="{64B2DF9C-D9F9-1998-0EBB-4FBD9330B6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05425" y="384048"/>
            <a:ext cx="4937700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dirty="0" err="1"/>
              <a:t>Obrigado</a:t>
            </a:r>
            <a:r>
              <a:rPr lang="en" sz="7200" dirty="0"/>
              <a:t>!</a:t>
            </a:r>
            <a:endParaRPr sz="7200" dirty="0"/>
          </a:p>
        </p:txBody>
      </p:sp>
      <p:sp>
        <p:nvSpPr>
          <p:cNvPr id="9" name="Google Shape;3606;p63">
            <a:extLst>
              <a:ext uri="{FF2B5EF4-FFF2-40B4-BE49-F238E27FC236}">
                <a16:creationId xmlns:a16="http://schemas.microsoft.com/office/drawing/2014/main" id="{ED88BB71-47AE-0065-D877-EE32C986AE24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796390" y="1807700"/>
            <a:ext cx="3551219" cy="107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 dirty="0" err="1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Dúvidas</a:t>
            </a:r>
            <a:r>
              <a:rPr lang="en" sz="1800" dirty="0"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?</a:t>
            </a:r>
            <a:endParaRPr sz="1800" dirty="0">
              <a:solidFill>
                <a:schemeClr val="accent1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800" dirty="0">
              <a:solidFill>
                <a:srgbClr val="595959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 dirty="0" err="1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joaopauloaramuni@gmail.com</a:t>
            </a:r>
            <a:endParaRPr sz="1800" dirty="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pic>
        <p:nvPicPr>
          <p:cNvPr id="27" name="Imagem 26">
            <a:extLst>
              <a:ext uri="{FF2B5EF4-FFF2-40B4-BE49-F238E27FC236}">
                <a16:creationId xmlns:a16="http://schemas.microsoft.com/office/drawing/2014/main" id="{8FA9415F-F4CE-C5F3-B316-FC3439130F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522" y="3137133"/>
            <a:ext cx="682844" cy="682844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B8E75432-0082-C38D-B4D8-643A04D41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2631" y="3135797"/>
            <a:ext cx="682844" cy="684180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3D47B487-2B25-564E-F6CF-8471322B0E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29552" y="3135084"/>
            <a:ext cx="684893" cy="684893"/>
          </a:xfrm>
          <a:prstGeom prst="rect">
            <a:avLst/>
          </a:prstGeom>
        </p:spPr>
      </p:pic>
      <p:sp>
        <p:nvSpPr>
          <p:cNvPr id="2" name="Google Shape;3606;p63">
            <a:extLst>
              <a:ext uri="{FF2B5EF4-FFF2-40B4-BE49-F238E27FC236}">
                <a16:creationId xmlns:a16="http://schemas.microsoft.com/office/drawing/2014/main" id="{7EB49ABD-2CF0-B252-A091-46813646E307}"/>
              </a:ext>
            </a:extLst>
          </p:cNvPr>
          <p:cNvSpPr txBox="1">
            <a:spLocks/>
          </p:cNvSpPr>
          <p:nvPr/>
        </p:nvSpPr>
        <p:spPr>
          <a:xfrm>
            <a:off x="3201023" y="3819977"/>
            <a:ext cx="737841" cy="447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pt-BR" sz="1600" dirty="0">
                <a:solidFill>
                  <a:schemeClr val="accent1"/>
                </a:solidFill>
                <a:hlinkClick r:id="rId6"/>
              </a:rPr>
              <a:t>GitHub</a:t>
            </a:r>
            <a:endParaRPr lang="pt-BR" sz="1800" dirty="0"/>
          </a:p>
        </p:txBody>
      </p:sp>
      <p:sp>
        <p:nvSpPr>
          <p:cNvPr id="3" name="Google Shape;3606;p63">
            <a:extLst>
              <a:ext uri="{FF2B5EF4-FFF2-40B4-BE49-F238E27FC236}">
                <a16:creationId xmlns:a16="http://schemas.microsoft.com/office/drawing/2014/main" id="{E20BD389-BB05-1C00-5E53-187961E72B2E}"/>
              </a:ext>
            </a:extLst>
          </p:cNvPr>
          <p:cNvSpPr txBox="1">
            <a:spLocks/>
          </p:cNvSpPr>
          <p:nvPr/>
        </p:nvSpPr>
        <p:spPr>
          <a:xfrm>
            <a:off x="4137165" y="3819976"/>
            <a:ext cx="869666" cy="447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pt-BR" sz="1600" dirty="0">
                <a:solidFill>
                  <a:schemeClr val="accent1"/>
                </a:solidFill>
                <a:hlinkClick r:id="rId7"/>
              </a:rPr>
              <a:t>LinkedIn</a:t>
            </a:r>
            <a:endParaRPr lang="pt-BR" sz="1800" dirty="0"/>
          </a:p>
        </p:txBody>
      </p:sp>
      <p:sp>
        <p:nvSpPr>
          <p:cNvPr id="4" name="Google Shape;3606;p63">
            <a:extLst>
              <a:ext uri="{FF2B5EF4-FFF2-40B4-BE49-F238E27FC236}">
                <a16:creationId xmlns:a16="http://schemas.microsoft.com/office/drawing/2014/main" id="{19FCE19E-348B-23A0-85A8-887E90A1FC6A}"/>
              </a:ext>
            </a:extLst>
          </p:cNvPr>
          <p:cNvSpPr txBox="1">
            <a:spLocks/>
          </p:cNvSpPr>
          <p:nvPr/>
        </p:nvSpPr>
        <p:spPr>
          <a:xfrm>
            <a:off x="5185925" y="3819975"/>
            <a:ext cx="776255" cy="4478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sz="1400" b="0" i="0" u="none" strike="noStrike" cap="none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>
              <a:buClr>
                <a:schemeClr val="dk1"/>
              </a:buClr>
              <a:buSzPts val="1100"/>
            </a:pPr>
            <a:r>
              <a:rPr lang="pt-BR" sz="1600" dirty="0">
                <a:solidFill>
                  <a:schemeClr val="accent1"/>
                </a:solidFill>
                <a:hlinkClick r:id="rId8"/>
              </a:rPr>
              <a:t>Lattes</a:t>
            </a: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547154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5" name="Google Shape;2155;p38"/>
          <p:cNvSpPr txBox="1">
            <a:spLocks noGrp="1"/>
          </p:cNvSpPr>
          <p:nvPr>
            <p:ph type="title"/>
          </p:nvPr>
        </p:nvSpPr>
        <p:spPr>
          <a:xfrm>
            <a:off x="2928258" y="2231136"/>
            <a:ext cx="3200400" cy="80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200" dirty="0" err="1"/>
              <a:t>Tinkercad</a:t>
            </a:r>
            <a:endParaRPr sz="3200" dirty="0"/>
          </a:p>
        </p:txBody>
      </p:sp>
      <p:sp>
        <p:nvSpPr>
          <p:cNvPr id="2156" name="Google Shape;2156;p38"/>
          <p:cNvSpPr txBox="1">
            <a:spLocks noGrp="1"/>
          </p:cNvSpPr>
          <p:nvPr>
            <p:ph type="title" idx="2"/>
          </p:nvPr>
        </p:nvSpPr>
        <p:spPr>
          <a:xfrm>
            <a:off x="2928258" y="1161288"/>
            <a:ext cx="3200400" cy="106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400" dirty="0"/>
              <a:t>Trabalho</a:t>
            </a:r>
            <a:endParaRPr lang="pt-BR" sz="11500" dirty="0"/>
          </a:p>
        </p:txBody>
      </p:sp>
      <p:sp>
        <p:nvSpPr>
          <p:cNvPr id="2157" name="Google Shape;2157;p38"/>
          <p:cNvSpPr txBox="1">
            <a:spLocks noGrp="1"/>
          </p:cNvSpPr>
          <p:nvPr>
            <p:ph type="subTitle" idx="1"/>
          </p:nvPr>
        </p:nvSpPr>
        <p:spPr>
          <a:xfrm>
            <a:off x="2928258" y="3035736"/>
            <a:ext cx="32004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Barlow Semi Condensed"/>
                <a:ea typeface="Barlow Semi Condensed"/>
                <a:cs typeface="Barlow Semi Condensed"/>
                <a:sym typeface="Barlow Semi Condensed"/>
              </a:rPr>
              <a:t>LIP </a:t>
            </a:r>
            <a:r>
              <a:rPr lang="en" sz="2400" dirty="0"/>
              <a:t>- </a:t>
            </a:r>
            <a:r>
              <a:rPr lang="en" sz="2400" dirty="0" err="1"/>
              <a:t>Manhã</a:t>
            </a:r>
            <a:endParaRPr sz="2400" dirty="0"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006888C9-4187-9F10-9312-B0682F1BF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77;p39">
            <a:extLst>
              <a:ext uri="{FF2B5EF4-FFF2-40B4-BE49-F238E27FC236}">
                <a16:creationId xmlns:a16="http://schemas.microsoft.com/office/drawing/2014/main" id="{3A53CBEA-FD7D-C7F9-A7C7-076268F88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5641" y="322653"/>
            <a:ext cx="6693845" cy="548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Trabalho</a:t>
            </a:r>
            <a:r>
              <a:rPr lang="en" dirty="0"/>
              <a:t> </a:t>
            </a:r>
            <a:r>
              <a:rPr lang="en" dirty="0" err="1"/>
              <a:t>Tinkercad</a:t>
            </a:r>
            <a:endParaRPr dirty="0"/>
          </a:p>
        </p:txBody>
      </p:sp>
      <p:sp>
        <p:nvSpPr>
          <p:cNvPr id="7" name="Google Shape;2178;p39">
            <a:extLst>
              <a:ext uri="{FF2B5EF4-FFF2-40B4-BE49-F238E27FC236}">
                <a16:creationId xmlns:a16="http://schemas.microsoft.com/office/drawing/2014/main" id="{9F9E96A6-D260-A7D6-BB77-2C5F73887DA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65642" y="1313541"/>
            <a:ext cx="6693844" cy="3251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1800" u="sng" dirty="0"/>
              <a:t>Valor</a:t>
            </a:r>
            <a:r>
              <a:rPr lang="pt-BR" sz="1800" dirty="0"/>
              <a:t>: 25 pontos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pt-BR" sz="1800" dirty="0"/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1800" u="sng" dirty="0"/>
              <a:t>O que deve ser entregue</a:t>
            </a:r>
            <a:r>
              <a:rPr lang="pt-BR" sz="1800" dirty="0"/>
              <a:t>: URL do repositório no GitHub contendo o arquivo do projeto com a extensão .</a:t>
            </a:r>
            <a:r>
              <a:rPr lang="pt-BR" sz="1800" dirty="0" err="1"/>
              <a:t>brd</a:t>
            </a:r>
            <a:r>
              <a:rPr lang="pt-BR" sz="1800" dirty="0"/>
              <a:t> (arquivo de projeto elétrico do </a:t>
            </a:r>
            <a:r>
              <a:rPr lang="pt-BR" sz="1800" dirty="0" err="1"/>
              <a:t>Tinkercad</a:t>
            </a:r>
            <a:r>
              <a:rPr lang="pt-BR" sz="1800" dirty="0"/>
              <a:t>) e também a imagem do projeto (.png).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pt-BR" sz="1800" dirty="0"/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1800" u="sng" dirty="0"/>
              <a:t>Exemplo</a:t>
            </a:r>
            <a:r>
              <a:rPr lang="pt-BR" sz="1800" dirty="0"/>
              <a:t>: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hlinkClick r:id="rId3"/>
              </a:rPr>
              <a:t>https://github.com/joaopauloaramuni/laboratorio-de-iniciacao-a-programacao/tree/main/TINKERCAD</a:t>
            </a:r>
            <a:endParaRPr lang="pt-BR" sz="1800" dirty="0"/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pt-BR" sz="1800" dirty="0"/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1800" u="sng" dirty="0"/>
              <a:t>Prazo para entrega</a:t>
            </a:r>
            <a:r>
              <a:rPr lang="pt-BR" sz="1800" dirty="0"/>
              <a:t>: 28/05/2024</a:t>
            </a:r>
          </a:p>
        </p:txBody>
      </p:sp>
    </p:spTree>
    <p:extLst>
      <p:ext uri="{BB962C8B-B14F-4D97-AF65-F5344CB8AC3E}">
        <p14:creationId xmlns:p14="http://schemas.microsoft.com/office/powerpoint/2010/main" val="1150700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006888C9-4187-9F10-9312-B0682F1BF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77;p39">
            <a:extLst>
              <a:ext uri="{FF2B5EF4-FFF2-40B4-BE49-F238E27FC236}">
                <a16:creationId xmlns:a16="http://schemas.microsoft.com/office/drawing/2014/main" id="{3A53CBEA-FD7D-C7F9-A7C7-076268F88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5641" y="322653"/>
            <a:ext cx="6693845" cy="548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Trabalho</a:t>
            </a:r>
            <a:r>
              <a:rPr lang="en" dirty="0"/>
              <a:t> </a:t>
            </a:r>
            <a:r>
              <a:rPr lang="en" dirty="0" err="1"/>
              <a:t>Tinkercad</a:t>
            </a:r>
            <a:endParaRPr dirty="0"/>
          </a:p>
        </p:txBody>
      </p:sp>
      <p:sp>
        <p:nvSpPr>
          <p:cNvPr id="7" name="Google Shape;2178;p39">
            <a:extLst>
              <a:ext uri="{FF2B5EF4-FFF2-40B4-BE49-F238E27FC236}">
                <a16:creationId xmlns:a16="http://schemas.microsoft.com/office/drawing/2014/main" id="{9F9E96A6-D260-A7D6-BB77-2C5F73887DA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65642" y="1313541"/>
            <a:ext cx="6693844" cy="3251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1800" dirty="0"/>
              <a:t>A URL do repositório no GitHub deverá ser entregue pelo </a:t>
            </a:r>
            <a:r>
              <a:rPr lang="pt-BR" sz="1800" u="sng" dirty="0"/>
              <a:t>CANVAS</a:t>
            </a:r>
            <a:r>
              <a:rPr lang="pt-BR" sz="1800" dirty="0"/>
              <a:t>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pt-BR" sz="1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A1EEA667-CB4A-EE05-159D-423DBF0ED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78" y="2082413"/>
            <a:ext cx="3657444" cy="243829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36014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006888C9-4187-9F10-9312-B0682F1BF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77;p39">
            <a:extLst>
              <a:ext uri="{FF2B5EF4-FFF2-40B4-BE49-F238E27FC236}">
                <a16:creationId xmlns:a16="http://schemas.microsoft.com/office/drawing/2014/main" id="{3A53CBEA-FD7D-C7F9-A7C7-076268F88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5641" y="322653"/>
            <a:ext cx="6693845" cy="548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Trabalho</a:t>
            </a:r>
            <a:r>
              <a:rPr lang="en" dirty="0"/>
              <a:t> </a:t>
            </a:r>
            <a:r>
              <a:rPr lang="en" dirty="0" err="1"/>
              <a:t>Tinkercad</a:t>
            </a:r>
            <a:endParaRPr dirty="0"/>
          </a:p>
        </p:txBody>
      </p:sp>
      <p:sp>
        <p:nvSpPr>
          <p:cNvPr id="7" name="Google Shape;2178;p39">
            <a:extLst>
              <a:ext uri="{FF2B5EF4-FFF2-40B4-BE49-F238E27FC236}">
                <a16:creationId xmlns:a16="http://schemas.microsoft.com/office/drawing/2014/main" id="{9F9E96A6-D260-A7D6-BB77-2C5F73887DA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65642" y="1313541"/>
            <a:ext cx="6693844" cy="3251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1800" dirty="0"/>
              <a:t>Como exportar os arquivos: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pt-BR" sz="18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7FCB8C1B-AE30-2B86-02F8-98513CDC8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490" y="2022584"/>
            <a:ext cx="3437510" cy="254215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D737E56A-135B-97DA-0E03-8FF98ABCAC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395" y="548204"/>
            <a:ext cx="3083963" cy="427264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3" name="Conector de Seta Reta 2">
            <a:extLst>
              <a:ext uri="{FF2B5EF4-FFF2-40B4-BE49-F238E27FC236}">
                <a16:creationId xmlns:a16="http://schemas.microsoft.com/office/drawing/2014/main" id="{386C3617-E764-7E4C-4EB7-968129F0329A}"/>
              </a:ext>
            </a:extLst>
          </p:cNvPr>
          <p:cNvCxnSpPr/>
          <p:nvPr/>
        </p:nvCxnSpPr>
        <p:spPr>
          <a:xfrm flipH="1">
            <a:off x="5995447" y="1536569"/>
            <a:ext cx="13291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Conector de Seta Reta 4">
            <a:extLst>
              <a:ext uri="{FF2B5EF4-FFF2-40B4-BE49-F238E27FC236}">
                <a16:creationId xmlns:a16="http://schemas.microsoft.com/office/drawing/2014/main" id="{F8BEDD24-AF64-2B92-2334-A6D413E0CBF5}"/>
              </a:ext>
            </a:extLst>
          </p:cNvPr>
          <p:cNvCxnSpPr/>
          <p:nvPr/>
        </p:nvCxnSpPr>
        <p:spPr>
          <a:xfrm flipH="1">
            <a:off x="6458932" y="3272672"/>
            <a:ext cx="132917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219954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006888C9-4187-9F10-9312-B0682F1BF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77;p39">
            <a:extLst>
              <a:ext uri="{FF2B5EF4-FFF2-40B4-BE49-F238E27FC236}">
                <a16:creationId xmlns:a16="http://schemas.microsoft.com/office/drawing/2014/main" id="{3A53CBEA-FD7D-C7F9-A7C7-076268F88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5641" y="322653"/>
            <a:ext cx="6693845" cy="548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Trabalho</a:t>
            </a:r>
            <a:r>
              <a:rPr lang="en" dirty="0"/>
              <a:t> </a:t>
            </a:r>
            <a:r>
              <a:rPr lang="en" dirty="0" err="1"/>
              <a:t>Tinkercad</a:t>
            </a:r>
            <a:endParaRPr dirty="0"/>
          </a:p>
        </p:txBody>
      </p:sp>
      <p:sp>
        <p:nvSpPr>
          <p:cNvPr id="7" name="Google Shape;2178;p39">
            <a:extLst>
              <a:ext uri="{FF2B5EF4-FFF2-40B4-BE49-F238E27FC236}">
                <a16:creationId xmlns:a16="http://schemas.microsoft.com/office/drawing/2014/main" id="{9F9E96A6-D260-A7D6-BB77-2C5F73887DA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65642" y="1313541"/>
            <a:ext cx="6693844" cy="3251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1800" dirty="0"/>
              <a:t>- Copie o link do projeto e cole no README do repositório do trabalho no GitHub. Não se esqueça de alterar a visibilidade do projeto para PÚBLICO.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pt-BR" sz="1800" dirty="0"/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pt-BR" sz="1800" dirty="0"/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pt-BR" sz="1800" dirty="0"/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pt-BR" sz="1800" dirty="0"/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17549672-5C52-AEE6-8658-3D8E60436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0800" y="2204619"/>
            <a:ext cx="5085760" cy="269590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BC43102C-CB27-C42D-46A7-DAED85085D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861" y="2724674"/>
            <a:ext cx="3346337" cy="2175847"/>
          </a:xfrm>
          <a:prstGeom prst="rect">
            <a:avLst/>
          </a:prstGeom>
          <a:ln>
            <a:solidFill>
              <a:schemeClr val="accent1"/>
            </a:solidFill>
          </a:ln>
        </p:spPr>
      </p:pic>
      <p:cxnSp>
        <p:nvCxnSpPr>
          <p:cNvPr id="15" name="Conector de Seta Reta 14">
            <a:extLst>
              <a:ext uri="{FF2B5EF4-FFF2-40B4-BE49-F238E27FC236}">
                <a16:creationId xmlns:a16="http://schemas.microsoft.com/office/drawing/2014/main" id="{3763855C-C0F9-DC37-FF28-B0C709AD55A0}"/>
              </a:ext>
            </a:extLst>
          </p:cNvPr>
          <p:cNvCxnSpPr>
            <a:cxnSpLocks/>
          </p:cNvCxnSpPr>
          <p:nvPr/>
        </p:nvCxnSpPr>
        <p:spPr>
          <a:xfrm flipV="1">
            <a:off x="7098384" y="3629320"/>
            <a:ext cx="631595" cy="3959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ector de Seta Reta 20">
            <a:extLst>
              <a:ext uri="{FF2B5EF4-FFF2-40B4-BE49-F238E27FC236}">
                <a16:creationId xmlns:a16="http://schemas.microsoft.com/office/drawing/2014/main" id="{3B626170-D9A5-51BF-DA70-890507B3B226}"/>
              </a:ext>
            </a:extLst>
          </p:cNvPr>
          <p:cNvCxnSpPr>
            <a:cxnSpLocks/>
          </p:cNvCxnSpPr>
          <p:nvPr/>
        </p:nvCxnSpPr>
        <p:spPr>
          <a:xfrm flipV="1">
            <a:off x="6847340" y="3995172"/>
            <a:ext cx="631595" cy="3959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2837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006888C9-4187-9F10-9312-B0682F1BF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77;p39">
            <a:extLst>
              <a:ext uri="{FF2B5EF4-FFF2-40B4-BE49-F238E27FC236}">
                <a16:creationId xmlns:a16="http://schemas.microsoft.com/office/drawing/2014/main" id="{3A53CBEA-FD7D-C7F9-A7C7-076268F88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5641" y="322653"/>
            <a:ext cx="6693845" cy="548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Trabalho</a:t>
            </a:r>
            <a:r>
              <a:rPr lang="en" dirty="0"/>
              <a:t> </a:t>
            </a:r>
            <a:r>
              <a:rPr lang="en" dirty="0" err="1"/>
              <a:t>Tinkercad</a:t>
            </a:r>
            <a:endParaRPr dirty="0"/>
          </a:p>
        </p:txBody>
      </p:sp>
      <p:sp>
        <p:nvSpPr>
          <p:cNvPr id="7" name="Google Shape;2178;p39">
            <a:extLst>
              <a:ext uri="{FF2B5EF4-FFF2-40B4-BE49-F238E27FC236}">
                <a16:creationId xmlns:a16="http://schemas.microsoft.com/office/drawing/2014/main" id="{9F9E96A6-D260-A7D6-BB77-2C5F73887DA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65642" y="1313541"/>
            <a:ext cx="6693844" cy="3251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1800" u="sng" dirty="0"/>
              <a:t>Diretrizes</a:t>
            </a:r>
            <a:r>
              <a:rPr lang="pt-BR" sz="1800" dirty="0"/>
              <a:t>: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pt-BR" sz="1800" dirty="0"/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1800" dirty="0"/>
              <a:t>- Você deverá desenvolver o jogo da memória conhecido como </a:t>
            </a:r>
            <a:r>
              <a:rPr lang="pt-BR" sz="1800" b="1" dirty="0"/>
              <a:t>GENIUS</a:t>
            </a:r>
            <a:r>
              <a:rPr lang="pt-BR" sz="1800" dirty="0"/>
              <a:t>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pt-BR" sz="1800" dirty="0"/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1800" dirty="0"/>
              <a:t>- O jogo deverá conter 4 leds de cores diferentes e 4 botões para controla-los.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pt-BR" sz="1800" dirty="0"/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1800" u="sng" dirty="0"/>
              <a:t>Exemplo</a:t>
            </a:r>
            <a:r>
              <a:rPr lang="pt-BR" sz="1800" dirty="0"/>
              <a:t>: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r>
              <a:rPr lang="pt-BR" sz="1800" dirty="0">
                <a:hlinkClick r:id="rId3"/>
              </a:rPr>
              <a:t>https://www.jogos360.com.br/genius_memory_classic.html</a:t>
            </a:r>
            <a:endParaRPr lang="pt-BR" sz="1800" dirty="0"/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pt-BR" sz="1800" dirty="0"/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pt-BR" sz="1800" dirty="0"/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2653565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006888C9-4187-9F10-9312-B0682F1BF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77;p39">
            <a:extLst>
              <a:ext uri="{FF2B5EF4-FFF2-40B4-BE49-F238E27FC236}">
                <a16:creationId xmlns:a16="http://schemas.microsoft.com/office/drawing/2014/main" id="{3A53CBEA-FD7D-C7F9-A7C7-076268F88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5641" y="322653"/>
            <a:ext cx="6693845" cy="548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Trabalho</a:t>
            </a:r>
            <a:r>
              <a:rPr lang="en" dirty="0"/>
              <a:t> </a:t>
            </a:r>
            <a:r>
              <a:rPr lang="en" dirty="0" err="1"/>
              <a:t>Tinkercad</a:t>
            </a:r>
            <a:endParaRPr dirty="0"/>
          </a:p>
        </p:txBody>
      </p:sp>
      <p:sp>
        <p:nvSpPr>
          <p:cNvPr id="7" name="Google Shape;2178;p39">
            <a:extLst>
              <a:ext uri="{FF2B5EF4-FFF2-40B4-BE49-F238E27FC236}">
                <a16:creationId xmlns:a16="http://schemas.microsoft.com/office/drawing/2014/main" id="{9F9E96A6-D260-A7D6-BB77-2C5F73887DA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65642" y="1313541"/>
            <a:ext cx="6693844" cy="3251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sz="1800" u="sng" dirty="0"/>
              <a:t>Dinâmica do jogo</a:t>
            </a:r>
            <a:r>
              <a:rPr lang="pt-BR" sz="1800" dirty="0"/>
              <a:t>: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- O jogo deverá começar piscando uma determinada cor. Exemplo: </a:t>
            </a:r>
            <a:r>
              <a:rPr lang="pt-BR" sz="1800" b="1" dirty="0"/>
              <a:t>verde</a:t>
            </a:r>
            <a:r>
              <a:rPr lang="pt-BR" sz="1800" dirty="0"/>
              <a:t>.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- Em seguida, você deverá clicar no botão referente à cor </a:t>
            </a:r>
            <a:r>
              <a:rPr lang="pt-BR" sz="1800" b="1" dirty="0"/>
              <a:t>verde</a:t>
            </a:r>
            <a:r>
              <a:rPr lang="pt-BR" sz="1800" dirty="0"/>
              <a:t>.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- Progressivamente, novas cores são adicionadas na sequência, para que o jogador tenha sua memória testada. Exemplo: verde, </a:t>
            </a:r>
            <a:r>
              <a:rPr lang="pt-BR" sz="1800" b="1" dirty="0"/>
              <a:t>amarelo</a:t>
            </a:r>
            <a:r>
              <a:rPr lang="pt-BR" sz="1800" dirty="0"/>
              <a:t>.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- O usuário então clica nas cores </a:t>
            </a:r>
            <a:r>
              <a:rPr lang="pt-BR" sz="1800" b="1" dirty="0"/>
              <a:t>verde</a:t>
            </a:r>
            <a:r>
              <a:rPr lang="pt-BR" sz="1800" dirty="0"/>
              <a:t> e </a:t>
            </a:r>
            <a:r>
              <a:rPr lang="pt-BR" sz="1800" b="1" dirty="0"/>
              <a:t>amarelo</a:t>
            </a:r>
            <a:r>
              <a:rPr lang="pt-BR" sz="1800" dirty="0"/>
              <a:t>, nesta ordem.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pt-BR" sz="1800" dirty="0"/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pt-BR" sz="1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0E55217-5AF0-2F97-E294-04EE45E11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271" y="3710540"/>
            <a:ext cx="1391889" cy="138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6034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>
          <a:extLst>
            <a:ext uri="{FF2B5EF4-FFF2-40B4-BE49-F238E27FC236}">
              <a16:creationId xmlns:a16="http://schemas.microsoft.com/office/drawing/2014/main" id="{006888C9-4187-9F10-9312-B0682F1BF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2177;p39">
            <a:extLst>
              <a:ext uri="{FF2B5EF4-FFF2-40B4-BE49-F238E27FC236}">
                <a16:creationId xmlns:a16="http://schemas.microsoft.com/office/drawing/2014/main" id="{3A53CBEA-FD7D-C7F9-A7C7-076268F884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65641" y="322653"/>
            <a:ext cx="6693845" cy="5482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Trabalho</a:t>
            </a:r>
            <a:r>
              <a:rPr lang="en" dirty="0"/>
              <a:t> </a:t>
            </a:r>
            <a:r>
              <a:rPr lang="en" dirty="0" err="1"/>
              <a:t>Tinkercad</a:t>
            </a:r>
            <a:endParaRPr dirty="0"/>
          </a:p>
        </p:txBody>
      </p:sp>
      <p:sp>
        <p:nvSpPr>
          <p:cNvPr id="7" name="Google Shape;2178;p39">
            <a:extLst>
              <a:ext uri="{FF2B5EF4-FFF2-40B4-BE49-F238E27FC236}">
                <a16:creationId xmlns:a16="http://schemas.microsoft.com/office/drawing/2014/main" id="{9F9E96A6-D260-A7D6-BB77-2C5F73887DA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1165642" y="1313541"/>
            <a:ext cx="6693844" cy="32512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just"/>
            <a:r>
              <a:rPr lang="pt-BR" sz="1800" u="sng" dirty="0"/>
              <a:t>Dinâmica do jogo</a:t>
            </a:r>
            <a:r>
              <a:rPr lang="pt-BR" sz="1800" dirty="0"/>
              <a:t>: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- Em seguida, uma nova cor é adicionada à sequência e todas as cores desta serão piscadas novamente. Exemplo: verde, amarelo, </a:t>
            </a:r>
            <a:r>
              <a:rPr lang="pt-BR" sz="1800" b="1" dirty="0"/>
              <a:t>vermelho</a:t>
            </a:r>
            <a:r>
              <a:rPr lang="pt-BR" sz="1800" dirty="0"/>
              <a:t>.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- Caso o usuário erre, pisque todas as cores juntas, indicando o erro.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- A sequência de cores do seu projeto deve ter ao menos 10 cores para serem memorizadas.</a:t>
            </a:r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pt-BR" sz="1800" dirty="0"/>
          </a:p>
          <a:p>
            <a:pPr lvl="0" algn="just" rtl="0">
              <a:spcBef>
                <a:spcPts val="0"/>
              </a:spcBef>
              <a:spcAft>
                <a:spcPts val="0"/>
              </a:spcAft>
            </a:pPr>
            <a:endParaRPr lang="pt-BR" sz="1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0E55217-5AF0-2F97-E294-04EE45E11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2271" y="3710540"/>
            <a:ext cx="1391889" cy="1383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467971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1035</TotalTime>
  <Words>587</Words>
  <Application>Microsoft Macintosh PowerPoint</Application>
  <PresentationFormat>Apresentação na tela (16:9)</PresentationFormat>
  <Paragraphs>109</Paragraphs>
  <Slides>15</Slides>
  <Notes>15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Barlow Semi Condensed Medium</vt:lpstr>
      <vt:lpstr>Barlow Semi Condensed</vt:lpstr>
      <vt:lpstr>Fjalla One</vt:lpstr>
      <vt:lpstr>Arial</vt:lpstr>
      <vt:lpstr>Technology Consulting by Slidesgo</vt:lpstr>
      <vt:lpstr>Laboratório de Iniciação à Programação</vt:lpstr>
      <vt:lpstr>Tinkercad</vt:lpstr>
      <vt:lpstr>Trabalho Tinkercad</vt:lpstr>
      <vt:lpstr>Trabalho Tinkercad</vt:lpstr>
      <vt:lpstr>Trabalho Tinkercad</vt:lpstr>
      <vt:lpstr>Trabalho Tinkercad</vt:lpstr>
      <vt:lpstr>Trabalho Tinkercad</vt:lpstr>
      <vt:lpstr>Trabalho Tinkercad</vt:lpstr>
      <vt:lpstr>Trabalho Tinkercad</vt:lpstr>
      <vt:lpstr>Exemplo de sequência:</vt:lpstr>
      <vt:lpstr>Exemplo de sequência:</vt:lpstr>
      <vt:lpstr>Exemplo de sequência:</vt:lpstr>
      <vt:lpstr>Trabalho Tinkercad</vt:lpstr>
      <vt:lpstr>Trabalho Tinkercad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Algoritmos e Estruturas de Dados I</dc:title>
  <cp:lastModifiedBy>João Paulo Aramuni</cp:lastModifiedBy>
  <cp:revision>110</cp:revision>
  <dcterms:modified xsi:type="dcterms:W3CDTF">2024-05-10T10:51:15Z</dcterms:modified>
</cp:coreProperties>
</file>