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325" r:id="rId3"/>
    <p:sldId id="326" r:id="rId4"/>
    <p:sldId id="329" r:id="rId5"/>
    <p:sldId id="328" r:id="rId6"/>
    <p:sldId id="32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66" y="62"/>
      </p:cViewPr>
      <p:guideLst>
        <p:guide orient="horz" pos="2205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996CB-EACF-41A9-BEC2-1DB6881650EF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A8FDA-5F65-4BDE-942E-D0A83EE690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67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27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BC82D9-A2D6-9A02-5D6F-D464A730D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1966112-682D-058C-543A-3E1BB0B3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3BAEE2-F43A-6277-24F1-3EA8437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9781D1-403A-1DB0-E651-3D0154DC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9EC7C2-237C-D77E-4C7D-B2954B9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0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E2624-7B55-8B7A-4B47-3615F72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82F244-EA7E-173D-5A90-66499D1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2EC213-9FD8-327C-DA53-0987984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D49DE-3169-BEF7-E3EE-33E53EA6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652AA-B22B-AFF8-34C9-46595AD6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5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27DB-D027-4F64-7B75-E92C958E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F11E84-B4F4-400F-DA95-9C74B1CB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6885ED-EA2B-CDA4-83E8-0BC5BFAA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D62985-97B8-FE7B-99C8-F59D8793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4350F4-B2B6-BCEA-B805-401D16E2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A99B12-47F4-42EE-6374-05C1127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6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B28D-BB13-DF33-F43D-D87C6C2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38030F-208E-DA4D-65F9-DA7886E9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EF93CD-D0C2-1C3E-4869-6DFE21711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00EB205-0BA0-8E95-FD63-2DF07EFEC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A33C73-A822-3E39-8EE9-419B2CBCB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D6A2108-FA2A-4985-9F3B-2D48DCFC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D6E1203-4170-AACB-628B-AEABF5E6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1668BFE-08FE-DB4F-5836-369C8D2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28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F5F1-4856-9D3A-7E86-FD019D26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E25FF70-1D03-DB03-50A8-E7F702A1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C8631BB-A397-8419-6077-E41CE614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04B2E5-86D0-D3EB-665E-6A7EA1EB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6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995ADA-8F45-DE05-F88E-37CF080C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B23FC3-1D90-C87F-0A12-DB1CD2C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4A759F7-84A7-51E8-72AC-E525947F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0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93C6-9294-7155-3753-EC46A18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C776C1-89EE-9495-DC14-DCEC47FD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56C0150-B8DA-E4E7-9E7A-C43A4E9E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96B061-494F-27B5-3923-AC12DAC3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E1E8689-F074-A6C3-73C1-B4613E29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63079B-08E8-E5C2-CE7D-5A9C4B2F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2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56965-89AF-E3B0-2E22-5D607499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B954C8-CEDC-7C16-B1DD-4C31C4A4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2CF924C-E71B-436C-E373-53922B9D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3BCFAE-BFFF-5D23-C434-627E34EE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0E4B5A-89BD-1896-CBC4-D83EA7C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EC0779-E47F-F7CA-03D9-ABF5C29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58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C01F-CBC0-EBC2-DA94-6DE66B4D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A560889-8D4A-B944-1712-536898BE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D52D0D-4C4D-91F9-5533-9A759876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99FE2F-652A-4FC1-8295-58633D314320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E18E1A-6375-9FA7-C5F2-A08FAD9D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8CF881-ED1E-2960-16F9-E1433A2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5DF0E6-2ED1-4D08-B853-A5CE1BB9F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3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1"/>
            </a:gs>
            <a:gs pos="87000">
              <a:schemeClr val="accent1">
                <a:lumMod val="45000"/>
                <a:lumOff val="55000"/>
              </a:schemeClr>
            </a:gs>
            <a:gs pos="32000">
              <a:schemeClr val="tx2">
                <a:lumMod val="90000"/>
                <a:lumOff val="10000"/>
              </a:schemeClr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04A8610F-8BEE-A639-0D04-F9959D56F8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9" r="22290"/>
          <a:stretch>
            <a:fillRect/>
          </a:stretch>
        </p:blipFill>
        <p:spPr>
          <a:xfrm rot="21045281">
            <a:off x="31898" y="4262769"/>
            <a:ext cx="2349795" cy="25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51AEC-9118-BDE2-DBE9-ECDB80C66018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" sz="60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" sz="8800" dirty="0">
                <a:solidFill>
                  <a:srgbClr val="FFFF00"/>
                </a:solidFill>
                <a:latin typeface="Bahnschrift" panose="020B0502040204020203" pitchFamily="34" charset="0"/>
              </a:rPr>
              <a:t>AzorCAR</a:t>
            </a:r>
            <a:br>
              <a:rPr lang="en" sz="88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br>
              <a:rPr lang="en" sz="88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pt-PT" dirty="0">
                <a:solidFill>
                  <a:srgbClr val="FFFF00"/>
                </a:solidFill>
                <a:latin typeface="Bahnschrift" panose="020B0502040204020203" pitchFamily="34" charset="0"/>
              </a:rPr>
              <a:t>Robô Educativo com Visão Computacional</a:t>
            </a:r>
          </a:p>
          <a:p>
            <a:pPr algn="ctr"/>
            <a:endParaRPr lang="pt-PT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algn="ctr"/>
            <a:endParaRPr lang="pt-PT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A9083AF-D271-0454-5E17-184C3EAD9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760" y="5597906"/>
            <a:ext cx="44476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PRIA – Trabalho de Projeto Individual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Autor: João Pavão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Data: 25 de julho de 2025</a:t>
            </a:r>
          </a:p>
        </p:txBody>
      </p:sp>
    </p:spTree>
    <p:extLst>
      <p:ext uri="{BB962C8B-B14F-4D97-AF65-F5344CB8AC3E}">
        <p14:creationId xmlns:p14="http://schemas.microsoft.com/office/powerpoint/2010/main" val="11566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08C6A-B5AD-997C-DAA7-C25C527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48472" cy="758952"/>
          </a:xfrm>
        </p:spPr>
        <p:txBody>
          <a:bodyPr/>
          <a:lstStyle/>
          <a:p>
            <a:r>
              <a:rPr lang="pt-PT" sz="3600" dirty="0">
                <a:solidFill>
                  <a:srgbClr val="FFFF00"/>
                </a:solidFill>
                <a:latin typeface="Bahnschrift" panose="020B0502040204020203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3437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969A1-E1EB-5EBF-61A8-4CDFD6D9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F01A9-899F-513F-4E1C-4B46C406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48472" cy="758952"/>
          </a:xfrm>
        </p:spPr>
        <p:txBody>
          <a:bodyPr/>
          <a:lstStyle/>
          <a:p>
            <a:r>
              <a:rPr lang="pt-PT" sz="3600" dirty="0">
                <a:solidFill>
                  <a:srgbClr val="FFFF00"/>
                </a:solidFill>
                <a:latin typeface="Bahnschrift" panose="020B0502040204020203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6874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8BF3-5F90-D89E-E8B5-A0CA2A67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ABDCA-C50B-3F54-0A6E-2429CC66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48472" cy="758952"/>
          </a:xfrm>
        </p:spPr>
        <p:txBody>
          <a:bodyPr/>
          <a:lstStyle/>
          <a:p>
            <a:r>
              <a:rPr lang="pt-PT" sz="3600" dirty="0">
                <a:solidFill>
                  <a:srgbClr val="FFFF00"/>
                </a:solidFill>
                <a:latin typeface="Bahnschrift" panose="020B0502040204020203" pitchFamily="34" charset="0"/>
              </a:rPr>
              <a:t>Modelação 3D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06278-0DAC-A8F7-FA2A-78B7413F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93" y="379477"/>
            <a:ext cx="3224663" cy="2795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5BFA57-9184-B6CF-64C8-C788FC13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38" y="3429000"/>
            <a:ext cx="3542318" cy="19038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3F3BE1-F6AE-9EA0-B1C6-85CB2CAC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45" y="752684"/>
            <a:ext cx="5483085" cy="1341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A62866-9491-0FFF-99D3-7C1FC445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987" y="3429000"/>
            <a:ext cx="2805504" cy="25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F7EDB-71F3-FCB1-56BE-04E4EE31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4DE7C-28C7-40DC-4449-B313C7A5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48472" cy="758952"/>
          </a:xfrm>
        </p:spPr>
        <p:txBody>
          <a:bodyPr/>
          <a:lstStyle/>
          <a:p>
            <a:r>
              <a:rPr lang="pt-PT" sz="3600" dirty="0" err="1">
                <a:solidFill>
                  <a:srgbClr val="FFFF00"/>
                </a:solidFill>
                <a:latin typeface="Bahnschrift" panose="020B0502040204020203" pitchFamily="34" charset="0"/>
              </a:rPr>
              <a:t>Tags</a:t>
            </a:r>
            <a:endParaRPr lang="pt-PT" sz="36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E29EC99-A31B-605B-81E7-0714A36EC0D3}"/>
              </a:ext>
            </a:extLst>
          </p:cNvPr>
          <p:cNvSpPr txBox="1">
            <a:spLocks/>
          </p:cNvSpPr>
          <p:nvPr/>
        </p:nvSpPr>
        <p:spPr>
          <a:xfrm>
            <a:off x="457200" y="1283971"/>
            <a:ext cx="10321290" cy="75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rgbClr val="FFFF00"/>
                </a:solidFill>
              </a:rPr>
              <a:t>Vantagens das </a:t>
            </a:r>
            <a:r>
              <a:rPr lang="pt-PT" sz="2400" b="1" dirty="0" err="1">
                <a:solidFill>
                  <a:srgbClr val="FFFF00"/>
                </a:solidFill>
              </a:rPr>
              <a:t>TAGs</a:t>
            </a:r>
            <a:r>
              <a:rPr lang="pt-PT" sz="2400" b="1" dirty="0">
                <a:solidFill>
                  <a:srgbClr val="FFFF00"/>
                </a:solidFill>
              </a:rPr>
              <a:t> visuais:</a:t>
            </a:r>
            <a:endParaRPr lang="pt-PT" sz="2400" dirty="0">
              <a:solidFill>
                <a:srgbClr val="FFFF00"/>
              </a:solidFill>
            </a:endParaRPr>
          </a:p>
          <a:p>
            <a:r>
              <a:rPr lang="pt-PT" sz="2400" dirty="0">
                <a:solidFill>
                  <a:srgbClr val="FFFF00"/>
                </a:solidFill>
              </a:rPr>
              <a:t>✅ Deteção binária e robusta: ou identifica a TAG ou não — sem ambiguidade</a:t>
            </a:r>
          </a:p>
          <a:p>
            <a:r>
              <a:rPr lang="pt-PT" sz="2400" dirty="0">
                <a:solidFill>
                  <a:srgbClr val="FFFF00"/>
                </a:solidFill>
              </a:rPr>
              <a:t>✅ Menor dependência de condições ambientais</a:t>
            </a:r>
          </a:p>
          <a:p>
            <a:r>
              <a:rPr lang="pt-PT" sz="2400" dirty="0">
                <a:solidFill>
                  <a:srgbClr val="FFFF00"/>
                </a:solidFill>
              </a:rPr>
              <a:t>✅ </a:t>
            </a:r>
            <a:r>
              <a:rPr lang="pt-PT" sz="2400" dirty="0" err="1">
                <a:solidFill>
                  <a:srgbClr val="FFFF00"/>
                </a:solidFill>
              </a:rPr>
              <a:t>IDs</a:t>
            </a:r>
            <a:r>
              <a:rPr lang="pt-PT" sz="2400" dirty="0">
                <a:solidFill>
                  <a:srgbClr val="FFFF00"/>
                </a:solidFill>
              </a:rPr>
              <a:t> fixos e inequívocos: cada TAG associa-se facilmente a um comportamento</a:t>
            </a:r>
          </a:p>
          <a:p>
            <a:r>
              <a:rPr lang="pt-PT" sz="2400" dirty="0">
                <a:solidFill>
                  <a:srgbClr val="FFFF00"/>
                </a:solidFill>
              </a:rPr>
              <a:t>✅ Melhor desempenho em ambientes dinâmicos ou mal iluminados</a:t>
            </a:r>
          </a:p>
          <a:p>
            <a:r>
              <a:rPr lang="pt-PT" sz="2400" dirty="0">
                <a:solidFill>
                  <a:srgbClr val="FFFF00"/>
                </a:solidFill>
              </a:rPr>
              <a:t>✅ Ideal para ensino: reduz tempo de calibração, erros e frustração nos alunos</a:t>
            </a:r>
          </a:p>
        </p:txBody>
      </p:sp>
    </p:spTree>
    <p:extLst>
      <p:ext uri="{BB962C8B-B14F-4D97-AF65-F5344CB8AC3E}">
        <p14:creationId xmlns:p14="http://schemas.microsoft.com/office/powerpoint/2010/main" val="289241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188F-9914-07B4-6816-F9484258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EBF2E-EE7A-EF08-4CEE-44EFAB3C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48472" cy="758952"/>
          </a:xfrm>
        </p:spPr>
        <p:txBody>
          <a:bodyPr/>
          <a:lstStyle/>
          <a:p>
            <a:r>
              <a:rPr lang="pt-PT" sz="3600" dirty="0">
                <a:solidFill>
                  <a:srgbClr val="FFFF00"/>
                </a:solidFill>
                <a:latin typeface="Bahnschrift" panose="020B0502040204020203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7F106D-1542-4D4F-FC52-82427B07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043397"/>
            <a:ext cx="4096465" cy="28291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0142AB-9249-D1DA-F635-1040E09E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35" y="1043397"/>
            <a:ext cx="3769894" cy="29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2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95</Words>
  <Application>Microsoft Office PowerPoint</Application>
  <PresentationFormat>Ecrã Panorâmico</PresentationFormat>
  <Paragraphs>15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Aptos</vt:lpstr>
      <vt:lpstr>Arial</vt:lpstr>
      <vt:lpstr>Bahnschrift</vt:lpstr>
      <vt:lpstr>Tema do Office</vt:lpstr>
      <vt:lpstr>Apresentação do PowerPoint</vt:lpstr>
      <vt:lpstr>Introdução</vt:lpstr>
      <vt:lpstr>Introdução</vt:lpstr>
      <vt:lpstr>Modelação 3D</vt:lpstr>
      <vt:lpstr>Tags</vt:lpstr>
      <vt:lpstr>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65</cp:revision>
  <dcterms:created xsi:type="dcterms:W3CDTF">2025-05-07T21:44:56Z</dcterms:created>
  <dcterms:modified xsi:type="dcterms:W3CDTF">2025-07-23T16:53:20Z</dcterms:modified>
</cp:coreProperties>
</file>