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9" r:id="rId4"/>
    <p:sldId id="259" r:id="rId5"/>
    <p:sldId id="261" r:id="rId6"/>
    <p:sldId id="262" r:id="rId7"/>
    <p:sldId id="263" r:id="rId8"/>
    <p:sldId id="264" r:id="rId9"/>
    <p:sldId id="271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1"/>
    <p:restoredTop sz="94671"/>
  </p:normalViewPr>
  <p:slideViewPr>
    <p:cSldViewPr snapToGrid="0" snapToObjects="1">
      <p:cViewPr varScale="1">
        <p:scale>
          <a:sx n="72" d="100"/>
          <a:sy n="72" d="100"/>
        </p:scale>
        <p:origin x="240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0"/>
    </p:cViewPr>
  </p:sorterViewPr>
  <p:notesViewPr>
    <p:cSldViewPr snapToGrid="0" snapToObjects="1">
      <p:cViewPr varScale="1">
        <p:scale>
          <a:sx n="73" d="100"/>
          <a:sy n="73" d="100"/>
        </p:scale>
        <p:origin x="35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D5E49-D35B-4211-8FEF-09EA6142A14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179AC80-7CB8-499D-9D17-A2B05991A1F5}">
      <dgm:prSet/>
      <dgm:spPr/>
      <dgm:t>
        <a:bodyPr/>
        <a:lstStyle/>
        <a:p>
          <a:pPr algn="l"/>
          <a:r>
            <a:rPr lang="en-US" dirty="0"/>
            <a:t>Fake news have been on the agenda at least since the 2016 US Presidential Campaign</a:t>
          </a:r>
        </a:p>
      </dgm:t>
    </dgm:pt>
    <dgm:pt modelId="{7B00D9FA-0690-4E0B-8F73-2A59BF647089}" type="parTrans" cxnId="{5220830A-B59B-4633-BA7D-09188E82DABF}">
      <dgm:prSet/>
      <dgm:spPr/>
      <dgm:t>
        <a:bodyPr/>
        <a:lstStyle/>
        <a:p>
          <a:endParaRPr lang="en-US"/>
        </a:p>
      </dgm:t>
    </dgm:pt>
    <dgm:pt modelId="{57EDD7EB-2943-4BA4-978F-FD69FF16F8C7}" type="sibTrans" cxnId="{5220830A-B59B-4633-BA7D-09188E82DABF}">
      <dgm:prSet/>
      <dgm:spPr/>
      <dgm:t>
        <a:bodyPr/>
        <a:lstStyle/>
        <a:p>
          <a:endParaRPr lang="en-US"/>
        </a:p>
      </dgm:t>
    </dgm:pt>
    <dgm:pt modelId="{D6C64DF6-605C-4A0F-87CD-8A5029C9509F}">
      <dgm:prSet/>
      <dgm:spPr/>
      <dgm:t>
        <a:bodyPr/>
        <a:lstStyle/>
        <a:p>
          <a:pPr algn="l"/>
          <a:r>
            <a:rPr lang="en-US" dirty="0"/>
            <a:t>Back on the headlines in the context of the COVID-19 pandemic, as </a:t>
          </a:r>
          <a:r>
            <a:rPr lang="en-US" dirty="0" err="1"/>
            <a:t>rumours</a:t>
          </a:r>
          <a:r>
            <a:rPr lang="en-US" dirty="0"/>
            <a:t> and disinformation are quickly spreading</a:t>
          </a:r>
        </a:p>
      </dgm:t>
    </dgm:pt>
    <dgm:pt modelId="{5358478D-55A8-418D-B3B7-AA35DC609041}" type="parTrans" cxnId="{4FDCE7FE-22C2-4CD9-96A1-D82B6AD02C0D}">
      <dgm:prSet/>
      <dgm:spPr/>
      <dgm:t>
        <a:bodyPr/>
        <a:lstStyle/>
        <a:p>
          <a:endParaRPr lang="en-US"/>
        </a:p>
      </dgm:t>
    </dgm:pt>
    <dgm:pt modelId="{B430AD41-CA21-4DF2-8C64-DCFCC1AD4AE2}" type="sibTrans" cxnId="{4FDCE7FE-22C2-4CD9-96A1-D82B6AD02C0D}">
      <dgm:prSet/>
      <dgm:spPr/>
      <dgm:t>
        <a:bodyPr/>
        <a:lstStyle/>
        <a:p>
          <a:endParaRPr lang="en-US"/>
        </a:p>
      </dgm:t>
    </dgm:pt>
    <dgm:pt modelId="{B1A70A5B-090D-4E2E-BC3B-FE390A0DD1C6}">
      <dgm:prSet/>
      <dgm:spPr/>
      <dgm:t>
        <a:bodyPr/>
        <a:lstStyle/>
        <a:p>
          <a:pPr algn="l"/>
          <a:r>
            <a:rPr lang="en-US" dirty="0"/>
            <a:t>Effective ways to identify and eliminate fake news are essential in a modern democracy</a:t>
          </a:r>
        </a:p>
      </dgm:t>
    </dgm:pt>
    <dgm:pt modelId="{BFEA1AC9-5239-4C57-AC9A-69D7055BB372}" type="parTrans" cxnId="{29370909-6C1D-4F7E-8904-85FEED5CA278}">
      <dgm:prSet/>
      <dgm:spPr/>
      <dgm:t>
        <a:bodyPr/>
        <a:lstStyle/>
        <a:p>
          <a:endParaRPr lang="en-US"/>
        </a:p>
      </dgm:t>
    </dgm:pt>
    <dgm:pt modelId="{5E666132-A918-4F47-9B49-A2D2A02B9354}" type="sibTrans" cxnId="{29370909-6C1D-4F7E-8904-85FEED5CA278}">
      <dgm:prSet/>
      <dgm:spPr/>
      <dgm:t>
        <a:bodyPr/>
        <a:lstStyle/>
        <a:p>
          <a:endParaRPr lang="en-US"/>
        </a:p>
      </dgm:t>
    </dgm:pt>
    <dgm:pt modelId="{E7FC5B6C-E7F2-4EE8-BF0F-4B488BEBC36D}">
      <dgm:prSet/>
      <dgm:spPr/>
      <dgm:t>
        <a:bodyPr/>
        <a:lstStyle/>
        <a:p>
          <a:pPr algn="l"/>
          <a:r>
            <a:rPr lang="en-US"/>
            <a:t>Machine </a:t>
          </a:r>
          <a:r>
            <a:rPr lang="en-US" dirty="0"/>
            <a:t>Learning plays a key role in this effort</a:t>
          </a:r>
        </a:p>
      </dgm:t>
    </dgm:pt>
    <dgm:pt modelId="{88CBEA8F-A707-4295-94CD-BCF982756A9C}" type="parTrans" cxnId="{F05808D0-82AA-4918-8D9B-6F0933268A8B}">
      <dgm:prSet/>
      <dgm:spPr/>
      <dgm:t>
        <a:bodyPr/>
        <a:lstStyle/>
        <a:p>
          <a:endParaRPr lang="pt-PT"/>
        </a:p>
      </dgm:t>
    </dgm:pt>
    <dgm:pt modelId="{62B9C4A7-437A-4F65-AB38-DD74E626129F}" type="sibTrans" cxnId="{F05808D0-82AA-4918-8D9B-6F0933268A8B}">
      <dgm:prSet/>
      <dgm:spPr/>
      <dgm:t>
        <a:bodyPr/>
        <a:lstStyle/>
        <a:p>
          <a:endParaRPr lang="pt-PT"/>
        </a:p>
      </dgm:t>
    </dgm:pt>
    <dgm:pt modelId="{F3DEF482-2FCB-4EDE-9B5B-BED293559C94}" type="pres">
      <dgm:prSet presAssocID="{360D5E49-D35B-4211-8FEF-09EA6142A14B}" presName="linear" presStyleCnt="0">
        <dgm:presLayoutVars>
          <dgm:animLvl val="lvl"/>
          <dgm:resizeHandles val="exact"/>
        </dgm:presLayoutVars>
      </dgm:prSet>
      <dgm:spPr/>
    </dgm:pt>
    <dgm:pt modelId="{AE0049E1-2548-42D0-ABFA-474A2A815317}" type="pres">
      <dgm:prSet presAssocID="{E179AC80-7CB8-499D-9D17-A2B05991A1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718005-DF32-4DC6-85E9-41401C9D74FF}" type="pres">
      <dgm:prSet presAssocID="{57EDD7EB-2943-4BA4-978F-FD69FF16F8C7}" presName="spacer" presStyleCnt="0"/>
      <dgm:spPr/>
    </dgm:pt>
    <dgm:pt modelId="{DED00262-5D33-4EE9-ACA1-D1262E421804}" type="pres">
      <dgm:prSet presAssocID="{D6C64DF6-605C-4A0F-87CD-8A5029C950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D9818B-3C29-4524-84E6-365FD8E420EA}" type="pres">
      <dgm:prSet presAssocID="{B430AD41-CA21-4DF2-8C64-DCFCC1AD4AE2}" presName="spacer" presStyleCnt="0"/>
      <dgm:spPr/>
    </dgm:pt>
    <dgm:pt modelId="{D5B6C032-44BC-4A7B-8FC6-E32DEC566A03}" type="pres">
      <dgm:prSet presAssocID="{B1A70A5B-090D-4E2E-BC3B-FE390A0DD1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F973D0-B935-4598-9EEB-2D7A4E5AB432}" type="pres">
      <dgm:prSet presAssocID="{5E666132-A918-4F47-9B49-A2D2A02B9354}" presName="spacer" presStyleCnt="0"/>
      <dgm:spPr/>
    </dgm:pt>
    <dgm:pt modelId="{FA70FE54-7C6D-4B8B-8599-B15D99012079}" type="pres">
      <dgm:prSet presAssocID="{E7FC5B6C-E7F2-4EE8-BF0F-4B488BEBC3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370909-6C1D-4F7E-8904-85FEED5CA278}" srcId="{360D5E49-D35B-4211-8FEF-09EA6142A14B}" destId="{B1A70A5B-090D-4E2E-BC3B-FE390A0DD1C6}" srcOrd="2" destOrd="0" parTransId="{BFEA1AC9-5239-4C57-AC9A-69D7055BB372}" sibTransId="{5E666132-A918-4F47-9B49-A2D2A02B9354}"/>
    <dgm:cxn modelId="{5220830A-B59B-4633-BA7D-09188E82DABF}" srcId="{360D5E49-D35B-4211-8FEF-09EA6142A14B}" destId="{E179AC80-7CB8-499D-9D17-A2B05991A1F5}" srcOrd="0" destOrd="0" parTransId="{7B00D9FA-0690-4E0B-8F73-2A59BF647089}" sibTransId="{57EDD7EB-2943-4BA4-978F-FD69FF16F8C7}"/>
    <dgm:cxn modelId="{F97F031E-4128-4BA0-98AA-E1713BE56022}" type="presOf" srcId="{E179AC80-7CB8-499D-9D17-A2B05991A1F5}" destId="{AE0049E1-2548-42D0-ABFA-474A2A815317}" srcOrd="0" destOrd="0" presId="urn:microsoft.com/office/officeart/2005/8/layout/vList2"/>
    <dgm:cxn modelId="{E825E538-0649-4D8A-8EDF-71DB232F948B}" type="presOf" srcId="{D6C64DF6-605C-4A0F-87CD-8A5029C9509F}" destId="{DED00262-5D33-4EE9-ACA1-D1262E421804}" srcOrd="0" destOrd="0" presId="urn:microsoft.com/office/officeart/2005/8/layout/vList2"/>
    <dgm:cxn modelId="{7CA14886-040B-4BB0-8395-7C0E79785C5F}" type="presOf" srcId="{E7FC5B6C-E7F2-4EE8-BF0F-4B488BEBC36D}" destId="{FA70FE54-7C6D-4B8B-8599-B15D99012079}" srcOrd="0" destOrd="0" presId="urn:microsoft.com/office/officeart/2005/8/layout/vList2"/>
    <dgm:cxn modelId="{F82B0CB4-8F9B-48BC-BE9D-F893CAE0D997}" type="presOf" srcId="{B1A70A5B-090D-4E2E-BC3B-FE390A0DD1C6}" destId="{D5B6C032-44BC-4A7B-8FC6-E32DEC566A03}" srcOrd="0" destOrd="0" presId="urn:microsoft.com/office/officeart/2005/8/layout/vList2"/>
    <dgm:cxn modelId="{ECE4D7CC-8D6F-4712-8941-BE8BCD791888}" type="presOf" srcId="{360D5E49-D35B-4211-8FEF-09EA6142A14B}" destId="{F3DEF482-2FCB-4EDE-9B5B-BED293559C94}" srcOrd="0" destOrd="0" presId="urn:microsoft.com/office/officeart/2005/8/layout/vList2"/>
    <dgm:cxn modelId="{F05808D0-82AA-4918-8D9B-6F0933268A8B}" srcId="{360D5E49-D35B-4211-8FEF-09EA6142A14B}" destId="{E7FC5B6C-E7F2-4EE8-BF0F-4B488BEBC36D}" srcOrd="3" destOrd="0" parTransId="{88CBEA8F-A707-4295-94CD-BCF982756A9C}" sibTransId="{62B9C4A7-437A-4F65-AB38-DD74E626129F}"/>
    <dgm:cxn modelId="{4FDCE7FE-22C2-4CD9-96A1-D82B6AD02C0D}" srcId="{360D5E49-D35B-4211-8FEF-09EA6142A14B}" destId="{D6C64DF6-605C-4A0F-87CD-8A5029C9509F}" srcOrd="1" destOrd="0" parTransId="{5358478D-55A8-418D-B3B7-AA35DC609041}" sibTransId="{B430AD41-CA21-4DF2-8C64-DCFCC1AD4AE2}"/>
    <dgm:cxn modelId="{99729282-58FC-42BB-AF49-D35E575CFFBB}" type="presParOf" srcId="{F3DEF482-2FCB-4EDE-9B5B-BED293559C94}" destId="{AE0049E1-2548-42D0-ABFA-474A2A815317}" srcOrd="0" destOrd="0" presId="urn:microsoft.com/office/officeart/2005/8/layout/vList2"/>
    <dgm:cxn modelId="{B652E801-7233-4633-BF68-493D8BE3C031}" type="presParOf" srcId="{F3DEF482-2FCB-4EDE-9B5B-BED293559C94}" destId="{34718005-DF32-4DC6-85E9-41401C9D74FF}" srcOrd="1" destOrd="0" presId="urn:microsoft.com/office/officeart/2005/8/layout/vList2"/>
    <dgm:cxn modelId="{5614491F-9332-4490-92B3-519BA4D617D0}" type="presParOf" srcId="{F3DEF482-2FCB-4EDE-9B5B-BED293559C94}" destId="{DED00262-5D33-4EE9-ACA1-D1262E421804}" srcOrd="2" destOrd="0" presId="urn:microsoft.com/office/officeart/2005/8/layout/vList2"/>
    <dgm:cxn modelId="{BF31E5A6-739D-40BF-8840-A67ABF106006}" type="presParOf" srcId="{F3DEF482-2FCB-4EDE-9B5B-BED293559C94}" destId="{5FD9818B-3C29-4524-84E6-365FD8E420EA}" srcOrd="3" destOrd="0" presId="urn:microsoft.com/office/officeart/2005/8/layout/vList2"/>
    <dgm:cxn modelId="{59F45A47-5F44-4CAF-A781-110FC1A559D9}" type="presParOf" srcId="{F3DEF482-2FCB-4EDE-9B5B-BED293559C94}" destId="{D5B6C032-44BC-4A7B-8FC6-E32DEC566A03}" srcOrd="4" destOrd="0" presId="urn:microsoft.com/office/officeart/2005/8/layout/vList2"/>
    <dgm:cxn modelId="{1DBF1362-65A5-46BB-BDAA-BA20DFB94A53}" type="presParOf" srcId="{F3DEF482-2FCB-4EDE-9B5B-BED293559C94}" destId="{DBF973D0-B935-4598-9EEB-2D7A4E5AB432}" srcOrd="5" destOrd="0" presId="urn:microsoft.com/office/officeart/2005/8/layout/vList2"/>
    <dgm:cxn modelId="{7A7E7EA9-9B80-4B32-B011-C3D8EEAE36B2}" type="presParOf" srcId="{F3DEF482-2FCB-4EDE-9B5B-BED293559C94}" destId="{FA70FE54-7C6D-4B8B-8599-B15D9901207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12C922-9146-4C77-AABA-681AC79FA459}" type="doc">
      <dgm:prSet loTypeId="urn:microsoft.com/office/officeart/2008/layout/AlternatingPictureBlocks" loCatId="pictur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pt-PT"/>
        </a:p>
      </dgm:t>
    </dgm:pt>
    <dgm:pt modelId="{8BD9ED30-625F-4B8E-B0A6-5087F86750C0}">
      <dgm:prSet/>
      <dgm:spPr/>
      <dgm:t>
        <a:bodyPr/>
        <a:lstStyle/>
        <a:p>
          <a:pPr>
            <a:lnSpc>
              <a:spcPct val="90000"/>
            </a:lnSpc>
          </a:pPr>
          <a:r>
            <a:rPr lang="en-US" b="1" dirty="0"/>
            <a:t>Real News</a:t>
          </a:r>
          <a:endParaRPr lang="pt-PT" b="1" dirty="0"/>
        </a:p>
      </dgm:t>
    </dgm:pt>
    <dgm:pt modelId="{A2C3B9B6-023A-43E3-863B-D7CBA0276AA7}" type="parTrans" cxnId="{2C7E2AAA-9401-4162-B283-6B333B53BEE9}">
      <dgm:prSet/>
      <dgm:spPr/>
      <dgm:t>
        <a:bodyPr/>
        <a:lstStyle/>
        <a:p>
          <a:endParaRPr lang="pt-PT"/>
        </a:p>
      </dgm:t>
    </dgm:pt>
    <dgm:pt modelId="{6E50AA1B-134F-4D1A-BBB8-46C92F6899E7}" type="sibTrans" cxnId="{2C7E2AAA-9401-4162-B283-6B333B53BEE9}">
      <dgm:prSet/>
      <dgm:spPr/>
      <dgm:t>
        <a:bodyPr/>
        <a:lstStyle/>
        <a:p>
          <a:endParaRPr lang="pt-PT"/>
        </a:p>
      </dgm:t>
    </dgm:pt>
    <dgm:pt modelId="{C1D70CCA-AE43-448D-8FAA-E781FDFFADB5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b="1" dirty="0"/>
            <a:t>All-the-News</a:t>
          </a:r>
          <a:r>
            <a:rPr lang="en-US" dirty="0"/>
            <a:t> Dataset   </a:t>
          </a:r>
          <a:endParaRPr lang="pt-PT" dirty="0"/>
        </a:p>
      </dgm:t>
    </dgm:pt>
    <dgm:pt modelId="{50877DA0-3953-4E82-B2BC-EFAE347D7DA6}" type="parTrans" cxnId="{6E72194E-0248-4148-8ACE-19320D302D2F}">
      <dgm:prSet/>
      <dgm:spPr/>
      <dgm:t>
        <a:bodyPr/>
        <a:lstStyle/>
        <a:p>
          <a:endParaRPr lang="pt-PT"/>
        </a:p>
      </dgm:t>
    </dgm:pt>
    <dgm:pt modelId="{F6EC3B7B-F97B-441F-B201-5A3D5EE9B788}" type="sibTrans" cxnId="{6E72194E-0248-4148-8ACE-19320D302D2F}">
      <dgm:prSet/>
      <dgm:spPr/>
      <dgm:t>
        <a:bodyPr/>
        <a:lstStyle/>
        <a:p>
          <a:endParaRPr lang="pt-PT"/>
        </a:p>
      </dgm:t>
    </dgm:pt>
    <dgm:pt modelId="{2A747F69-A59A-4517-8B73-80ADE466F246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150K news from 15 online US news organizations</a:t>
          </a:r>
          <a:endParaRPr lang="pt-PT" dirty="0"/>
        </a:p>
      </dgm:t>
    </dgm:pt>
    <dgm:pt modelId="{BEA0DC67-1793-49CD-8D1B-9737FA14F2DB}" type="parTrans" cxnId="{EC71C1E8-2335-4897-A5AF-062890C164AC}">
      <dgm:prSet/>
      <dgm:spPr/>
      <dgm:t>
        <a:bodyPr/>
        <a:lstStyle/>
        <a:p>
          <a:endParaRPr lang="pt-PT"/>
        </a:p>
      </dgm:t>
    </dgm:pt>
    <dgm:pt modelId="{214DD02D-B0A6-4EEB-9B07-00BD49EFB7C6}" type="sibTrans" cxnId="{EC71C1E8-2335-4897-A5AF-062890C164AC}">
      <dgm:prSet/>
      <dgm:spPr/>
      <dgm:t>
        <a:bodyPr/>
        <a:lstStyle/>
        <a:p>
          <a:endParaRPr lang="pt-PT"/>
        </a:p>
      </dgm:t>
    </dgm:pt>
    <dgm:pt modelId="{E72EBB38-28DB-4DB1-9196-0D2CEA19033E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12K samples randomly taken</a:t>
          </a:r>
          <a:endParaRPr lang="pt-PT" dirty="0"/>
        </a:p>
      </dgm:t>
    </dgm:pt>
    <dgm:pt modelId="{FB321FC1-BB81-4381-9019-31D65B28DD6E}" type="parTrans" cxnId="{B431AD23-EE27-475F-9030-328BC6106F7D}">
      <dgm:prSet/>
      <dgm:spPr/>
      <dgm:t>
        <a:bodyPr/>
        <a:lstStyle/>
        <a:p>
          <a:endParaRPr lang="pt-PT"/>
        </a:p>
      </dgm:t>
    </dgm:pt>
    <dgm:pt modelId="{7B6F2D8E-16EC-4745-8604-32415E7007BC}" type="sibTrans" cxnId="{B431AD23-EE27-475F-9030-328BC6106F7D}">
      <dgm:prSet/>
      <dgm:spPr/>
      <dgm:t>
        <a:bodyPr/>
        <a:lstStyle/>
        <a:p>
          <a:endParaRPr lang="pt-PT"/>
        </a:p>
      </dgm:t>
    </dgm:pt>
    <dgm:pt modelId="{6844D417-7E2C-4CE1-A605-6085BF5F7C6E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Timeline: January 2016 – July 2017</a:t>
          </a:r>
          <a:endParaRPr lang="pt-PT" dirty="0"/>
        </a:p>
      </dgm:t>
    </dgm:pt>
    <dgm:pt modelId="{51304D68-4C3D-4E78-84C8-95DBEC4B16CC}" type="parTrans" cxnId="{36602655-C200-4ED9-8DAE-8983B1DA9D36}">
      <dgm:prSet/>
      <dgm:spPr/>
      <dgm:t>
        <a:bodyPr/>
        <a:lstStyle/>
        <a:p>
          <a:endParaRPr lang="pt-PT"/>
        </a:p>
      </dgm:t>
    </dgm:pt>
    <dgm:pt modelId="{1E8A374D-B87C-426B-A983-EF7938C785F0}" type="sibTrans" cxnId="{36602655-C200-4ED9-8DAE-8983B1DA9D36}">
      <dgm:prSet/>
      <dgm:spPr/>
      <dgm:t>
        <a:bodyPr/>
        <a:lstStyle/>
        <a:p>
          <a:endParaRPr lang="pt-PT"/>
        </a:p>
      </dgm:t>
    </dgm:pt>
    <dgm:pt modelId="{D19E4FED-9BE1-4B83-8572-CCE6CACA60AE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b="1" dirty="0"/>
            <a:t>Fake News</a:t>
          </a:r>
          <a:endParaRPr lang="pt-PT" b="1" dirty="0"/>
        </a:p>
      </dgm:t>
    </dgm:pt>
    <dgm:pt modelId="{51755778-EF63-4D93-9454-40EF9462C590}" type="sibTrans" cxnId="{DE65F434-92A8-47C9-8823-30A5E9DA3348}">
      <dgm:prSet/>
      <dgm:spPr/>
      <dgm:t>
        <a:bodyPr/>
        <a:lstStyle/>
        <a:p>
          <a:endParaRPr lang="pt-PT"/>
        </a:p>
      </dgm:t>
    </dgm:pt>
    <dgm:pt modelId="{1127A25C-9CCC-423A-A176-20212F16BD7B}" type="parTrans" cxnId="{DE65F434-92A8-47C9-8823-30A5E9DA3348}">
      <dgm:prSet/>
      <dgm:spPr/>
      <dgm:t>
        <a:bodyPr/>
        <a:lstStyle/>
        <a:p>
          <a:endParaRPr lang="pt-PT"/>
        </a:p>
      </dgm:t>
    </dgm:pt>
    <dgm:pt modelId="{90985844-9C4F-44FA-8D26-D2670C8A75DB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b="1" dirty="0"/>
            <a:t>Fake News </a:t>
          </a:r>
          <a:r>
            <a:rPr lang="en-US" dirty="0"/>
            <a:t>Dataset</a:t>
          </a:r>
          <a:endParaRPr lang="pt-PT" dirty="0"/>
        </a:p>
      </dgm:t>
    </dgm:pt>
    <dgm:pt modelId="{74A03D29-AD69-4E6E-A2D4-3ACF25A309CA}" type="sibTrans" cxnId="{E522C9A3-339A-4501-B77E-8C335BA1C68A}">
      <dgm:prSet/>
      <dgm:spPr/>
      <dgm:t>
        <a:bodyPr/>
        <a:lstStyle/>
        <a:p>
          <a:endParaRPr lang="pt-PT"/>
        </a:p>
      </dgm:t>
    </dgm:pt>
    <dgm:pt modelId="{69089CDE-F172-4F3C-8923-FCDE33C99081}" type="parTrans" cxnId="{E522C9A3-339A-4501-B77E-8C335BA1C68A}">
      <dgm:prSet/>
      <dgm:spPr/>
      <dgm:t>
        <a:bodyPr/>
        <a:lstStyle/>
        <a:p>
          <a:endParaRPr lang="pt-PT"/>
        </a:p>
      </dgm:t>
    </dgm:pt>
    <dgm:pt modelId="{293F75CF-1D1A-4DBE-85EF-10292F7612BA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12K samples from 244 sources</a:t>
          </a:r>
          <a:endParaRPr lang="pt-PT" dirty="0"/>
        </a:p>
      </dgm:t>
    </dgm:pt>
    <dgm:pt modelId="{0BE468F5-9646-4A9C-98E0-710EAF42AF24}" type="sibTrans" cxnId="{ACD30780-1D94-4782-9F3C-8F5C015EB488}">
      <dgm:prSet/>
      <dgm:spPr/>
      <dgm:t>
        <a:bodyPr/>
        <a:lstStyle/>
        <a:p>
          <a:endParaRPr lang="pt-PT"/>
        </a:p>
      </dgm:t>
    </dgm:pt>
    <dgm:pt modelId="{4EB1A4C2-6578-45D9-83BC-FA3D0574FD5C}" type="parTrans" cxnId="{ACD30780-1D94-4782-9F3C-8F5C015EB488}">
      <dgm:prSet/>
      <dgm:spPr/>
      <dgm:t>
        <a:bodyPr/>
        <a:lstStyle/>
        <a:p>
          <a:endParaRPr lang="pt-PT"/>
        </a:p>
      </dgm:t>
    </dgm:pt>
    <dgm:pt modelId="{9A2E45E1-ECC0-49AE-ACC1-A7A721C18157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Timeline: October/November 2016</a:t>
          </a:r>
          <a:endParaRPr lang="pt-PT" dirty="0"/>
        </a:p>
      </dgm:t>
    </dgm:pt>
    <dgm:pt modelId="{DDD9509E-7E82-45D7-9239-E2012C303A48}" type="parTrans" cxnId="{AAEA69EE-D594-4E65-885E-AEC41B8021D6}">
      <dgm:prSet/>
      <dgm:spPr/>
      <dgm:t>
        <a:bodyPr/>
        <a:lstStyle/>
        <a:p>
          <a:endParaRPr lang="pt-PT"/>
        </a:p>
      </dgm:t>
    </dgm:pt>
    <dgm:pt modelId="{98898C91-6279-469B-A9EA-B117E837F756}" type="sibTrans" cxnId="{AAEA69EE-D594-4E65-885E-AEC41B8021D6}">
      <dgm:prSet/>
      <dgm:spPr/>
      <dgm:t>
        <a:bodyPr/>
        <a:lstStyle/>
        <a:p>
          <a:endParaRPr lang="pt-PT"/>
        </a:p>
      </dgm:t>
    </dgm:pt>
    <dgm:pt modelId="{D5122558-AF48-44D1-89A9-640CAE999D06}" type="pres">
      <dgm:prSet presAssocID="{1812C922-9146-4C77-AABA-681AC79FA459}" presName="linearFlow" presStyleCnt="0">
        <dgm:presLayoutVars>
          <dgm:dir/>
          <dgm:resizeHandles val="exact"/>
        </dgm:presLayoutVars>
      </dgm:prSet>
      <dgm:spPr/>
    </dgm:pt>
    <dgm:pt modelId="{6B5A915B-98D3-41F2-9E24-9F377F992EAA}" type="pres">
      <dgm:prSet presAssocID="{8BD9ED30-625F-4B8E-B0A6-5087F86750C0}" presName="comp" presStyleCnt="0"/>
      <dgm:spPr/>
    </dgm:pt>
    <dgm:pt modelId="{DA97C748-ABE8-4D47-97B7-0100E0194DBC}" type="pres">
      <dgm:prSet presAssocID="{8BD9ED30-625F-4B8E-B0A6-5087F86750C0}" presName="rect2" presStyleLbl="node1" presStyleIdx="0" presStyleCnt="2">
        <dgm:presLayoutVars>
          <dgm:bulletEnabled val="1"/>
        </dgm:presLayoutVars>
      </dgm:prSet>
      <dgm:spPr/>
    </dgm:pt>
    <dgm:pt modelId="{1A369E33-F774-4F8E-BDFA-512DF20BF414}" type="pres">
      <dgm:prSet presAssocID="{8BD9ED30-625F-4B8E-B0A6-5087F86750C0}" presName="rect1" presStyleLbl="lnNode1" presStyleIdx="0" presStyleCnt="2"/>
      <dgm:spPr/>
    </dgm:pt>
    <dgm:pt modelId="{FA838F77-402D-4D11-BF6C-12F32B82A477}" type="pres">
      <dgm:prSet presAssocID="{6E50AA1B-134F-4D1A-BBB8-46C92F6899E7}" presName="sibTrans" presStyleCnt="0"/>
      <dgm:spPr/>
    </dgm:pt>
    <dgm:pt modelId="{A109ED55-5EFA-4E9E-BA89-41B7B8E97F83}" type="pres">
      <dgm:prSet presAssocID="{D19E4FED-9BE1-4B83-8572-CCE6CACA60AE}" presName="comp" presStyleCnt="0"/>
      <dgm:spPr/>
    </dgm:pt>
    <dgm:pt modelId="{598DA173-E400-49DA-9B0C-4934A0D08EA4}" type="pres">
      <dgm:prSet presAssocID="{D19E4FED-9BE1-4B83-8572-CCE6CACA60AE}" presName="rect2" presStyleLbl="node1" presStyleIdx="1" presStyleCnt="2">
        <dgm:presLayoutVars>
          <dgm:bulletEnabled val="1"/>
        </dgm:presLayoutVars>
      </dgm:prSet>
      <dgm:spPr/>
    </dgm:pt>
    <dgm:pt modelId="{2D4D77A8-813B-4EC4-BFEB-D8AD1AD9A4D6}" type="pres">
      <dgm:prSet presAssocID="{D19E4FED-9BE1-4B83-8572-CCE6CACA60AE}" presName="rect1" presStyleLbl="lnNode1" presStyleIdx="1" presStyleCnt="2"/>
      <dgm:spPr/>
    </dgm:pt>
  </dgm:ptLst>
  <dgm:cxnLst>
    <dgm:cxn modelId="{B431AD23-EE27-475F-9030-328BC6106F7D}" srcId="{8BD9ED30-625F-4B8E-B0A6-5087F86750C0}" destId="{E72EBB38-28DB-4DB1-9196-0D2CEA19033E}" srcOrd="2" destOrd="0" parTransId="{FB321FC1-BB81-4381-9019-31D65B28DD6E}" sibTransId="{7B6F2D8E-16EC-4745-8604-32415E7007BC}"/>
    <dgm:cxn modelId="{E3455234-0EA3-4761-B33D-D8A80A2883BA}" type="presOf" srcId="{90985844-9C4F-44FA-8D26-D2670C8A75DB}" destId="{598DA173-E400-49DA-9B0C-4934A0D08EA4}" srcOrd="0" destOrd="1" presId="urn:microsoft.com/office/officeart/2008/layout/AlternatingPictureBlocks"/>
    <dgm:cxn modelId="{DE65F434-92A8-47C9-8823-30A5E9DA3348}" srcId="{1812C922-9146-4C77-AABA-681AC79FA459}" destId="{D19E4FED-9BE1-4B83-8572-CCE6CACA60AE}" srcOrd="1" destOrd="0" parTransId="{1127A25C-9CCC-423A-A176-20212F16BD7B}" sibTransId="{51755778-EF63-4D93-9454-40EF9462C590}"/>
    <dgm:cxn modelId="{6E72194E-0248-4148-8ACE-19320D302D2F}" srcId="{8BD9ED30-625F-4B8E-B0A6-5087F86750C0}" destId="{C1D70CCA-AE43-448D-8FAA-E781FDFFADB5}" srcOrd="0" destOrd="0" parTransId="{50877DA0-3953-4E82-B2BC-EFAE347D7DA6}" sibTransId="{F6EC3B7B-F97B-441F-B201-5A3D5EE9B788}"/>
    <dgm:cxn modelId="{643C2555-C44B-4C13-A3CB-B4AB7AB315DB}" type="presOf" srcId="{1812C922-9146-4C77-AABA-681AC79FA459}" destId="{D5122558-AF48-44D1-89A9-640CAE999D06}" srcOrd="0" destOrd="0" presId="urn:microsoft.com/office/officeart/2008/layout/AlternatingPictureBlocks"/>
    <dgm:cxn modelId="{36602655-C200-4ED9-8DAE-8983B1DA9D36}" srcId="{8BD9ED30-625F-4B8E-B0A6-5087F86750C0}" destId="{6844D417-7E2C-4CE1-A605-6085BF5F7C6E}" srcOrd="3" destOrd="0" parTransId="{51304D68-4C3D-4E78-84C8-95DBEC4B16CC}" sibTransId="{1E8A374D-B87C-426B-A983-EF7938C785F0}"/>
    <dgm:cxn modelId="{68B15C70-842F-4A87-9642-C3A6965FF338}" type="presOf" srcId="{6844D417-7E2C-4CE1-A605-6085BF5F7C6E}" destId="{DA97C748-ABE8-4D47-97B7-0100E0194DBC}" srcOrd="0" destOrd="4" presId="urn:microsoft.com/office/officeart/2008/layout/AlternatingPictureBlocks"/>
    <dgm:cxn modelId="{4B80407A-2DF8-4788-AB52-150D689E2CC5}" type="presOf" srcId="{C1D70CCA-AE43-448D-8FAA-E781FDFFADB5}" destId="{DA97C748-ABE8-4D47-97B7-0100E0194DBC}" srcOrd="0" destOrd="1" presId="urn:microsoft.com/office/officeart/2008/layout/AlternatingPictureBlocks"/>
    <dgm:cxn modelId="{ACD30780-1D94-4782-9F3C-8F5C015EB488}" srcId="{D19E4FED-9BE1-4B83-8572-CCE6CACA60AE}" destId="{293F75CF-1D1A-4DBE-85EF-10292F7612BA}" srcOrd="1" destOrd="0" parTransId="{4EB1A4C2-6578-45D9-83BC-FA3D0574FD5C}" sibTransId="{0BE468F5-9646-4A9C-98E0-710EAF42AF24}"/>
    <dgm:cxn modelId="{2CC0B284-5B3B-4232-B9A1-FBF630AA4889}" type="presOf" srcId="{9A2E45E1-ECC0-49AE-ACC1-A7A721C18157}" destId="{598DA173-E400-49DA-9B0C-4934A0D08EA4}" srcOrd="0" destOrd="3" presId="urn:microsoft.com/office/officeart/2008/layout/AlternatingPictureBlocks"/>
    <dgm:cxn modelId="{3E004D93-7DB4-462E-A1B7-D61D44E66F97}" type="presOf" srcId="{D19E4FED-9BE1-4B83-8572-CCE6CACA60AE}" destId="{598DA173-E400-49DA-9B0C-4934A0D08EA4}" srcOrd="0" destOrd="0" presId="urn:microsoft.com/office/officeart/2008/layout/AlternatingPictureBlocks"/>
    <dgm:cxn modelId="{E522C9A3-339A-4501-B77E-8C335BA1C68A}" srcId="{D19E4FED-9BE1-4B83-8572-CCE6CACA60AE}" destId="{90985844-9C4F-44FA-8D26-D2670C8A75DB}" srcOrd="0" destOrd="0" parTransId="{69089CDE-F172-4F3C-8923-FCDE33C99081}" sibTransId="{74A03D29-AD69-4E6E-A2D4-3ACF25A309CA}"/>
    <dgm:cxn modelId="{2C7E2AAA-9401-4162-B283-6B333B53BEE9}" srcId="{1812C922-9146-4C77-AABA-681AC79FA459}" destId="{8BD9ED30-625F-4B8E-B0A6-5087F86750C0}" srcOrd="0" destOrd="0" parTransId="{A2C3B9B6-023A-43E3-863B-D7CBA0276AA7}" sibTransId="{6E50AA1B-134F-4D1A-BBB8-46C92F6899E7}"/>
    <dgm:cxn modelId="{5A4E5BCE-8C52-42F6-A826-B57D83EC66B1}" type="presOf" srcId="{8BD9ED30-625F-4B8E-B0A6-5087F86750C0}" destId="{DA97C748-ABE8-4D47-97B7-0100E0194DBC}" srcOrd="0" destOrd="0" presId="urn:microsoft.com/office/officeart/2008/layout/AlternatingPictureBlocks"/>
    <dgm:cxn modelId="{EC71C1E8-2335-4897-A5AF-062890C164AC}" srcId="{8BD9ED30-625F-4B8E-B0A6-5087F86750C0}" destId="{2A747F69-A59A-4517-8B73-80ADE466F246}" srcOrd="1" destOrd="0" parTransId="{BEA0DC67-1793-49CD-8D1B-9737FA14F2DB}" sibTransId="{214DD02D-B0A6-4EEB-9B07-00BD49EFB7C6}"/>
    <dgm:cxn modelId="{AAEA69EE-D594-4E65-885E-AEC41B8021D6}" srcId="{D19E4FED-9BE1-4B83-8572-CCE6CACA60AE}" destId="{9A2E45E1-ECC0-49AE-ACC1-A7A721C18157}" srcOrd="2" destOrd="0" parTransId="{DDD9509E-7E82-45D7-9239-E2012C303A48}" sibTransId="{98898C91-6279-469B-A9EA-B117E837F756}"/>
    <dgm:cxn modelId="{DA6F62F8-A36F-4431-BCCE-F40392626C6D}" type="presOf" srcId="{293F75CF-1D1A-4DBE-85EF-10292F7612BA}" destId="{598DA173-E400-49DA-9B0C-4934A0D08EA4}" srcOrd="0" destOrd="2" presId="urn:microsoft.com/office/officeart/2008/layout/AlternatingPictureBlocks"/>
    <dgm:cxn modelId="{B6947BF8-615A-4D1D-9B61-6F96273F866D}" type="presOf" srcId="{2A747F69-A59A-4517-8B73-80ADE466F246}" destId="{DA97C748-ABE8-4D47-97B7-0100E0194DBC}" srcOrd="0" destOrd="2" presId="urn:microsoft.com/office/officeart/2008/layout/AlternatingPictureBlocks"/>
    <dgm:cxn modelId="{CC14A1FF-4592-47DB-BFBD-6EA8E08F7071}" type="presOf" srcId="{E72EBB38-28DB-4DB1-9196-0D2CEA19033E}" destId="{DA97C748-ABE8-4D47-97B7-0100E0194DBC}" srcOrd="0" destOrd="3" presId="urn:microsoft.com/office/officeart/2008/layout/AlternatingPictureBlocks"/>
    <dgm:cxn modelId="{4A0EFE22-A285-4B24-8091-31F652DD3911}" type="presParOf" srcId="{D5122558-AF48-44D1-89A9-640CAE999D06}" destId="{6B5A915B-98D3-41F2-9E24-9F377F992EAA}" srcOrd="0" destOrd="0" presId="urn:microsoft.com/office/officeart/2008/layout/AlternatingPictureBlocks"/>
    <dgm:cxn modelId="{33E19CB6-169A-4223-919D-AAC4F355FDFB}" type="presParOf" srcId="{6B5A915B-98D3-41F2-9E24-9F377F992EAA}" destId="{DA97C748-ABE8-4D47-97B7-0100E0194DBC}" srcOrd="0" destOrd="0" presId="urn:microsoft.com/office/officeart/2008/layout/AlternatingPictureBlocks"/>
    <dgm:cxn modelId="{50577D8E-BFED-4C67-B0CA-AB32E370ACB7}" type="presParOf" srcId="{6B5A915B-98D3-41F2-9E24-9F377F992EAA}" destId="{1A369E33-F774-4F8E-BDFA-512DF20BF414}" srcOrd="1" destOrd="0" presId="urn:microsoft.com/office/officeart/2008/layout/AlternatingPictureBlocks"/>
    <dgm:cxn modelId="{7B647686-80AF-490D-B352-123A601ACAFA}" type="presParOf" srcId="{D5122558-AF48-44D1-89A9-640CAE999D06}" destId="{FA838F77-402D-4D11-BF6C-12F32B82A477}" srcOrd="1" destOrd="0" presId="urn:microsoft.com/office/officeart/2008/layout/AlternatingPictureBlocks"/>
    <dgm:cxn modelId="{5E299AEC-A6E4-49DB-BC4B-8164B93248BA}" type="presParOf" srcId="{D5122558-AF48-44D1-89A9-640CAE999D06}" destId="{A109ED55-5EFA-4E9E-BA89-41B7B8E97F83}" srcOrd="2" destOrd="0" presId="urn:microsoft.com/office/officeart/2008/layout/AlternatingPictureBlocks"/>
    <dgm:cxn modelId="{D4900C36-F958-451F-88BF-3918D8D57F4B}" type="presParOf" srcId="{A109ED55-5EFA-4E9E-BA89-41B7B8E97F83}" destId="{598DA173-E400-49DA-9B0C-4934A0D08EA4}" srcOrd="0" destOrd="0" presId="urn:microsoft.com/office/officeart/2008/layout/AlternatingPictureBlocks"/>
    <dgm:cxn modelId="{987D2B90-1FF3-4D5B-BBCD-83B08C723B76}" type="presParOf" srcId="{A109ED55-5EFA-4E9E-BA89-41B7B8E97F83}" destId="{2D4D77A8-813B-4EC4-BFEB-D8AD1AD9A4D6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A5721E-DDC0-46FB-BEED-36E67C25B6B9}" type="doc">
      <dgm:prSet loTypeId="urn:microsoft.com/office/officeart/2005/8/layout/chevron1" loCatId="process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pt-PT"/>
        </a:p>
      </dgm:t>
    </dgm:pt>
    <dgm:pt modelId="{316E9618-EF41-4241-9121-488DDC8C40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bag of words            </a:t>
          </a:r>
          <a:r>
            <a:rPr lang="pt-PT" sz="2400" b="1" dirty="0"/>
            <a:t>&amp;</a:t>
          </a:r>
        </a:p>
      </dgm:t>
    </dgm:pt>
    <dgm:pt modelId="{5E5FF1FF-D643-4EBD-9D65-AA882C0C1E64}" type="parTrans" cxnId="{A479FFC9-71CF-4561-AD5C-693FE70B35AB}">
      <dgm:prSet/>
      <dgm:spPr/>
      <dgm:t>
        <a:bodyPr/>
        <a:lstStyle/>
        <a:p>
          <a:endParaRPr lang="pt-PT"/>
        </a:p>
      </dgm:t>
    </dgm:pt>
    <dgm:pt modelId="{449240C5-6D2F-4F4B-A58C-FDEF0FE6963C}" type="sibTrans" cxnId="{A479FFC9-71CF-4561-AD5C-693FE70B35AB}">
      <dgm:prSet/>
      <dgm:spPr/>
      <dgm:t>
        <a:bodyPr/>
        <a:lstStyle/>
        <a:p>
          <a:endParaRPr lang="pt-PT"/>
        </a:p>
      </dgm:t>
    </dgm:pt>
    <dgm:pt modelId="{0580D70D-FA1D-4DDB-ADE9-C9C09678E8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na</a:t>
          </a:r>
          <a:r>
            <a:rPr lang="en-GB" sz="2000" dirty="0" err="1"/>
            <a:t>i</a:t>
          </a:r>
          <a:r>
            <a:rPr lang="en-US" sz="2000" dirty="0" err="1"/>
            <a:t>ve</a:t>
          </a:r>
          <a:r>
            <a:rPr lang="en-US" sz="2000" dirty="0"/>
            <a:t> </a:t>
          </a:r>
          <a:r>
            <a:rPr lang="en-US" sz="2000" dirty="0" err="1"/>
            <a:t>bayes</a:t>
          </a:r>
          <a:endParaRPr lang="pt-PT" sz="2000" dirty="0"/>
        </a:p>
      </dgm:t>
    </dgm:pt>
    <dgm:pt modelId="{34E9A7A2-6D63-4746-BB52-429F2CB4F021}" type="parTrans" cxnId="{C938D2B1-05BE-48A8-A29B-0AEA13A0C343}">
      <dgm:prSet/>
      <dgm:spPr/>
      <dgm:t>
        <a:bodyPr/>
        <a:lstStyle/>
        <a:p>
          <a:endParaRPr lang="pt-PT"/>
        </a:p>
      </dgm:t>
    </dgm:pt>
    <dgm:pt modelId="{1B1983FC-BB1D-4C64-B07C-5E459732EA84}" type="sibTrans" cxnId="{C938D2B1-05BE-48A8-A29B-0AEA13A0C343}">
      <dgm:prSet/>
      <dgm:spPr/>
      <dgm:t>
        <a:bodyPr/>
        <a:lstStyle/>
        <a:p>
          <a:endParaRPr lang="pt-PT"/>
        </a:p>
      </dgm:t>
    </dgm:pt>
    <dgm:pt modelId="{771A3985-CD6C-463D-B080-DD6D6217CE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logistic regression</a:t>
          </a:r>
          <a:endParaRPr lang="pt-PT" sz="2000" dirty="0"/>
        </a:p>
      </dgm:t>
    </dgm:pt>
    <dgm:pt modelId="{99934447-D182-4701-A60D-F5046E90B909}" type="parTrans" cxnId="{2EFF97E3-298C-4441-BFBA-04DA3978A1DC}">
      <dgm:prSet/>
      <dgm:spPr/>
      <dgm:t>
        <a:bodyPr/>
        <a:lstStyle/>
        <a:p>
          <a:endParaRPr lang="pt-PT"/>
        </a:p>
      </dgm:t>
    </dgm:pt>
    <dgm:pt modelId="{5FA4DF2D-28E5-4768-BC9B-B51CEE0352DC}" type="sibTrans" cxnId="{2EFF97E3-298C-4441-BFBA-04DA3978A1DC}">
      <dgm:prSet/>
      <dgm:spPr/>
      <dgm:t>
        <a:bodyPr/>
        <a:lstStyle/>
        <a:p>
          <a:endParaRPr lang="pt-PT"/>
        </a:p>
      </dgm:t>
    </dgm:pt>
    <dgm:pt modelId="{3E12E962-5490-409A-8C2F-47AD32FDC9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svm</a:t>
          </a:r>
          <a:endParaRPr lang="pt-PT" sz="2000" dirty="0"/>
        </a:p>
      </dgm:t>
    </dgm:pt>
    <dgm:pt modelId="{255F43B2-BC15-4E46-BEE5-433676E73FA7}" type="parTrans" cxnId="{D6F76CD9-3E3A-4325-8265-7B79D2E6D27D}">
      <dgm:prSet/>
      <dgm:spPr/>
      <dgm:t>
        <a:bodyPr/>
        <a:lstStyle/>
        <a:p>
          <a:endParaRPr lang="pt-PT"/>
        </a:p>
      </dgm:t>
    </dgm:pt>
    <dgm:pt modelId="{A6FA4E2F-4AB9-497B-958F-583B4E4540DF}" type="sibTrans" cxnId="{D6F76CD9-3E3A-4325-8265-7B79D2E6D27D}">
      <dgm:prSet/>
      <dgm:spPr/>
      <dgm:t>
        <a:bodyPr/>
        <a:lstStyle/>
        <a:p>
          <a:endParaRPr lang="pt-PT"/>
        </a:p>
      </dgm:t>
    </dgm:pt>
    <dgm:pt modelId="{B940861F-D05F-4326-9B2F-E3A2A138DD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decision tree</a:t>
          </a:r>
          <a:endParaRPr lang="pt-PT" sz="2000" dirty="0"/>
        </a:p>
      </dgm:t>
    </dgm:pt>
    <dgm:pt modelId="{0BD122A0-1BFB-446C-82F5-EC3E376901FC}" type="parTrans" cxnId="{103C047D-4C4D-4BBC-8D3D-195B47678736}">
      <dgm:prSet/>
      <dgm:spPr/>
      <dgm:t>
        <a:bodyPr/>
        <a:lstStyle/>
        <a:p>
          <a:endParaRPr lang="pt-PT"/>
        </a:p>
      </dgm:t>
    </dgm:pt>
    <dgm:pt modelId="{75C8C750-7457-451F-90B4-715E78A6313B}" type="sibTrans" cxnId="{103C047D-4C4D-4BBC-8D3D-195B47678736}">
      <dgm:prSet/>
      <dgm:spPr/>
      <dgm:t>
        <a:bodyPr/>
        <a:lstStyle/>
        <a:p>
          <a:endParaRPr lang="pt-PT"/>
        </a:p>
      </dgm:t>
    </dgm:pt>
    <dgm:pt modelId="{1798B5AB-6B80-47D4-B558-1663C8F585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random forest</a:t>
          </a:r>
          <a:endParaRPr lang="pt-PT" sz="2000" dirty="0"/>
        </a:p>
      </dgm:t>
    </dgm:pt>
    <dgm:pt modelId="{62ECD041-57D4-4F15-82C6-1527E2A6C089}" type="parTrans" cxnId="{3D534616-6004-4B31-A9F6-6337E24E0223}">
      <dgm:prSet/>
      <dgm:spPr/>
      <dgm:t>
        <a:bodyPr/>
        <a:lstStyle/>
        <a:p>
          <a:endParaRPr lang="pt-PT"/>
        </a:p>
      </dgm:t>
    </dgm:pt>
    <dgm:pt modelId="{5E4F583B-FCC2-46E7-9754-FC227379EAC7}" type="sibTrans" cxnId="{3D534616-6004-4B31-A9F6-6337E24E0223}">
      <dgm:prSet/>
      <dgm:spPr/>
      <dgm:t>
        <a:bodyPr/>
        <a:lstStyle/>
        <a:p>
          <a:endParaRPr lang="pt-PT"/>
        </a:p>
      </dgm:t>
    </dgm:pt>
    <dgm:pt modelId="{3FCADB40-48D2-421E-A701-E9BFB9AD9D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gradient boost</a:t>
          </a:r>
          <a:endParaRPr lang="pt-PT" sz="2000" dirty="0"/>
        </a:p>
      </dgm:t>
    </dgm:pt>
    <dgm:pt modelId="{33CFFC84-5CD0-4600-9AF8-674235A3E3E5}" type="parTrans" cxnId="{8D7F2F80-0E8C-47CE-9B83-0F3FA38AF9B2}">
      <dgm:prSet/>
      <dgm:spPr/>
      <dgm:t>
        <a:bodyPr/>
        <a:lstStyle/>
        <a:p>
          <a:endParaRPr lang="pt-PT"/>
        </a:p>
      </dgm:t>
    </dgm:pt>
    <dgm:pt modelId="{2E93139C-0F96-4462-80BB-136B1271250B}" type="sibTrans" cxnId="{8D7F2F80-0E8C-47CE-9B83-0F3FA38AF9B2}">
      <dgm:prSet/>
      <dgm:spPr/>
      <dgm:t>
        <a:bodyPr/>
        <a:lstStyle/>
        <a:p>
          <a:endParaRPr lang="pt-PT"/>
        </a:p>
      </dgm:t>
    </dgm:pt>
    <dgm:pt modelId="{B556EBDD-8A75-4DAE-89C8-21360DF2D7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3 scenarios for each model</a:t>
          </a:r>
          <a:endParaRPr lang="pt-PT" sz="2400" b="1" dirty="0"/>
        </a:p>
      </dgm:t>
    </dgm:pt>
    <dgm:pt modelId="{63EC0129-5BA9-458C-A522-B8A1AC39EEAA}" type="parTrans" cxnId="{EB115EF6-0F64-41BD-AA3F-A599CD7B03EF}">
      <dgm:prSet/>
      <dgm:spPr/>
      <dgm:t>
        <a:bodyPr/>
        <a:lstStyle/>
        <a:p>
          <a:endParaRPr lang="pt-PT"/>
        </a:p>
      </dgm:t>
    </dgm:pt>
    <dgm:pt modelId="{E50CA0BE-F096-43F8-8392-C3C8A4783DB5}" type="sibTrans" cxnId="{EB115EF6-0F64-41BD-AA3F-A599CD7B03EF}">
      <dgm:prSet/>
      <dgm:spPr/>
      <dgm:t>
        <a:bodyPr/>
        <a:lstStyle/>
        <a:p>
          <a:endParaRPr lang="pt-PT"/>
        </a:p>
      </dgm:t>
    </dgm:pt>
    <dgm:pt modelId="{0356CB5C-C0D0-47BA-A38D-BD3EFC2DE2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article title as feature</a:t>
          </a:r>
          <a:endParaRPr lang="pt-PT" sz="2000" dirty="0"/>
        </a:p>
      </dgm:t>
    </dgm:pt>
    <dgm:pt modelId="{F182207E-21FF-4312-9D0B-0E953622DE04}" type="parTrans" cxnId="{EBEB7AE7-6566-437C-9AAB-4B93848D4092}">
      <dgm:prSet/>
      <dgm:spPr/>
      <dgm:t>
        <a:bodyPr/>
        <a:lstStyle/>
        <a:p>
          <a:endParaRPr lang="pt-PT"/>
        </a:p>
      </dgm:t>
    </dgm:pt>
    <dgm:pt modelId="{E3116911-F5E7-48C8-8A83-BEC402F7D727}" type="sibTrans" cxnId="{EBEB7AE7-6566-437C-9AAB-4B93848D4092}">
      <dgm:prSet/>
      <dgm:spPr/>
      <dgm:t>
        <a:bodyPr/>
        <a:lstStyle/>
        <a:p>
          <a:endParaRPr lang="pt-PT"/>
        </a:p>
      </dgm:t>
    </dgm:pt>
    <dgm:pt modelId="{26864D95-095F-468B-9FA2-399BC2F08E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article text as feature </a:t>
          </a:r>
          <a:endParaRPr lang="pt-PT" sz="2000" dirty="0"/>
        </a:p>
      </dgm:t>
    </dgm:pt>
    <dgm:pt modelId="{B25C917C-959D-437A-8443-1EA0C9F6C38C}" type="parTrans" cxnId="{CE7B8758-3754-4481-8353-ED1579501986}">
      <dgm:prSet/>
      <dgm:spPr/>
      <dgm:t>
        <a:bodyPr/>
        <a:lstStyle/>
        <a:p>
          <a:endParaRPr lang="pt-PT"/>
        </a:p>
      </dgm:t>
    </dgm:pt>
    <dgm:pt modelId="{99DC3397-AA02-4FEF-B9E7-69B3173A0F13}" type="sibTrans" cxnId="{CE7B8758-3754-4481-8353-ED1579501986}">
      <dgm:prSet/>
      <dgm:spPr/>
      <dgm:t>
        <a:bodyPr/>
        <a:lstStyle/>
        <a:p>
          <a:endParaRPr lang="pt-PT"/>
        </a:p>
      </dgm:t>
    </dgm:pt>
    <dgm:pt modelId="{0546BE6F-5B1C-4A15-AB75-5A8E06173E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both</a:t>
          </a:r>
          <a:endParaRPr lang="pt-PT" sz="2000" dirty="0"/>
        </a:p>
      </dgm:t>
    </dgm:pt>
    <dgm:pt modelId="{D3DFDD60-0534-4F78-AFB7-D566960B58E9}" type="parTrans" cxnId="{25BE02A0-0EC6-4D4D-A55A-59BF7F611611}">
      <dgm:prSet/>
      <dgm:spPr/>
      <dgm:t>
        <a:bodyPr/>
        <a:lstStyle/>
        <a:p>
          <a:endParaRPr lang="pt-PT"/>
        </a:p>
      </dgm:t>
    </dgm:pt>
    <dgm:pt modelId="{F3BCA9BC-FBCC-4641-9EC0-F772FD0D2DA8}" type="sibTrans" cxnId="{25BE02A0-0EC6-4D4D-A55A-59BF7F611611}">
      <dgm:prSet/>
      <dgm:spPr/>
      <dgm:t>
        <a:bodyPr/>
        <a:lstStyle/>
        <a:p>
          <a:endParaRPr lang="pt-PT"/>
        </a:p>
      </dgm:t>
    </dgm:pt>
    <dgm:pt modelId="{1145EFEC-35C2-4D7C-B5BA-9AF6258D3E32}" type="pres">
      <dgm:prSet presAssocID="{DBA5721E-DDC0-46FB-BEED-36E67C25B6B9}" presName="Name0" presStyleCnt="0">
        <dgm:presLayoutVars>
          <dgm:dir/>
          <dgm:animLvl val="lvl"/>
          <dgm:resizeHandles val="exact"/>
        </dgm:presLayoutVars>
      </dgm:prSet>
      <dgm:spPr/>
    </dgm:pt>
    <dgm:pt modelId="{1CF5DAFE-0BFE-499B-8418-4C9DFD56FDDB}" type="pres">
      <dgm:prSet presAssocID="{316E9618-EF41-4241-9121-488DDC8C409B}" presName="composite" presStyleCnt="0"/>
      <dgm:spPr/>
    </dgm:pt>
    <dgm:pt modelId="{ACA4AE6F-1D27-4D5E-8FA1-97A3D0701993}" type="pres">
      <dgm:prSet presAssocID="{316E9618-EF41-4241-9121-488DDC8C409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B336E2B-4356-4E6E-ABBC-4D566AC523ED}" type="pres">
      <dgm:prSet presAssocID="{316E9618-EF41-4241-9121-488DDC8C409B}" presName="desTx" presStyleLbl="revTx" presStyleIdx="0" presStyleCnt="2">
        <dgm:presLayoutVars>
          <dgm:bulletEnabled val="1"/>
        </dgm:presLayoutVars>
      </dgm:prSet>
      <dgm:spPr/>
    </dgm:pt>
    <dgm:pt modelId="{BBF7037B-642A-46C1-92FF-0D6BDE487833}" type="pres">
      <dgm:prSet presAssocID="{449240C5-6D2F-4F4B-A58C-FDEF0FE6963C}" presName="space" presStyleCnt="0"/>
      <dgm:spPr/>
    </dgm:pt>
    <dgm:pt modelId="{4443A07A-5151-4F71-9A3F-E5A6F7ABFF51}" type="pres">
      <dgm:prSet presAssocID="{B556EBDD-8A75-4DAE-89C8-21360DF2D7AF}" presName="composite" presStyleCnt="0"/>
      <dgm:spPr/>
    </dgm:pt>
    <dgm:pt modelId="{A6B14B34-88DB-43D8-A1B1-B5C3AA41C87E}" type="pres">
      <dgm:prSet presAssocID="{B556EBDD-8A75-4DAE-89C8-21360DF2D7AF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3FEABC25-0C78-4846-95ED-4F686695B9CD}" type="pres">
      <dgm:prSet presAssocID="{B556EBDD-8A75-4DAE-89C8-21360DF2D7AF}" presName="desTx" presStyleLbl="revTx" presStyleIdx="1" presStyleCnt="2" custLinFactNeighborX="178" custLinFactNeighborY="18373">
        <dgm:presLayoutVars>
          <dgm:bulletEnabled val="1"/>
        </dgm:presLayoutVars>
      </dgm:prSet>
      <dgm:spPr/>
    </dgm:pt>
  </dgm:ptLst>
  <dgm:cxnLst>
    <dgm:cxn modelId="{3D534616-6004-4B31-A9F6-6337E24E0223}" srcId="{316E9618-EF41-4241-9121-488DDC8C409B}" destId="{1798B5AB-6B80-47D4-B558-1663C8F58595}" srcOrd="4" destOrd="0" parTransId="{62ECD041-57D4-4F15-82C6-1527E2A6C089}" sibTransId="{5E4F583B-FCC2-46E7-9754-FC227379EAC7}"/>
    <dgm:cxn modelId="{7A0AC42A-41B4-4922-9F07-F89CCD412E0B}" type="presOf" srcId="{3FCADB40-48D2-421E-A701-E9BFB9AD9D76}" destId="{6B336E2B-4356-4E6E-ABBC-4D566AC523ED}" srcOrd="0" destOrd="5" presId="urn:microsoft.com/office/officeart/2005/8/layout/chevron1"/>
    <dgm:cxn modelId="{9F21924D-2C2B-49DB-B82B-2325FEDD750C}" type="presOf" srcId="{0546BE6F-5B1C-4A15-AB75-5A8E06173E01}" destId="{3FEABC25-0C78-4846-95ED-4F686695B9CD}" srcOrd="0" destOrd="2" presId="urn:microsoft.com/office/officeart/2005/8/layout/chevron1"/>
    <dgm:cxn modelId="{789DB356-0C25-433C-A04E-838B24B0727F}" type="presOf" srcId="{316E9618-EF41-4241-9121-488DDC8C409B}" destId="{ACA4AE6F-1D27-4D5E-8FA1-97A3D0701993}" srcOrd="0" destOrd="0" presId="urn:microsoft.com/office/officeart/2005/8/layout/chevron1"/>
    <dgm:cxn modelId="{CE7B8758-3754-4481-8353-ED1579501986}" srcId="{B556EBDD-8A75-4DAE-89C8-21360DF2D7AF}" destId="{26864D95-095F-468B-9FA2-399BC2F08E2D}" srcOrd="1" destOrd="0" parTransId="{B25C917C-959D-437A-8443-1EA0C9F6C38C}" sibTransId="{99DC3397-AA02-4FEF-B9E7-69B3173A0F13}"/>
    <dgm:cxn modelId="{38DB0260-1408-43A5-93AB-72163669708E}" type="presOf" srcId="{1798B5AB-6B80-47D4-B558-1663C8F58595}" destId="{6B336E2B-4356-4E6E-ABBC-4D566AC523ED}" srcOrd="0" destOrd="4" presId="urn:microsoft.com/office/officeart/2005/8/layout/chevron1"/>
    <dgm:cxn modelId="{992BEF73-3745-4274-9748-9E31925654FD}" type="presOf" srcId="{B940861F-D05F-4326-9B2F-E3A2A138DD07}" destId="{6B336E2B-4356-4E6E-ABBC-4D566AC523ED}" srcOrd="0" destOrd="3" presId="urn:microsoft.com/office/officeart/2005/8/layout/chevron1"/>
    <dgm:cxn modelId="{103C047D-4C4D-4BBC-8D3D-195B47678736}" srcId="{316E9618-EF41-4241-9121-488DDC8C409B}" destId="{B940861F-D05F-4326-9B2F-E3A2A138DD07}" srcOrd="3" destOrd="0" parTransId="{0BD122A0-1BFB-446C-82F5-EC3E376901FC}" sibTransId="{75C8C750-7457-451F-90B4-715E78A6313B}"/>
    <dgm:cxn modelId="{8D7F2F80-0E8C-47CE-9B83-0F3FA38AF9B2}" srcId="{316E9618-EF41-4241-9121-488DDC8C409B}" destId="{3FCADB40-48D2-421E-A701-E9BFB9AD9D76}" srcOrd="5" destOrd="0" parTransId="{33CFFC84-5CD0-4600-9AF8-674235A3E3E5}" sibTransId="{2E93139C-0F96-4462-80BB-136B1271250B}"/>
    <dgm:cxn modelId="{25BE02A0-0EC6-4D4D-A55A-59BF7F611611}" srcId="{B556EBDD-8A75-4DAE-89C8-21360DF2D7AF}" destId="{0546BE6F-5B1C-4A15-AB75-5A8E06173E01}" srcOrd="2" destOrd="0" parTransId="{D3DFDD60-0534-4F78-AFB7-D566960B58E9}" sibTransId="{F3BCA9BC-FBCC-4641-9EC0-F772FD0D2DA8}"/>
    <dgm:cxn modelId="{64DD76A9-A65E-4AE0-A44D-3ABB8C206836}" type="presOf" srcId="{26864D95-095F-468B-9FA2-399BC2F08E2D}" destId="{3FEABC25-0C78-4846-95ED-4F686695B9CD}" srcOrd="0" destOrd="1" presId="urn:microsoft.com/office/officeart/2005/8/layout/chevron1"/>
    <dgm:cxn modelId="{C938D2B1-05BE-48A8-A29B-0AEA13A0C343}" srcId="{316E9618-EF41-4241-9121-488DDC8C409B}" destId="{0580D70D-FA1D-4DDB-ADE9-C9C09678E862}" srcOrd="0" destOrd="0" parTransId="{34E9A7A2-6D63-4746-BB52-429F2CB4F021}" sibTransId="{1B1983FC-BB1D-4C64-B07C-5E459732EA84}"/>
    <dgm:cxn modelId="{D3BC62B2-D0B6-4050-9768-B71467A23934}" type="presOf" srcId="{771A3985-CD6C-463D-B080-DD6D6217CE78}" destId="{6B336E2B-4356-4E6E-ABBC-4D566AC523ED}" srcOrd="0" destOrd="1" presId="urn:microsoft.com/office/officeart/2005/8/layout/chevron1"/>
    <dgm:cxn modelId="{8D64B0BE-4D50-422D-AF0B-B27FC4B2E521}" type="presOf" srcId="{B556EBDD-8A75-4DAE-89C8-21360DF2D7AF}" destId="{A6B14B34-88DB-43D8-A1B1-B5C3AA41C87E}" srcOrd="0" destOrd="0" presId="urn:microsoft.com/office/officeart/2005/8/layout/chevron1"/>
    <dgm:cxn modelId="{94532AC4-A396-4C2B-9A07-EF5F612128CB}" type="presOf" srcId="{0356CB5C-C0D0-47BA-A38D-BD3EFC2DE258}" destId="{3FEABC25-0C78-4846-95ED-4F686695B9CD}" srcOrd="0" destOrd="0" presId="urn:microsoft.com/office/officeart/2005/8/layout/chevron1"/>
    <dgm:cxn modelId="{A479FFC9-71CF-4561-AD5C-693FE70B35AB}" srcId="{DBA5721E-DDC0-46FB-BEED-36E67C25B6B9}" destId="{316E9618-EF41-4241-9121-488DDC8C409B}" srcOrd="0" destOrd="0" parTransId="{5E5FF1FF-D643-4EBD-9D65-AA882C0C1E64}" sibTransId="{449240C5-6D2F-4F4B-A58C-FDEF0FE6963C}"/>
    <dgm:cxn modelId="{D6F76CD9-3E3A-4325-8265-7B79D2E6D27D}" srcId="{316E9618-EF41-4241-9121-488DDC8C409B}" destId="{3E12E962-5490-409A-8C2F-47AD32FDC911}" srcOrd="2" destOrd="0" parTransId="{255F43B2-BC15-4E46-BEE5-433676E73FA7}" sibTransId="{A6FA4E2F-4AB9-497B-958F-583B4E4540DF}"/>
    <dgm:cxn modelId="{47F4BFDD-C7E1-4986-8C68-6E12C29D3655}" type="presOf" srcId="{3E12E962-5490-409A-8C2F-47AD32FDC911}" destId="{6B336E2B-4356-4E6E-ABBC-4D566AC523ED}" srcOrd="0" destOrd="2" presId="urn:microsoft.com/office/officeart/2005/8/layout/chevron1"/>
    <dgm:cxn modelId="{2EFF97E3-298C-4441-BFBA-04DA3978A1DC}" srcId="{316E9618-EF41-4241-9121-488DDC8C409B}" destId="{771A3985-CD6C-463D-B080-DD6D6217CE78}" srcOrd="1" destOrd="0" parTransId="{99934447-D182-4701-A60D-F5046E90B909}" sibTransId="{5FA4DF2D-28E5-4768-BC9B-B51CEE0352DC}"/>
    <dgm:cxn modelId="{EBEB7AE7-6566-437C-9AAB-4B93848D4092}" srcId="{B556EBDD-8A75-4DAE-89C8-21360DF2D7AF}" destId="{0356CB5C-C0D0-47BA-A38D-BD3EFC2DE258}" srcOrd="0" destOrd="0" parTransId="{F182207E-21FF-4312-9D0B-0E953622DE04}" sibTransId="{E3116911-F5E7-48C8-8A83-BEC402F7D727}"/>
    <dgm:cxn modelId="{A440CEE8-435B-4C78-9CC1-2FADB75E3614}" type="presOf" srcId="{0580D70D-FA1D-4DDB-ADE9-C9C09678E862}" destId="{6B336E2B-4356-4E6E-ABBC-4D566AC523ED}" srcOrd="0" destOrd="0" presId="urn:microsoft.com/office/officeart/2005/8/layout/chevron1"/>
    <dgm:cxn modelId="{EB115EF6-0F64-41BD-AA3F-A599CD7B03EF}" srcId="{DBA5721E-DDC0-46FB-BEED-36E67C25B6B9}" destId="{B556EBDD-8A75-4DAE-89C8-21360DF2D7AF}" srcOrd="1" destOrd="0" parTransId="{63EC0129-5BA9-458C-A522-B8A1AC39EEAA}" sibTransId="{E50CA0BE-F096-43F8-8392-C3C8A4783DB5}"/>
    <dgm:cxn modelId="{7A68D6FC-85C8-4A50-8298-1C7CE6D46356}" type="presOf" srcId="{DBA5721E-DDC0-46FB-BEED-36E67C25B6B9}" destId="{1145EFEC-35C2-4D7C-B5BA-9AF6258D3E32}" srcOrd="0" destOrd="0" presId="urn:microsoft.com/office/officeart/2005/8/layout/chevron1"/>
    <dgm:cxn modelId="{17E5EA24-B358-4D2E-9859-45B1A965EDD3}" type="presParOf" srcId="{1145EFEC-35C2-4D7C-B5BA-9AF6258D3E32}" destId="{1CF5DAFE-0BFE-499B-8418-4C9DFD56FDDB}" srcOrd="0" destOrd="0" presId="urn:microsoft.com/office/officeart/2005/8/layout/chevron1"/>
    <dgm:cxn modelId="{BA0CC882-DDA3-438B-BA0F-B6721DEC45B7}" type="presParOf" srcId="{1CF5DAFE-0BFE-499B-8418-4C9DFD56FDDB}" destId="{ACA4AE6F-1D27-4D5E-8FA1-97A3D0701993}" srcOrd="0" destOrd="0" presId="urn:microsoft.com/office/officeart/2005/8/layout/chevron1"/>
    <dgm:cxn modelId="{0ED159CC-931E-4F28-BF03-8F6953E6C1E7}" type="presParOf" srcId="{1CF5DAFE-0BFE-499B-8418-4C9DFD56FDDB}" destId="{6B336E2B-4356-4E6E-ABBC-4D566AC523ED}" srcOrd="1" destOrd="0" presId="urn:microsoft.com/office/officeart/2005/8/layout/chevron1"/>
    <dgm:cxn modelId="{8559BD90-09FA-45E9-94B2-D74155FDA77F}" type="presParOf" srcId="{1145EFEC-35C2-4D7C-B5BA-9AF6258D3E32}" destId="{BBF7037B-642A-46C1-92FF-0D6BDE487833}" srcOrd="1" destOrd="0" presId="urn:microsoft.com/office/officeart/2005/8/layout/chevron1"/>
    <dgm:cxn modelId="{1A92FBCC-2537-483C-8D20-64ED54E03F6C}" type="presParOf" srcId="{1145EFEC-35C2-4D7C-B5BA-9AF6258D3E32}" destId="{4443A07A-5151-4F71-9A3F-E5A6F7ABFF51}" srcOrd="2" destOrd="0" presId="urn:microsoft.com/office/officeart/2005/8/layout/chevron1"/>
    <dgm:cxn modelId="{BD754426-E0DC-4E5B-9A59-7304FC5B139D}" type="presParOf" srcId="{4443A07A-5151-4F71-9A3F-E5A6F7ABFF51}" destId="{A6B14B34-88DB-43D8-A1B1-B5C3AA41C87E}" srcOrd="0" destOrd="0" presId="urn:microsoft.com/office/officeart/2005/8/layout/chevron1"/>
    <dgm:cxn modelId="{B7CECC52-32F0-43DA-B655-B196E5FA015E}" type="presParOf" srcId="{4443A07A-5151-4F71-9A3F-E5A6F7ABFF51}" destId="{3FEABC25-0C78-4846-95ED-4F686695B9CD}" srcOrd="1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AEC370-6E3D-4E66-9604-CC6E2DB3A44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36EBDF-DE45-494B-9E43-E715452FB561}">
      <dgm:prSet/>
      <dgm:spPr/>
      <dgm:t>
        <a:bodyPr/>
        <a:lstStyle/>
        <a:p>
          <a:r>
            <a:rPr lang="pt-PT" dirty="0"/>
            <a:t>A</a:t>
          </a:r>
          <a:r>
            <a:rPr lang="en-PT" dirty="0"/>
            <a:t>ble to predict fake news with an accuracy of 93%, using a very simple logistic regression model</a:t>
          </a:r>
        </a:p>
      </dgm:t>
    </dgm:pt>
    <dgm:pt modelId="{EFBE248F-AAF8-467E-9A41-CBF9B02C33E0}" type="parTrans" cxnId="{1519F612-B5D7-4967-A91D-FC406E1BD111}">
      <dgm:prSet/>
      <dgm:spPr/>
      <dgm:t>
        <a:bodyPr/>
        <a:lstStyle/>
        <a:p>
          <a:endParaRPr lang="pt-PT"/>
        </a:p>
      </dgm:t>
    </dgm:pt>
    <dgm:pt modelId="{800096C2-9CFC-4EE7-987C-64DDA6F637C3}" type="sibTrans" cxnId="{1519F612-B5D7-4967-A91D-FC406E1BD111}">
      <dgm:prSet phldrT="01" phldr="0"/>
      <dgm:spPr/>
      <dgm:t>
        <a:bodyPr/>
        <a:lstStyle/>
        <a:p>
          <a:r>
            <a:rPr lang="pt-PT"/>
            <a:t>01</a:t>
          </a:r>
        </a:p>
      </dgm:t>
    </dgm:pt>
    <dgm:pt modelId="{95EA8B99-4189-4829-9F9B-CDB6A4161017}">
      <dgm:prSet/>
      <dgm:spPr/>
      <dgm:t>
        <a:bodyPr/>
        <a:lstStyle/>
        <a:p>
          <a:r>
            <a:rPr lang="pt-PT" dirty="0" err="1"/>
            <a:t>Very</a:t>
          </a:r>
          <a:r>
            <a:rPr lang="pt-PT" dirty="0"/>
            <a:t> </a:t>
          </a:r>
          <a:r>
            <a:rPr lang="pt-PT" dirty="0" err="1"/>
            <a:t>good</a:t>
          </a:r>
          <a:r>
            <a:rPr lang="pt-PT" dirty="0"/>
            <a:t> performance (85%) </a:t>
          </a:r>
          <a:r>
            <a:rPr lang="pt-PT" dirty="0" err="1"/>
            <a:t>with</a:t>
          </a:r>
          <a:r>
            <a:rPr lang="pt-PT" dirty="0"/>
            <a:t> a </a:t>
          </a:r>
          <a:r>
            <a:rPr lang="pt-PT" dirty="0" err="1"/>
            <a:t>small</a:t>
          </a:r>
          <a:r>
            <a:rPr lang="pt-PT" dirty="0"/>
            <a:t> set </a:t>
          </a:r>
          <a:r>
            <a:rPr lang="pt-PT" dirty="0" err="1"/>
            <a:t>of</a:t>
          </a:r>
          <a:r>
            <a:rPr lang="pt-PT" dirty="0"/>
            <a:t> </a:t>
          </a:r>
          <a:r>
            <a:rPr lang="pt-PT" dirty="0" err="1"/>
            <a:t>different</a:t>
          </a:r>
          <a:r>
            <a:rPr lang="pt-PT" dirty="0"/>
            <a:t> </a:t>
          </a:r>
          <a:r>
            <a:rPr lang="pt-PT" dirty="0" err="1"/>
            <a:t>news</a:t>
          </a:r>
          <a:endParaRPr lang="pt-PT" dirty="0"/>
        </a:p>
        <a:p>
          <a:r>
            <a:rPr lang="pt-PT" dirty="0" err="1"/>
            <a:t>It</a:t>
          </a:r>
          <a:r>
            <a:rPr lang="pt-PT" dirty="0"/>
            <a:t> </a:t>
          </a:r>
          <a:r>
            <a:rPr lang="pt-PT" dirty="0" err="1"/>
            <a:t>should</a:t>
          </a:r>
          <a:r>
            <a:rPr lang="pt-PT" dirty="0"/>
            <a:t> </a:t>
          </a:r>
          <a:r>
            <a:rPr lang="pt-PT" dirty="0" err="1"/>
            <a:t>be</a:t>
          </a:r>
          <a:r>
            <a:rPr lang="pt-PT" dirty="0"/>
            <a:t> </a:t>
          </a:r>
          <a:r>
            <a:rPr lang="pt-PT" dirty="0" err="1"/>
            <a:t>tested</a:t>
          </a:r>
          <a:r>
            <a:rPr lang="pt-PT" dirty="0"/>
            <a:t> </a:t>
          </a:r>
          <a:r>
            <a:rPr lang="pt-PT" dirty="0" err="1"/>
            <a:t>with</a:t>
          </a:r>
          <a:r>
            <a:rPr lang="pt-PT" dirty="0"/>
            <a:t> a </a:t>
          </a:r>
          <a:r>
            <a:rPr lang="pt-PT" dirty="0" err="1"/>
            <a:t>larger</a:t>
          </a:r>
          <a:r>
            <a:rPr lang="pt-PT" dirty="0"/>
            <a:t> sample </a:t>
          </a:r>
          <a:r>
            <a:rPr lang="pt-PT" dirty="0" err="1"/>
            <a:t>when</a:t>
          </a:r>
          <a:r>
            <a:rPr lang="pt-PT" dirty="0"/>
            <a:t> </a:t>
          </a:r>
          <a:r>
            <a:rPr lang="pt-PT" dirty="0" err="1"/>
            <a:t>possible</a:t>
          </a:r>
          <a:endParaRPr lang="en-PT" dirty="0"/>
        </a:p>
      </dgm:t>
    </dgm:pt>
    <dgm:pt modelId="{9F20877D-8464-4D4A-8C98-F557DF735504}" type="parTrans" cxnId="{E657516C-02A5-4A2C-A92F-1CF85D3863F5}">
      <dgm:prSet/>
      <dgm:spPr/>
      <dgm:t>
        <a:bodyPr/>
        <a:lstStyle/>
        <a:p>
          <a:endParaRPr lang="pt-PT"/>
        </a:p>
      </dgm:t>
    </dgm:pt>
    <dgm:pt modelId="{3B8A6EF5-C773-46EC-A7D2-73F523371F3C}" type="sibTrans" cxnId="{E657516C-02A5-4A2C-A92F-1CF85D3863F5}">
      <dgm:prSet phldrT="02" phldr="0"/>
      <dgm:spPr/>
      <dgm:t>
        <a:bodyPr/>
        <a:lstStyle/>
        <a:p>
          <a:r>
            <a:rPr lang="pt-PT"/>
            <a:t>02</a:t>
          </a:r>
        </a:p>
      </dgm:t>
    </dgm:pt>
    <dgm:pt modelId="{5E8D1246-689A-4C87-92E1-33F2C1A99542}">
      <dgm:prSet/>
      <dgm:spPr/>
      <dgm:t>
        <a:bodyPr/>
        <a:lstStyle/>
        <a:p>
          <a:r>
            <a:rPr lang="en-PT" sz="2200" dirty="0"/>
            <a:t>Further improvements:</a:t>
          </a:r>
          <a:endParaRPr lang="pt-PT" sz="2200" dirty="0"/>
        </a:p>
      </dgm:t>
    </dgm:pt>
    <dgm:pt modelId="{83EF6068-ED0D-453A-B6DC-1A8D15E28172}" type="parTrans" cxnId="{D731735C-3759-4E4E-BA00-A98F641B95C1}">
      <dgm:prSet/>
      <dgm:spPr/>
      <dgm:t>
        <a:bodyPr/>
        <a:lstStyle/>
        <a:p>
          <a:endParaRPr lang="pt-PT"/>
        </a:p>
      </dgm:t>
    </dgm:pt>
    <dgm:pt modelId="{697233D3-280A-490C-AC97-C8E0B24F791F}" type="sibTrans" cxnId="{D731735C-3759-4E4E-BA00-A98F641B95C1}">
      <dgm:prSet phldrT="03" phldr="0"/>
      <dgm:spPr/>
      <dgm:t>
        <a:bodyPr/>
        <a:lstStyle/>
        <a:p>
          <a:r>
            <a:rPr lang="pt-PT"/>
            <a:t>03</a:t>
          </a:r>
        </a:p>
      </dgm:t>
    </dgm:pt>
    <dgm:pt modelId="{212BAC90-5692-4715-B676-E8DF91E5501A}">
      <dgm:prSet custT="1"/>
      <dgm:spPr/>
      <dgm:t>
        <a:bodyPr/>
        <a:lstStyle/>
        <a:p>
          <a:r>
            <a:rPr lang="pt-PT" sz="1800" dirty="0" err="1"/>
            <a:t>Inspect</a:t>
          </a:r>
          <a:r>
            <a:rPr lang="pt-PT" sz="1800" dirty="0"/>
            <a:t> </a:t>
          </a:r>
          <a:r>
            <a:rPr lang="pt-PT" sz="1800" dirty="0" err="1"/>
            <a:t>wrong</a:t>
          </a:r>
          <a:r>
            <a:rPr lang="pt-PT" sz="1800" dirty="0"/>
            <a:t> </a:t>
          </a:r>
          <a:r>
            <a:rPr lang="pt-PT" sz="1800" dirty="0" err="1"/>
            <a:t>examples</a:t>
          </a:r>
          <a:r>
            <a:rPr lang="pt-PT" sz="1800" dirty="0"/>
            <a:t> - </a:t>
          </a:r>
          <a:r>
            <a:rPr lang="pt-PT" sz="1800" dirty="0" err="1"/>
            <a:t>identify</a:t>
          </a:r>
          <a:r>
            <a:rPr lang="pt-PT" sz="1800" dirty="0"/>
            <a:t> </a:t>
          </a:r>
          <a:r>
            <a:rPr lang="pt-PT" sz="1800" dirty="0" err="1"/>
            <a:t>patterns</a:t>
          </a:r>
          <a:endParaRPr lang="pt-PT" sz="1800" dirty="0"/>
        </a:p>
      </dgm:t>
    </dgm:pt>
    <dgm:pt modelId="{C7252EB1-686E-4BDA-B55C-D612A233BA06}" type="parTrans" cxnId="{4675D0AB-6907-488E-A41C-1FFC432C1888}">
      <dgm:prSet/>
      <dgm:spPr/>
      <dgm:t>
        <a:bodyPr/>
        <a:lstStyle/>
        <a:p>
          <a:endParaRPr lang="pt-PT"/>
        </a:p>
      </dgm:t>
    </dgm:pt>
    <dgm:pt modelId="{3D7EA54A-34D8-41DD-BA1C-623997D5820C}" type="sibTrans" cxnId="{4675D0AB-6907-488E-A41C-1FFC432C1888}">
      <dgm:prSet/>
      <dgm:spPr/>
      <dgm:t>
        <a:bodyPr/>
        <a:lstStyle/>
        <a:p>
          <a:endParaRPr lang="pt-PT"/>
        </a:p>
      </dgm:t>
    </dgm:pt>
    <dgm:pt modelId="{094222D3-C5D1-4B26-BC26-345B1BA3200B}">
      <dgm:prSet custT="1"/>
      <dgm:spPr/>
      <dgm:t>
        <a:bodyPr/>
        <a:lstStyle/>
        <a:p>
          <a:r>
            <a:rPr lang="pt-PT" sz="1800" dirty="0" err="1"/>
            <a:t>Test</a:t>
          </a:r>
          <a:r>
            <a:rPr lang="pt-PT" sz="1800" dirty="0"/>
            <a:t> more </a:t>
          </a:r>
          <a:r>
            <a:rPr lang="pt-PT" sz="1800" dirty="0" err="1"/>
            <a:t>complex</a:t>
          </a:r>
          <a:r>
            <a:rPr lang="pt-PT" sz="1800" dirty="0"/>
            <a:t> </a:t>
          </a:r>
          <a:r>
            <a:rPr lang="pt-PT" sz="1800" dirty="0" err="1"/>
            <a:t>models</a:t>
          </a:r>
          <a:r>
            <a:rPr lang="pt-PT" sz="1800" dirty="0"/>
            <a:t> – </a:t>
          </a:r>
          <a:r>
            <a:rPr lang="pt-PT" sz="1800" dirty="0" err="1"/>
            <a:t>deep</a:t>
          </a:r>
          <a:r>
            <a:rPr lang="pt-PT" sz="1800" dirty="0"/>
            <a:t> </a:t>
          </a:r>
          <a:r>
            <a:rPr lang="pt-PT" sz="1800" dirty="0" err="1"/>
            <a:t>learning</a:t>
          </a:r>
          <a:r>
            <a:rPr lang="pt-PT" sz="1800" dirty="0"/>
            <a:t> </a:t>
          </a:r>
          <a:endParaRPr lang="en-PT" sz="1800" dirty="0"/>
        </a:p>
      </dgm:t>
    </dgm:pt>
    <dgm:pt modelId="{4F42D67D-B896-4A9C-A769-D65354E78221}" type="parTrans" cxnId="{B054A7A9-0A72-425A-BEF1-362FBB24E05F}">
      <dgm:prSet/>
      <dgm:spPr/>
      <dgm:t>
        <a:bodyPr/>
        <a:lstStyle/>
        <a:p>
          <a:endParaRPr lang="pt-PT"/>
        </a:p>
      </dgm:t>
    </dgm:pt>
    <dgm:pt modelId="{7521B9E0-AEEC-4A1E-9E62-2159DD51BCF4}" type="sibTrans" cxnId="{B054A7A9-0A72-425A-BEF1-362FBB24E05F}">
      <dgm:prSet/>
      <dgm:spPr/>
      <dgm:t>
        <a:bodyPr/>
        <a:lstStyle/>
        <a:p>
          <a:endParaRPr lang="pt-PT"/>
        </a:p>
      </dgm:t>
    </dgm:pt>
    <dgm:pt modelId="{01DF4559-88B0-4C7F-8DCE-38E9CC48240D}">
      <dgm:prSet custT="1"/>
      <dgm:spPr/>
      <dgm:t>
        <a:bodyPr/>
        <a:lstStyle/>
        <a:p>
          <a:r>
            <a:rPr lang="pt-PT" sz="1800" dirty="0" err="1"/>
            <a:t>Retrain</a:t>
          </a:r>
          <a:r>
            <a:rPr lang="pt-PT" sz="1800" dirty="0"/>
            <a:t> </a:t>
          </a:r>
          <a:r>
            <a:rPr lang="pt-PT" sz="1800" dirty="0" err="1"/>
            <a:t>model</a:t>
          </a:r>
          <a:r>
            <a:rPr lang="pt-PT" sz="1800" dirty="0"/>
            <a:t> </a:t>
          </a:r>
          <a:r>
            <a:rPr lang="pt-PT" sz="1800" dirty="0" err="1"/>
            <a:t>with</a:t>
          </a:r>
          <a:r>
            <a:rPr lang="pt-PT" sz="1800" dirty="0"/>
            <a:t> more </a:t>
          </a:r>
          <a:r>
            <a:rPr lang="pt-PT" sz="1800" dirty="0" err="1"/>
            <a:t>recent</a:t>
          </a:r>
          <a:r>
            <a:rPr lang="pt-PT" sz="1800" dirty="0"/>
            <a:t> data</a:t>
          </a:r>
        </a:p>
      </dgm:t>
    </dgm:pt>
    <dgm:pt modelId="{B3390F9B-3E1B-45D5-9536-3B5FDEB0F578}" type="parTrans" cxnId="{7242A128-B469-4767-BA30-6D6E4BF448B3}">
      <dgm:prSet/>
      <dgm:spPr/>
      <dgm:t>
        <a:bodyPr/>
        <a:lstStyle/>
        <a:p>
          <a:endParaRPr lang="pt-PT"/>
        </a:p>
      </dgm:t>
    </dgm:pt>
    <dgm:pt modelId="{8D9B57AE-EFE2-4C82-9C1B-084E1348B256}" type="sibTrans" cxnId="{7242A128-B469-4767-BA30-6D6E4BF448B3}">
      <dgm:prSet/>
      <dgm:spPr/>
      <dgm:t>
        <a:bodyPr/>
        <a:lstStyle/>
        <a:p>
          <a:endParaRPr lang="pt-PT"/>
        </a:p>
      </dgm:t>
    </dgm:pt>
    <dgm:pt modelId="{9634318E-EB05-4146-9F13-3097F4015F6B}" type="pres">
      <dgm:prSet presAssocID="{48AEC370-6E3D-4E66-9604-CC6E2DB3A443}" presName="Name0" presStyleCnt="0">
        <dgm:presLayoutVars>
          <dgm:animLvl val="lvl"/>
          <dgm:resizeHandles val="exact"/>
        </dgm:presLayoutVars>
      </dgm:prSet>
      <dgm:spPr/>
    </dgm:pt>
    <dgm:pt modelId="{3D6CF2F0-2A77-4BA7-8ACE-2EDA47F00251}" type="pres">
      <dgm:prSet presAssocID="{EC36EBDF-DE45-494B-9E43-E715452FB561}" presName="compositeNode" presStyleCnt="0">
        <dgm:presLayoutVars>
          <dgm:bulletEnabled val="1"/>
        </dgm:presLayoutVars>
      </dgm:prSet>
      <dgm:spPr/>
    </dgm:pt>
    <dgm:pt modelId="{8F694A30-5766-4BF6-8FD4-BEA11AB69594}" type="pres">
      <dgm:prSet presAssocID="{EC36EBDF-DE45-494B-9E43-E715452FB561}" presName="bgRect" presStyleLbl="alignNode1" presStyleIdx="0" presStyleCnt="3"/>
      <dgm:spPr/>
    </dgm:pt>
    <dgm:pt modelId="{284096B7-19F0-4CC5-B1E8-148EAF2BD56E}" type="pres">
      <dgm:prSet presAssocID="{800096C2-9CFC-4EE7-987C-64DDA6F637C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44B7084-0B63-4F4C-8DCB-894AB5E1CD90}" type="pres">
      <dgm:prSet presAssocID="{EC36EBDF-DE45-494B-9E43-E715452FB561}" presName="nodeRect" presStyleLbl="alignNode1" presStyleIdx="0" presStyleCnt="3">
        <dgm:presLayoutVars>
          <dgm:bulletEnabled val="1"/>
        </dgm:presLayoutVars>
      </dgm:prSet>
      <dgm:spPr/>
    </dgm:pt>
    <dgm:pt modelId="{17EEF830-5802-4946-893B-EDF0E4D0A280}" type="pres">
      <dgm:prSet presAssocID="{800096C2-9CFC-4EE7-987C-64DDA6F637C3}" presName="sibTrans" presStyleCnt="0"/>
      <dgm:spPr/>
    </dgm:pt>
    <dgm:pt modelId="{2DFDCB78-4413-472B-B744-C88162372B37}" type="pres">
      <dgm:prSet presAssocID="{95EA8B99-4189-4829-9F9B-CDB6A4161017}" presName="compositeNode" presStyleCnt="0">
        <dgm:presLayoutVars>
          <dgm:bulletEnabled val="1"/>
        </dgm:presLayoutVars>
      </dgm:prSet>
      <dgm:spPr/>
    </dgm:pt>
    <dgm:pt modelId="{BCBFDCDF-AC26-4805-9B04-5780A49F9BC8}" type="pres">
      <dgm:prSet presAssocID="{95EA8B99-4189-4829-9F9B-CDB6A4161017}" presName="bgRect" presStyleLbl="alignNode1" presStyleIdx="1" presStyleCnt="3"/>
      <dgm:spPr/>
    </dgm:pt>
    <dgm:pt modelId="{02377A32-9EA6-4D3F-ADE3-BFA52043B716}" type="pres">
      <dgm:prSet presAssocID="{3B8A6EF5-C773-46EC-A7D2-73F523371F3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D7857CA-277A-4074-88C4-42D37B6B5036}" type="pres">
      <dgm:prSet presAssocID="{95EA8B99-4189-4829-9F9B-CDB6A4161017}" presName="nodeRect" presStyleLbl="alignNode1" presStyleIdx="1" presStyleCnt="3">
        <dgm:presLayoutVars>
          <dgm:bulletEnabled val="1"/>
        </dgm:presLayoutVars>
      </dgm:prSet>
      <dgm:spPr/>
    </dgm:pt>
    <dgm:pt modelId="{8602112A-7227-4E41-BA55-515AC39DC65A}" type="pres">
      <dgm:prSet presAssocID="{3B8A6EF5-C773-46EC-A7D2-73F523371F3C}" presName="sibTrans" presStyleCnt="0"/>
      <dgm:spPr/>
    </dgm:pt>
    <dgm:pt modelId="{8E8F6628-0829-4D79-B125-AFFD0BA96BD0}" type="pres">
      <dgm:prSet presAssocID="{5E8D1246-689A-4C87-92E1-33F2C1A99542}" presName="compositeNode" presStyleCnt="0">
        <dgm:presLayoutVars>
          <dgm:bulletEnabled val="1"/>
        </dgm:presLayoutVars>
      </dgm:prSet>
      <dgm:spPr/>
    </dgm:pt>
    <dgm:pt modelId="{79B6403F-402C-405D-9B64-2CBA36A15AC2}" type="pres">
      <dgm:prSet presAssocID="{5E8D1246-689A-4C87-92E1-33F2C1A99542}" presName="bgRect" presStyleLbl="alignNode1" presStyleIdx="2" presStyleCnt="3"/>
      <dgm:spPr/>
    </dgm:pt>
    <dgm:pt modelId="{F9FBC2F6-D732-429F-9268-89EB6177F154}" type="pres">
      <dgm:prSet presAssocID="{697233D3-280A-490C-AC97-C8E0B24F791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C90EA63-1267-46E7-B111-3701502B25AF}" type="pres">
      <dgm:prSet presAssocID="{5E8D1246-689A-4C87-92E1-33F2C1A9954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519F612-B5D7-4967-A91D-FC406E1BD111}" srcId="{48AEC370-6E3D-4E66-9604-CC6E2DB3A443}" destId="{EC36EBDF-DE45-494B-9E43-E715452FB561}" srcOrd="0" destOrd="0" parTransId="{EFBE248F-AAF8-467E-9A41-CBF9B02C33E0}" sibTransId="{800096C2-9CFC-4EE7-987C-64DDA6F637C3}"/>
    <dgm:cxn modelId="{A9301819-06FF-49BC-9E85-05443C04D768}" type="presOf" srcId="{800096C2-9CFC-4EE7-987C-64DDA6F637C3}" destId="{284096B7-19F0-4CC5-B1E8-148EAF2BD56E}" srcOrd="0" destOrd="0" presId="urn:microsoft.com/office/officeart/2016/7/layout/LinearBlockProcessNumbered"/>
    <dgm:cxn modelId="{9AFA2C20-B32F-498F-B180-6132B6C62E83}" type="presOf" srcId="{48AEC370-6E3D-4E66-9604-CC6E2DB3A443}" destId="{9634318E-EB05-4146-9F13-3097F4015F6B}" srcOrd="0" destOrd="0" presId="urn:microsoft.com/office/officeart/2016/7/layout/LinearBlockProcessNumbered"/>
    <dgm:cxn modelId="{78D2DC22-5042-4DCE-AD45-17E3D8F19D0E}" type="presOf" srcId="{5E8D1246-689A-4C87-92E1-33F2C1A99542}" destId="{79B6403F-402C-405D-9B64-2CBA36A15AC2}" srcOrd="0" destOrd="0" presId="urn:microsoft.com/office/officeart/2016/7/layout/LinearBlockProcessNumbered"/>
    <dgm:cxn modelId="{E0201523-A0D6-4B5E-8167-D9F341A466B4}" type="presOf" srcId="{EC36EBDF-DE45-494B-9E43-E715452FB561}" destId="{8F694A30-5766-4BF6-8FD4-BEA11AB69594}" srcOrd="0" destOrd="0" presId="urn:microsoft.com/office/officeart/2016/7/layout/LinearBlockProcessNumbered"/>
    <dgm:cxn modelId="{7242A128-B469-4767-BA30-6D6E4BF448B3}" srcId="{5E8D1246-689A-4C87-92E1-33F2C1A99542}" destId="{01DF4559-88B0-4C7F-8DCE-38E9CC48240D}" srcOrd="1" destOrd="0" parTransId="{B3390F9B-3E1B-45D5-9536-3B5FDEB0F578}" sibTransId="{8D9B57AE-EFE2-4C82-9C1B-084E1348B256}"/>
    <dgm:cxn modelId="{0F1DDD30-63FC-4902-9B96-7D3A225CE6AE}" type="presOf" srcId="{212BAC90-5692-4715-B676-E8DF91E5501A}" destId="{2C90EA63-1267-46E7-B111-3701502B25AF}" srcOrd="0" destOrd="1" presId="urn:microsoft.com/office/officeart/2016/7/layout/LinearBlockProcessNumbered"/>
    <dgm:cxn modelId="{CB829A44-ECAA-49A5-96A4-3DDB6CAF1036}" type="presOf" srcId="{3B8A6EF5-C773-46EC-A7D2-73F523371F3C}" destId="{02377A32-9EA6-4D3F-ADE3-BFA52043B716}" srcOrd="0" destOrd="0" presId="urn:microsoft.com/office/officeart/2016/7/layout/LinearBlockProcessNumbered"/>
    <dgm:cxn modelId="{587D9447-4811-4F73-8D92-BBD75313556D}" type="presOf" srcId="{5E8D1246-689A-4C87-92E1-33F2C1A99542}" destId="{2C90EA63-1267-46E7-B111-3701502B25AF}" srcOrd="1" destOrd="0" presId="urn:microsoft.com/office/officeart/2016/7/layout/LinearBlockProcessNumbered"/>
    <dgm:cxn modelId="{0D176B58-BE75-4E03-AC61-0F759F725DCE}" type="presOf" srcId="{697233D3-280A-490C-AC97-C8E0B24F791F}" destId="{F9FBC2F6-D732-429F-9268-89EB6177F154}" srcOrd="0" destOrd="0" presId="urn:microsoft.com/office/officeart/2016/7/layout/LinearBlockProcessNumbered"/>
    <dgm:cxn modelId="{D731735C-3759-4E4E-BA00-A98F641B95C1}" srcId="{48AEC370-6E3D-4E66-9604-CC6E2DB3A443}" destId="{5E8D1246-689A-4C87-92E1-33F2C1A99542}" srcOrd="2" destOrd="0" parTransId="{83EF6068-ED0D-453A-B6DC-1A8D15E28172}" sibTransId="{697233D3-280A-490C-AC97-C8E0B24F791F}"/>
    <dgm:cxn modelId="{C0E95161-908A-4184-979F-39253ECE88AB}" type="presOf" srcId="{01DF4559-88B0-4C7F-8DCE-38E9CC48240D}" destId="{2C90EA63-1267-46E7-B111-3701502B25AF}" srcOrd="0" destOrd="2" presId="urn:microsoft.com/office/officeart/2016/7/layout/LinearBlockProcessNumbered"/>
    <dgm:cxn modelId="{7C7C6E6B-8C3E-47F6-BA74-600FEAE20378}" type="presOf" srcId="{EC36EBDF-DE45-494B-9E43-E715452FB561}" destId="{544B7084-0B63-4F4C-8DCB-894AB5E1CD90}" srcOrd="1" destOrd="0" presId="urn:microsoft.com/office/officeart/2016/7/layout/LinearBlockProcessNumbered"/>
    <dgm:cxn modelId="{E657516C-02A5-4A2C-A92F-1CF85D3863F5}" srcId="{48AEC370-6E3D-4E66-9604-CC6E2DB3A443}" destId="{95EA8B99-4189-4829-9F9B-CDB6A4161017}" srcOrd="1" destOrd="0" parTransId="{9F20877D-8464-4D4A-8C98-F557DF735504}" sibTransId="{3B8A6EF5-C773-46EC-A7D2-73F523371F3C}"/>
    <dgm:cxn modelId="{F7E07191-92EF-4148-A2A9-E48B35975E0F}" type="presOf" srcId="{95EA8B99-4189-4829-9F9B-CDB6A4161017}" destId="{BD7857CA-277A-4074-88C4-42D37B6B5036}" srcOrd="1" destOrd="0" presId="urn:microsoft.com/office/officeart/2016/7/layout/LinearBlockProcessNumbered"/>
    <dgm:cxn modelId="{5763269B-3D16-4522-8CD6-55C780C92E2D}" type="presOf" srcId="{95EA8B99-4189-4829-9F9B-CDB6A4161017}" destId="{BCBFDCDF-AC26-4805-9B04-5780A49F9BC8}" srcOrd="0" destOrd="0" presId="urn:microsoft.com/office/officeart/2016/7/layout/LinearBlockProcessNumbered"/>
    <dgm:cxn modelId="{B054A7A9-0A72-425A-BEF1-362FBB24E05F}" srcId="{5E8D1246-689A-4C87-92E1-33F2C1A99542}" destId="{094222D3-C5D1-4B26-BC26-345B1BA3200B}" srcOrd="2" destOrd="0" parTransId="{4F42D67D-B896-4A9C-A769-D65354E78221}" sibTransId="{7521B9E0-AEEC-4A1E-9E62-2159DD51BCF4}"/>
    <dgm:cxn modelId="{4675D0AB-6907-488E-A41C-1FFC432C1888}" srcId="{5E8D1246-689A-4C87-92E1-33F2C1A99542}" destId="{212BAC90-5692-4715-B676-E8DF91E5501A}" srcOrd="0" destOrd="0" parTransId="{C7252EB1-686E-4BDA-B55C-D612A233BA06}" sibTransId="{3D7EA54A-34D8-41DD-BA1C-623997D5820C}"/>
    <dgm:cxn modelId="{7C7232F2-5633-4F74-B15F-B154CFF01358}" type="presOf" srcId="{094222D3-C5D1-4B26-BC26-345B1BA3200B}" destId="{2C90EA63-1267-46E7-B111-3701502B25AF}" srcOrd="0" destOrd="3" presId="urn:microsoft.com/office/officeart/2016/7/layout/LinearBlockProcessNumbered"/>
    <dgm:cxn modelId="{44645A3F-0367-4BC7-87D2-2C54723E1216}" type="presParOf" srcId="{9634318E-EB05-4146-9F13-3097F4015F6B}" destId="{3D6CF2F0-2A77-4BA7-8ACE-2EDA47F00251}" srcOrd="0" destOrd="0" presId="urn:microsoft.com/office/officeart/2016/7/layout/LinearBlockProcessNumbered"/>
    <dgm:cxn modelId="{6BAC68EE-D643-4A64-9C16-FD1C13C0A258}" type="presParOf" srcId="{3D6CF2F0-2A77-4BA7-8ACE-2EDA47F00251}" destId="{8F694A30-5766-4BF6-8FD4-BEA11AB69594}" srcOrd="0" destOrd="0" presId="urn:microsoft.com/office/officeart/2016/7/layout/LinearBlockProcessNumbered"/>
    <dgm:cxn modelId="{9F9D633F-C557-498A-8BBF-9C1532F491B2}" type="presParOf" srcId="{3D6CF2F0-2A77-4BA7-8ACE-2EDA47F00251}" destId="{284096B7-19F0-4CC5-B1E8-148EAF2BD56E}" srcOrd="1" destOrd="0" presId="urn:microsoft.com/office/officeart/2016/7/layout/LinearBlockProcessNumbered"/>
    <dgm:cxn modelId="{E9B05E9E-9A48-4998-B68D-5C9CCBB5603C}" type="presParOf" srcId="{3D6CF2F0-2A77-4BA7-8ACE-2EDA47F00251}" destId="{544B7084-0B63-4F4C-8DCB-894AB5E1CD90}" srcOrd="2" destOrd="0" presId="urn:microsoft.com/office/officeart/2016/7/layout/LinearBlockProcessNumbered"/>
    <dgm:cxn modelId="{DACC50D0-D4DF-4722-9D38-C7974499931C}" type="presParOf" srcId="{9634318E-EB05-4146-9F13-3097F4015F6B}" destId="{17EEF830-5802-4946-893B-EDF0E4D0A280}" srcOrd="1" destOrd="0" presId="urn:microsoft.com/office/officeart/2016/7/layout/LinearBlockProcessNumbered"/>
    <dgm:cxn modelId="{821F7B44-C6BD-41DB-91B0-BDB7818B8187}" type="presParOf" srcId="{9634318E-EB05-4146-9F13-3097F4015F6B}" destId="{2DFDCB78-4413-472B-B744-C88162372B37}" srcOrd="2" destOrd="0" presId="urn:microsoft.com/office/officeart/2016/7/layout/LinearBlockProcessNumbered"/>
    <dgm:cxn modelId="{38CB6DA2-FC3C-49C7-9F40-1A7792185DCC}" type="presParOf" srcId="{2DFDCB78-4413-472B-B744-C88162372B37}" destId="{BCBFDCDF-AC26-4805-9B04-5780A49F9BC8}" srcOrd="0" destOrd="0" presId="urn:microsoft.com/office/officeart/2016/7/layout/LinearBlockProcessNumbered"/>
    <dgm:cxn modelId="{A81BF416-06D3-434F-9782-EF441741844E}" type="presParOf" srcId="{2DFDCB78-4413-472B-B744-C88162372B37}" destId="{02377A32-9EA6-4D3F-ADE3-BFA52043B716}" srcOrd="1" destOrd="0" presId="urn:microsoft.com/office/officeart/2016/7/layout/LinearBlockProcessNumbered"/>
    <dgm:cxn modelId="{348DD7B0-A53C-4B06-B40E-2C88611B2E90}" type="presParOf" srcId="{2DFDCB78-4413-472B-B744-C88162372B37}" destId="{BD7857CA-277A-4074-88C4-42D37B6B5036}" srcOrd="2" destOrd="0" presId="urn:microsoft.com/office/officeart/2016/7/layout/LinearBlockProcessNumbered"/>
    <dgm:cxn modelId="{C5E61F37-4FC6-4EB2-B52E-882BC84CB3E2}" type="presParOf" srcId="{9634318E-EB05-4146-9F13-3097F4015F6B}" destId="{8602112A-7227-4E41-BA55-515AC39DC65A}" srcOrd="3" destOrd="0" presId="urn:microsoft.com/office/officeart/2016/7/layout/LinearBlockProcessNumbered"/>
    <dgm:cxn modelId="{ECEC2683-0EAE-4314-B351-42EC7EAC71B7}" type="presParOf" srcId="{9634318E-EB05-4146-9F13-3097F4015F6B}" destId="{8E8F6628-0829-4D79-B125-AFFD0BA96BD0}" srcOrd="4" destOrd="0" presId="urn:microsoft.com/office/officeart/2016/7/layout/LinearBlockProcessNumbered"/>
    <dgm:cxn modelId="{CDE8E3AF-55FF-46F3-B2E4-4026EC013CE5}" type="presParOf" srcId="{8E8F6628-0829-4D79-B125-AFFD0BA96BD0}" destId="{79B6403F-402C-405D-9B64-2CBA36A15AC2}" srcOrd="0" destOrd="0" presId="urn:microsoft.com/office/officeart/2016/7/layout/LinearBlockProcessNumbered"/>
    <dgm:cxn modelId="{463B70EB-D07B-4F5D-B804-C3761F708772}" type="presParOf" srcId="{8E8F6628-0829-4D79-B125-AFFD0BA96BD0}" destId="{F9FBC2F6-D732-429F-9268-89EB6177F154}" srcOrd="1" destOrd="0" presId="urn:microsoft.com/office/officeart/2016/7/layout/LinearBlockProcessNumbered"/>
    <dgm:cxn modelId="{CDF87117-5ACC-4254-A6C6-BCE9A0123D1D}" type="presParOf" srcId="{8E8F6628-0829-4D79-B125-AFFD0BA96BD0}" destId="{2C90EA63-1267-46E7-B111-3701502B25A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049E1-2548-42D0-ABFA-474A2A815317}">
      <dsp:nvSpPr>
        <dsp:cNvPr id="0" name=""/>
        <dsp:cNvSpPr/>
      </dsp:nvSpPr>
      <dsp:spPr>
        <a:xfrm>
          <a:off x="0" y="94020"/>
          <a:ext cx="5606327" cy="11583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Fake news have been on the agenda at least since the 2016 US Presidential Campaign</a:t>
          </a:r>
        </a:p>
      </dsp:txBody>
      <dsp:txXfrm>
        <a:off x="56544" y="150564"/>
        <a:ext cx="5493239" cy="1045212"/>
      </dsp:txXfrm>
    </dsp:sp>
    <dsp:sp modelId="{DED00262-5D33-4EE9-ACA1-D1262E421804}">
      <dsp:nvSpPr>
        <dsp:cNvPr id="0" name=""/>
        <dsp:cNvSpPr/>
      </dsp:nvSpPr>
      <dsp:spPr>
        <a:xfrm>
          <a:off x="0" y="1315680"/>
          <a:ext cx="5606327" cy="11583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 on the headlines in the context of the COVID-19 pandemic, as </a:t>
          </a:r>
          <a:r>
            <a:rPr lang="en-US" sz="2200" kern="1200" dirty="0" err="1"/>
            <a:t>rumours</a:t>
          </a:r>
          <a:r>
            <a:rPr lang="en-US" sz="2200" kern="1200" dirty="0"/>
            <a:t> and disinformation are quickly spreading</a:t>
          </a:r>
        </a:p>
      </dsp:txBody>
      <dsp:txXfrm>
        <a:off x="56544" y="1372224"/>
        <a:ext cx="5493239" cy="1045212"/>
      </dsp:txXfrm>
    </dsp:sp>
    <dsp:sp modelId="{D5B6C032-44BC-4A7B-8FC6-E32DEC566A03}">
      <dsp:nvSpPr>
        <dsp:cNvPr id="0" name=""/>
        <dsp:cNvSpPr/>
      </dsp:nvSpPr>
      <dsp:spPr>
        <a:xfrm>
          <a:off x="0" y="2537340"/>
          <a:ext cx="5606327" cy="11583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Effective ways to identify and eliminate fake news are essential in a modern democracy</a:t>
          </a:r>
        </a:p>
      </dsp:txBody>
      <dsp:txXfrm>
        <a:off x="56544" y="2593884"/>
        <a:ext cx="5493239" cy="1045212"/>
      </dsp:txXfrm>
    </dsp:sp>
    <dsp:sp modelId="{FA70FE54-7C6D-4B8B-8599-B15D99012079}">
      <dsp:nvSpPr>
        <dsp:cNvPr id="0" name=""/>
        <dsp:cNvSpPr/>
      </dsp:nvSpPr>
      <dsp:spPr>
        <a:xfrm>
          <a:off x="0" y="3759000"/>
          <a:ext cx="5606327" cy="11583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Machine </a:t>
          </a:r>
          <a:r>
            <a:rPr lang="en-US" sz="2200" kern="1200" dirty="0"/>
            <a:t>Learning plays a key role in this effort</a:t>
          </a:r>
        </a:p>
      </dsp:txBody>
      <dsp:txXfrm>
        <a:off x="56544" y="3815544"/>
        <a:ext cx="5493239" cy="1045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7C748-ABE8-4D47-97B7-0100E0194DBC}">
      <dsp:nvSpPr>
        <dsp:cNvPr id="0" name=""/>
        <dsp:cNvSpPr/>
      </dsp:nvSpPr>
      <dsp:spPr>
        <a:xfrm>
          <a:off x="3967846" y="1429"/>
          <a:ext cx="4656157" cy="2105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Real News</a:t>
          </a:r>
          <a:endParaRPr lang="pt-PT" sz="1900" b="1" kern="1200" dirty="0"/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All-the-News</a:t>
          </a:r>
          <a:r>
            <a:rPr lang="en-US" sz="1500" kern="1200" dirty="0"/>
            <a:t> Dataset   </a:t>
          </a:r>
          <a:endParaRPr lang="pt-PT" sz="1500" kern="1200" dirty="0"/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150K news from 15 online US news organizations</a:t>
          </a:r>
          <a:endParaRPr lang="pt-PT" sz="1500" kern="1200" dirty="0"/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12K samples randomly taken</a:t>
          </a:r>
          <a:endParaRPr lang="pt-PT" sz="1500" kern="1200" dirty="0"/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Timeline: January 2016 – July 2017</a:t>
          </a:r>
          <a:endParaRPr lang="pt-PT" sz="1500" kern="1200" dirty="0"/>
        </a:p>
      </dsp:txBody>
      <dsp:txXfrm>
        <a:off x="3967846" y="1429"/>
        <a:ext cx="4656157" cy="2105905"/>
      </dsp:txXfrm>
    </dsp:sp>
    <dsp:sp modelId="{1A369E33-F774-4F8E-BDFA-512DF20BF414}">
      <dsp:nvSpPr>
        <dsp:cNvPr id="0" name=""/>
        <dsp:cNvSpPr/>
      </dsp:nvSpPr>
      <dsp:spPr>
        <a:xfrm>
          <a:off x="1674515" y="1429"/>
          <a:ext cx="2084846" cy="2105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598DA173-E400-49DA-9B0C-4934A0D08EA4}">
      <dsp:nvSpPr>
        <dsp:cNvPr id="0" name=""/>
        <dsp:cNvSpPr/>
      </dsp:nvSpPr>
      <dsp:spPr>
        <a:xfrm>
          <a:off x="1674515" y="2454809"/>
          <a:ext cx="4656157" cy="2105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Fake News</a:t>
          </a:r>
          <a:endParaRPr lang="pt-PT" sz="1900" b="1" kern="1200" dirty="0"/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Fake News </a:t>
          </a:r>
          <a:r>
            <a:rPr lang="en-US" sz="1500" kern="1200" dirty="0"/>
            <a:t>Dataset</a:t>
          </a:r>
          <a:endParaRPr lang="pt-PT" sz="1500" kern="1200" dirty="0"/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12K samples from 244 sources</a:t>
          </a:r>
          <a:endParaRPr lang="pt-PT" sz="1500" kern="1200" dirty="0"/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Timeline: October/November 2016</a:t>
          </a:r>
          <a:endParaRPr lang="pt-PT" sz="1500" kern="1200" dirty="0"/>
        </a:p>
      </dsp:txBody>
      <dsp:txXfrm>
        <a:off x="1674515" y="2454809"/>
        <a:ext cx="4656157" cy="2105905"/>
      </dsp:txXfrm>
    </dsp:sp>
    <dsp:sp modelId="{2D4D77A8-813B-4EC4-BFEB-D8AD1AD9A4D6}">
      <dsp:nvSpPr>
        <dsp:cNvPr id="0" name=""/>
        <dsp:cNvSpPr/>
      </dsp:nvSpPr>
      <dsp:spPr>
        <a:xfrm>
          <a:off x="6539157" y="2454809"/>
          <a:ext cx="2084846" cy="2105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4AE6F-1D27-4D5E-8FA1-97A3D0701993}">
      <dsp:nvSpPr>
        <dsp:cNvPr id="0" name=""/>
        <dsp:cNvSpPr/>
      </dsp:nvSpPr>
      <dsp:spPr>
        <a:xfrm>
          <a:off x="2900" y="174491"/>
          <a:ext cx="4996980" cy="199879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bag of words            </a:t>
          </a:r>
          <a:r>
            <a:rPr lang="pt-PT" sz="2400" b="1" kern="1200" dirty="0"/>
            <a:t>&amp;</a:t>
          </a:r>
        </a:p>
      </dsp:txBody>
      <dsp:txXfrm>
        <a:off x="1002296" y="174491"/>
        <a:ext cx="2998188" cy="1998792"/>
      </dsp:txXfrm>
    </dsp:sp>
    <dsp:sp modelId="{6B336E2B-4356-4E6E-ABBC-4D566AC523ED}">
      <dsp:nvSpPr>
        <dsp:cNvPr id="0" name=""/>
        <dsp:cNvSpPr/>
      </dsp:nvSpPr>
      <dsp:spPr>
        <a:xfrm>
          <a:off x="2900" y="2423133"/>
          <a:ext cx="3997584" cy="197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na</a:t>
          </a:r>
          <a:r>
            <a:rPr lang="en-GB" sz="2000" kern="1200" dirty="0" err="1"/>
            <a:t>i</a:t>
          </a:r>
          <a:r>
            <a:rPr lang="en-US" sz="2000" kern="1200" dirty="0" err="1"/>
            <a:t>ve</a:t>
          </a:r>
          <a:r>
            <a:rPr lang="en-US" sz="2000" kern="1200" dirty="0"/>
            <a:t> </a:t>
          </a:r>
          <a:r>
            <a:rPr lang="en-US" sz="2000" kern="1200" dirty="0" err="1"/>
            <a:t>bayes</a:t>
          </a:r>
          <a:endParaRPr lang="pt-PT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logistic regression</a:t>
          </a:r>
          <a:endParaRPr lang="pt-PT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svm</a:t>
          </a:r>
          <a:endParaRPr lang="pt-PT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decision tree</a:t>
          </a:r>
          <a:endParaRPr lang="pt-PT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random forest</a:t>
          </a:r>
          <a:endParaRPr lang="pt-PT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gradient boost</a:t>
          </a:r>
          <a:endParaRPr lang="pt-PT" sz="2000" kern="1200" dirty="0"/>
        </a:p>
      </dsp:txBody>
      <dsp:txXfrm>
        <a:off x="2900" y="2423133"/>
        <a:ext cx="3997584" cy="1974375"/>
      </dsp:txXfrm>
    </dsp:sp>
    <dsp:sp modelId="{A6B14B34-88DB-43D8-A1B1-B5C3AA41C87E}">
      <dsp:nvSpPr>
        <dsp:cNvPr id="0" name=""/>
        <dsp:cNvSpPr/>
      </dsp:nvSpPr>
      <dsp:spPr>
        <a:xfrm>
          <a:off x="4783881" y="174491"/>
          <a:ext cx="4996980" cy="199879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3 scenarios for each model</a:t>
          </a:r>
          <a:endParaRPr lang="pt-PT" sz="2400" b="1" kern="1200" dirty="0"/>
        </a:p>
      </dsp:txBody>
      <dsp:txXfrm>
        <a:off x="5783277" y="174491"/>
        <a:ext cx="2998188" cy="1998792"/>
      </dsp:txXfrm>
    </dsp:sp>
    <dsp:sp modelId="{3FEABC25-0C78-4846-95ED-4F686695B9CD}">
      <dsp:nvSpPr>
        <dsp:cNvPr id="0" name=""/>
        <dsp:cNvSpPr/>
      </dsp:nvSpPr>
      <dsp:spPr>
        <a:xfrm>
          <a:off x="4790997" y="2597625"/>
          <a:ext cx="3997584" cy="197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article title as feature</a:t>
          </a:r>
          <a:endParaRPr lang="pt-PT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article text as feature </a:t>
          </a:r>
          <a:endParaRPr lang="pt-PT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</a:t>
          </a:r>
          <a:endParaRPr lang="pt-PT" sz="2000" kern="1200" dirty="0"/>
        </a:p>
      </dsp:txBody>
      <dsp:txXfrm>
        <a:off x="4790997" y="2597625"/>
        <a:ext cx="3997584" cy="1974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94A30-5766-4BF6-8FD4-BEA11AB69594}">
      <dsp:nvSpPr>
        <dsp:cNvPr id="0" name=""/>
        <dsp:cNvSpPr/>
      </dsp:nvSpPr>
      <dsp:spPr>
        <a:xfrm>
          <a:off x="873" y="0"/>
          <a:ext cx="3536215" cy="4195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9300" tIns="0" rIns="34930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A</a:t>
          </a:r>
          <a:r>
            <a:rPr lang="en-PT" sz="2200" kern="1200" dirty="0"/>
            <a:t>ble to predict fake news with an accuracy of 93%, using a very simple logistic regression model</a:t>
          </a:r>
        </a:p>
      </dsp:txBody>
      <dsp:txXfrm>
        <a:off x="873" y="1678193"/>
        <a:ext cx="3536215" cy="2517290"/>
      </dsp:txXfrm>
    </dsp:sp>
    <dsp:sp modelId="{284096B7-19F0-4CC5-B1E8-148EAF2BD56E}">
      <dsp:nvSpPr>
        <dsp:cNvPr id="0" name=""/>
        <dsp:cNvSpPr/>
      </dsp:nvSpPr>
      <dsp:spPr>
        <a:xfrm>
          <a:off x="873" y="0"/>
          <a:ext cx="3536215" cy="16781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9300" tIns="165100" rIns="34930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600" kern="1200"/>
            <a:t>01</a:t>
          </a:r>
        </a:p>
      </dsp:txBody>
      <dsp:txXfrm>
        <a:off x="873" y="0"/>
        <a:ext cx="3536215" cy="1678193"/>
      </dsp:txXfrm>
    </dsp:sp>
    <dsp:sp modelId="{BCBFDCDF-AC26-4805-9B04-5780A49F9BC8}">
      <dsp:nvSpPr>
        <dsp:cNvPr id="0" name=""/>
        <dsp:cNvSpPr/>
      </dsp:nvSpPr>
      <dsp:spPr>
        <a:xfrm>
          <a:off x="3819985" y="0"/>
          <a:ext cx="3536215" cy="4195484"/>
        </a:xfrm>
        <a:prstGeom prst="rect">
          <a:avLst/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2700" cap="flat" cmpd="sng" algn="ctr">
          <a:solidFill>
            <a:schemeClr val="accent2">
              <a:hueOff val="479033"/>
              <a:satOff val="-2738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9300" tIns="0" rIns="34930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Very</a:t>
          </a:r>
          <a:r>
            <a:rPr lang="pt-PT" sz="2200" kern="1200" dirty="0"/>
            <a:t> </a:t>
          </a:r>
          <a:r>
            <a:rPr lang="pt-PT" sz="2200" kern="1200" dirty="0" err="1"/>
            <a:t>good</a:t>
          </a:r>
          <a:r>
            <a:rPr lang="pt-PT" sz="2200" kern="1200" dirty="0"/>
            <a:t> performance (85%) </a:t>
          </a:r>
          <a:r>
            <a:rPr lang="pt-PT" sz="2200" kern="1200" dirty="0" err="1"/>
            <a:t>with</a:t>
          </a:r>
          <a:r>
            <a:rPr lang="pt-PT" sz="2200" kern="1200" dirty="0"/>
            <a:t> a </a:t>
          </a:r>
          <a:r>
            <a:rPr lang="pt-PT" sz="2200" kern="1200" dirty="0" err="1"/>
            <a:t>small</a:t>
          </a:r>
          <a:r>
            <a:rPr lang="pt-PT" sz="2200" kern="1200" dirty="0"/>
            <a:t> set </a:t>
          </a:r>
          <a:r>
            <a:rPr lang="pt-PT" sz="2200" kern="1200" dirty="0" err="1"/>
            <a:t>of</a:t>
          </a:r>
          <a:r>
            <a:rPr lang="pt-PT" sz="2200" kern="1200" dirty="0"/>
            <a:t> </a:t>
          </a:r>
          <a:r>
            <a:rPr lang="pt-PT" sz="2200" kern="1200" dirty="0" err="1"/>
            <a:t>different</a:t>
          </a:r>
          <a:r>
            <a:rPr lang="pt-PT" sz="2200" kern="1200" dirty="0"/>
            <a:t> </a:t>
          </a:r>
          <a:r>
            <a:rPr lang="pt-PT" sz="2200" kern="1200" dirty="0" err="1"/>
            <a:t>news</a:t>
          </a:r>
          <a:endParaRPr lang="pt-PT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It</a:t>
          </a:r>
          <a:r>
            <a:rPr lang="pt-PT" sz="2200" kern="1200" dirty="0"/>
            <a:t> </a:t>
          </a:r>
          <a:r>
            <a:rPr lang="pt-PT" sz="2200" kern="1200" dirty="0" err="1"/>
            <a:t>should</a:t>
          </a:r>
          <a:r>
            <a:rPr lang="pt-PT" sz="2200" kern="1200" dirty="0"/>
            <a:t> </a:t>
          </a:r>
          <a:r>
            <a:rPr lang="pt-PT" sz="2200" kern="1200" dirty="0" err="1"/>
            <a:t>be</a:t>
          </a:r>
          <a:r>
            <a:rPr lang="pt-PT" sz="2200" kern="1200" dirty="0"/>
            <a:t> </a:t>
          </a:r>
          <a:r>
            <a:rPr lang="pt-PT" sz="2200" kern="1200" dirty="0" err="1"/>
            <a:t>tested</a:t>
          </a:r>
          <a:r>
            <a:rPr lang="pt-PT" sz="2200" kern="1200" dirty="0"/>
            <a:t> </a:t>
          </a:r>
          <a:r>
            <a:rPr lang="pt-PT" sz="2200" kern="1200" dirty="0" err="1"/>
            <a:t>with</a:t>
          </a:r>
          <a:r>
            <a:rPr lang="pt-PT" sz="2200" kern="1200" dirty="0"/>
            <a:t> a </a:t>
          </a:r>
          <a:r>
            <a:rPr lang="pt-PT" sz="2200" kern="1200" dirty="0" err="1"/>
            <a:t>larger</a:t>
          </a:r>
          <a:r>
            <a:rPr lang="pt-PT" sz="2200" kern="1200" dirty="0"/>
            <a:t> sample </a:t>
          </a:r>
          <a:r>
            <a:rPr lang="pt-PT" sz="2200" kern="1200" dirty="0" err="1"/>
            <a:t>when</a:t>
          </a:r>
          <a:r>
            <a:rPr lang="pt-PT" sz="2200" kern="1200" dirty="0"/>
            <a:t> </a:t>
          </a:r>
          <a:r>
            <a:rPr lang="pt-PT" sz="2200" kern="1200" dirty="0" err="1"/>
            <a:t>possible</a:t>
          </a:r>
          <a:endParaRPr lang="en-PT" sz="2200" kern="1200" dirty="0"/>
        </a:p>
      </dsp:txBody>
      <dsp:txXfrm>
        <a:off x="3819985" y="1678193"/>
        <a:ext cx="3536215" cy="2517290"/>
      </dsp:txXfrm>
    </dsp:sp>
    <dsp:sp modelId="{02377A32-9EA6-4D3F-ADE3-BFA52043B716}">
      <dsp:nvSpPr>
        <dsp:cNvPr id="0" name=""/>
        <dsp:cNvSpPr/>
      </dsp:nvSpPr>
      <dsp:spPr>
        <a:xfrm>
          <a:off x="3819985" y="0"/>
          <a:ext cx="3536215" cy="16781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9300" tIns="165100" rIns="34930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600" kern="1200"/>
            <a:t>02</a:t>
          </a:r>
        </a:p>
      </dsp:txBody>
      <dsp:txXfrm>
        <a:off x="3819985" y="0"/>
        <a:ext cx="3536215" cy="1678193"/>
      </dsp:txXfrm>
    </dsp:sp>
    <dsp:sp modelId="{79B6403F-402C-405D-9B64-2CBA36A15AC2}">
      <dsp:nvSpPr>
        <dsp:cNvPr id="0" name=""/>
        <dsp:cNvSpPr/>
      </dsp:nvSpPr>
      <dsp:spPr>
        <a:xfrm>
          <a:off x="7639098" y="0"/>
          <a:ext cx="3536215" cy="4195484"/>
        </a:xfrm>
        <a:prstGeom prst="rec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9300" tIns="0" rIns="34930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T" sz="2200" kern="1200" dirty="0"/>
            <a:t>Further improvements:</a:t>
          </a:r>
          <a:endParaRPr lang="pt-PT" sz="2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Inspect</a:t>
          </a:r>
          <a:r>
            <a:rPr lang="pt-PT" sz="1800" kern="1200" dirty="0"/>
            <a:t> </a:t>
          </a:r>
          <a:r>
            <a:rPr lang="pt-PT" sz="1800" kern="1200" dirty="0" err="1"/>
            <a:t>wrong</a:t>
          </a:r>
          <a:r>
            <a:rPr lang="pt-PT" sz="1800" kern="1200" dirty="0"/>
            <a:t> </a:t>
          </a:r>
          <a:r>
            <a:rPr lang="pt-PT" sz="1800" kern="1200" dirty="0" err="1"/>
            <a:t>examples</a:t>
          </a:r>
          <a:r>
            <a:rPr lang="pt-PT" sz="1800" kern="1200" dirty="0"/>
            <a:t> - </a:t>
          </a:r>
          <a:r>
            <a:rPr lang="pt-PT" sz="1800" kern="1200" dirty="0" err="1"/>
            <a:t>identify</a:t>
          </a:r>
          <a:r>
            <a:rPr lang="pt-PT" sz="1800" kern="1200" dirty="0"/>
            <a:t> </a:t>
          </a:r>
          <a:r>
            <a:rPr lang="pt-PT" sz="1800" kern="1200" dirty="0" err="1"/>
            <a:t>patterns</a:t>
          </a:r>
          <a:endParaRPr lang="pt-P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Retrain</a:t>
          </a:r>
          <a:r>
            <a:rPr lang="pt-PT" sz="1800" kern="1200" dirty="0"/>
            <a:t> </a:t>
          </a:r>
          <a:r>
            <a:rPr lang="pt-PT" sz="1800" kern="1200" dirty="0" err="1"/>
            <a:t>model</a:t>
          </a:r>
          <a:r>
            <a:rPr lang="pt-PT" sz="1800" kern="1200" dirty="0"/>
            <a:t> </a:t>
          </a:r>
          <a:r>
            <a:rPr lang="pt-PT" sz="1800" kern="1200" dirty="0" err="1"/>
            <a:t>with</a:t>
          </a:r>
          <a:r>
            <a:rPr lang="pt-PT" sz="1800" kern="1200" dirty="0"/>
            <a:t> more </a:t>
          </a:r>
          <a:r>
            <a:rPr lang="pt-PT" sz="1800" kern="1200" dirty="0" err="1"/>
            <a:t>recent</a:t>
          </a:r>
          <a:r>
            <a:rPr lang="pt-PT" sz="1800" kern="1200" dirty="0"/>
            <a:t>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Test</a:t>
          </a:r>
          <a:r>
            <a:rPr lang="pt-PT" sz="1800" kern="1200" dirty="0"/>
            <a:t> more </a:t>
          </a:r>
          <a:r>
            <a:rPr lang="pt-PT" sz="1800" kern="1200" dirty="0" err="1"/>
            <a:t>complex</a:t>
          </a:r>
          <a:r>
            <a:rPr lang="pt-PT" sz="1800" kern="1200" dirty="0"/>
            <a:t> </a:t>
          </a:r>
          <a:r>
            <a:rPr lang="pt-PT" sz="1800" kern="1200" dirty="0" err="1"/>
            <a:t>models</a:t>
          </a:r>
          <a:r>
            <a:rPr lang="pt-PT" sz="1800" kern="1200" dirty="0"/>
            <a:t> – </a:t>
          </a:r>
          <a:r>
            <a:rPr lang="pt-PT" sz="1800" kern="1200" dirty="0" err="1"/>
            <a:t>deep</a:t>
          </a:r>
          <a:r>
            <a:rPr lang="pt-PT" sz="1800" kern="1200" dirty="0"/>
            <a:t> </a:t>
          </a:r>
          <a:r>
            <a:rPr lang="pt-PT" sz="1800" kern="1200" dirty="0" err="1"/>
            <a:t>learning</a:t>
          </a:r>
          <a:r>
            <a:rPr lang="pt-PT" sz="1800" kern="1200" dirty="0"/>
            <a:t> </a:t>
          </a:r>
          <a:endParaRPr lang="en-PT" sz="1800" kern="1200" dirty="0"/>
        </a:p>
      </dsp:txBody>
      <dsp:txXfrm>
        <a:off x="7639098" y="1678193"/>
        <a:ext cx="3536215" cy="2517290"/>
      </dsp:txXfrm>
    </dsp:sp>
    <dsp:sp modelId="{F9FBC2F6-D732-429F-9268-89EB6177F154}">
      <dsp:nvSpPr>
        <dsp:cNvPr id="0" name=""/>
        <dsp:cNvSpPr/>
      </dsp:nvSpPr>
      <dsp:spPr>
        <a:xfrm>
          <a:off x="7639098" y="0"/>
          <a:ext cx="3536215" cy="16781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9300" tIns="165100" rIns="34930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600" kern="1200"/>
            <a:t>03</a:t>
          </a:r>
        </a:p>
      </dsp:txBody>
      <dsp:txXfrm>
        <a:off x="7639098" y="0"/>
        <a:ext cx="3536215" cy="1678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F4D15-BD13-CE45-A1AD-78711D401D9C}" type="datetimeFigureOut">
              <a:rPr lang="en-PT" smtClean="0"/>
              <a:t>20/03/2020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DE3C-8263-5844-BA4C-2480D524C8B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3197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6DE3C-8263-5844-BA4C-2480D524C8B5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253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6DE3C-8263-5844-BA4C-2480D524C8B5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2508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C549-E706-D744-A036-FEEB1B241419}" type="datetimeFigureOut">
              <a:rPr lang="en-PT" smtClean="0"/>
              <a:t>20/03/2020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E871-4ED0-1249-815F-9606E6E08AC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4185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C549-E706-D744-A036-FEEB1B241419}" type="datetimeFigureOut">
              <a:rPr lang="en-PT" smtClean="0"/>
              <a:t>20/03/2020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E871-4ED0-1249-815F-9606E6E08AC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0373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8A9C549-E706-D744-A036-FEEB1B241419}" type="datetimeFigureOut">
              <a:rPr lang="en-PT" smtClean="0"/>
              <a:t>20/03/2020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BF2E871-4ED0-1249-815F-9606E6E08AC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6009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C549-E706-D744-A036-FEEB1B241419}" type="datetimeFigureOut">
              <a:rPr lang="en-PT" smtClean="0"/>
              <a:t>20/03/2020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E871-4ED0-1249-815F-9606E6E08AC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0526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9C549-E706-D744-A036-FEEB1B241419}" type="datetimeFigureOut">
              <a:rPr lang="en-PT" smtClean="0"/>
              <a:t>20/03/2020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F2E871-4ED0-1249-815F-9606E6E08AC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59032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C549-E706-D744-A036-FEEB1B241419}" type="datetimeFigureOut">
              <a:rPr lang="en-PT" smtClean="0"/>
              <a:t>20/03/2020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E871-4ED0-1249-815F-9606E6E08AC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6840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C549-E706-D744-A036-FEEB1B241419}" type="datetimeFigureOut">
              <a:rPr lang="en-PT" smtClean="0"/>
              <a:t>20/03/2020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E871-4ED0-1249-815F-9606E6E08AC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1832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C549-E706-D744-A036-FEEB1B241419}" type="datetimeFigureOut">
              <a:rPr lang="en-PT" smtClean="0"/>
              <a:t>20/03/2020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E871-4ED0-1249-815F-9606E6E08AC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7709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C549-E706-D744-A036-FEEB1B241419}" type="datetimeFigureOut">
              <a:rPr lang="en-PT" smtClean="0"/>
              <a:t>20/03/2020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E871-4ED0-1249-815F-9606E6E08AC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3656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C549-E706-D744-A036-FEEB1B241419}" type="datetimeFigureOut">
              <a:rPr lang="en-PT" smtClean="0"/>
              <a:t>20/03/2020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E871-4ED0-1249-815F-9606E6E08AC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8774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C549-E706-D744-A036-FEEB1B241419}" type="datetimeFigureOut">
              <a:rPr lang="en-PT" smtClean="0"/>
              <a:t>20/03/2020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E871-4ED0-1249-815F-9606E6E08AC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178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8A9C549-E706-D744-A036-FEEB1B241419}" type="datetimeFigureOut">
              <a:rPr lang="en-PT" smtClean="0"/>
              <a:t>20/03/2020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BF2E871-4ED0-1249-815F-9606E6E08AC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28702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C1F4244-6650-D74D-BCE3-7D00932DF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2961A-2080-1546-B6C2-32A1C652F2BB}"/>
              </a:ext>
            </a:extLst>
          </p:cNvPr>
          <p:cNvSpPr txBox="1"/>
          <p:nvPr/>
        </p:nvSpPr>
        <p:spPr>
          <a:xfrm>
            <a:off x="1465347" y="3167390"/>
            <a:ext cx="926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cap="small" spc="90" dirty="0">
                <a:latin typeface="Arial" panose="020B0604020202020204" pitchFamily="34" charset="0"/>
                <a:cs typeface="Arial" panose="020B0604020202020204" pitchFamily="34" charset="0"/>
              </a:rPr>
              <a:t>Cleaning Online Media with Machine Learning</a:t>
            </a:r>
            <a:r>
              <a:rPr lang="en-PT" sz="2800" b="1" cap="small" spc="90" dirty="0">
                <a:latin typeface="Arial" panose="020B0604020202020204" pitchFamily="34" charset="0"/>
                <a:cs typeface="Arial" panose="020B0604020202020204" pitchFamily="34" charset="0"/>
              </a:rPr>
              <a:t>leaning Online Media with Machine Learning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4B15CB0C-FF4F-4568-8F4A-0D2C82389EEF}"/>
              </a:ext>
            </a:extLst>
          </p:cNvPr>
          <p:cNvSpPr txBox="1"/>
          <p:nvPr/>
        </p:nvSpPr>
        <p:spPr>
          <a:xfrm>
            <a:off x="4699838" y="6571432"/>
            <a:ext cx="7540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João Eira</a:t>
            </a:r>
            <a:endParaRPr lang="en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2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D85B10D5-C52F-4978-98CB-75DAD5FEA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9E80B45A-2828-45DC-BE5F-6B193B356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4585560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D088-655B-0144-802D-4E24F680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4674398"/>
            <a:ext cx="9784080" cy="1508760"/>
          </a:xfrm>
        </p:spPr>
        <p:txBody>
          <a:bodyPr>
            <a:normAutofit/>
          </a:bodyPr>
          <a:lstStyle/>
          <a:p>
            <a:r>
              <a:rPr lang="en-PT"/>
              <a:t>Conclusions &amp; Future Work</a:t>
            </a:r>
            <a:endParaRPr lang="en-PT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BFF508-FFF2-4C5B-9BA1-ADE412DA9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453333"/>
              </p:ext>
            </p:extLst>
          </p:nvPr>
        </p:nvGraphicFramePr>
        <p:xfrm>
          <a:off x="510988" y="206188"/>
          <a:ext cx="11176187" cy="4195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B14262-CE20-CB4D-BA85-B1FE6E19C2AB}"/>
              </a:ext>
            </a:extLst>
          </p:cNvPr>
          <p:cNvSpPr txBox="1"/>
          <p:nvPr/>
        </p:nvSpPr>
        <p:spPr>
          <a:xfrm>
            <a:off x="1339779" y="5054576"/>
            <a:ext cx="12052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4000" dirty="0">
                <a:solidFill>
                  <a:prstClr val="black"/>
                </a:solidFill>
                <a:latin typeface="Arial Black" panose="020B0A04020102020204"/>
              </a:rPr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55101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694A30-5766-4BF6-8FD4-BEA11AB695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F694A30-5766-4BF6-8FD4-BEA11AB695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4096B7-19F0-4CC5-B1E8-148EAF2BD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84096B7-19F0-4CC5-B1E8-148EAF2BD5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BFDCDF-AC26-4805-9B04-5780A49F9B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CBFDCDF-AC26-4805-9B04-5780A49F9B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377A32-9EA6-4D3F-ADE3-BFA52043B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02377A32-9EA6-4D3F-ADE3-BFA52043B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B6403F-402C-405D-9B64-2CBA36A15A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79B6403F-402C-405D-9B64-2CBA36A15A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FBC2F6-D732-429F-9268-89EB6177F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F9FBC2F6-D732-429F-9268-89EB6177F1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8F736-1FE4-4FDA-BF59-1E2648C4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0C83190-9135-40B0-98C2-9602F1CD7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E3304EE-6822-4B9C-8F08-51FAD313EB44}"/>
              </a:ext>
            </a:extLst>
          </p:cNvPr>
          <p:cNvSpPr/>
          <p:nvPr/>
        </p:nvSpPr>
        <p:spPr>
          <a:xfrm>
            <a:off x="0" y="5476774"/>
            <a:ext cx="12192001" cy="894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32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  				</a:t>
            </a:r>
            <a:r>
              <a:rPr lang="pt-PT" sz="32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Any</a:t>
            </a:r>
            <a:r>
              <a:rPr lang="pt-PT" sz="32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pt-PT" sz="32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questions</a:t>
            </a:r>
            <a:r>
              <a:rPr lang="pt-PT" sz="32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3129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1725F53-8BE8-4D94-9D11-214035B8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2907AAA-3AF2-4E0F-A88B-74BDBBA0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AFFA24-83AA-4BE4-AE2F-DFC82D864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2224216"/>
            <a:ext cx="465164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D088-655B-0144-802D-4E24F680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070" y="2338928"/>
            <a:ext cx="4134677" cy="1508760"/>
          </a:xfrm>
        </p:spPr>
        <p:txBody>
          <a:bodyPr>
            <a:normAutofit/>
          </a:bodyPr>
          <a:lstStyle/>
          <a:p>
            <a:r>
              <a:rPr lang="en-PT">
                <a:solidFill>
                  <a:schemeClr val="tx2"/>
                </a:solidFill>
              </a:rPr>
              <a:t>Context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9CEDA3B-91AA-4537-8B48-D3E1B659E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439500"/>
              </p:ext>
            </p:extLst>
          </p:nvPr>
        </p:nvGraphicFramePr>
        <p:xfrm>
          <a:off x="965199" y="927809"/>
          <a:ext cx="5606327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4F4AFC-B5DC-284B-916A-02A197505C7C}"/>
              </a:ext>
            </a:extLst>
          </p:cNvPr>
          <p:cNvSpPr txBox="1"/>
          <p:nvPr/>
        </p:nvSpPr>
        <p:spPr>
          <a:xfrm>
            <a:off x="7780047" y="2721114"/>
            <a:ext cx="3900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4000" dirty="0">
                <a:latin typeface="+mj-lt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583367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AE0049E1-2548-42D0-ABFA-474A2A815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graphicEl>
                                              <a:dgm id="{AE0049E1-2548-42D0-ABFA-474A2A8153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DED00262-5D33-4EE9-ACA1-D1262E421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graphicEl>
                                              <a:dgm id="{DED00262-5D33-4EE9-ACA1-D1262E4218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D5B6C032-44BC-4A7B-8FC6-E32DEC566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graphicEl>
                                              <a:dgm id="{D5B6C032-44BC-4A7B-8FC6-E32DEC566A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FA70FE54-7C6D-4B8B-8599-B15D99012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graphicEl>
                                              <a:dgm id="{FA70FE54-7C6D-4B8B-8599-B15D990120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D088-655B-0144-802D-4E24F680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Datasets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6B875A3-C40B-484F-A9ED-1EE41DF8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67" y="336010"/>
            <a:ext cx="3266282" cy="1405092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9CBCC32-DF03-426F-89F4-F29E7C14F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233141"/>
              </p:ext>
            </p:extLst>
          </p:nvPr>
        </p:nvGraphicFramePr>
        <p:xfrm>
          <a:off x="1202918" y="2011680"/>
          <a:ext cx="10298519" cy="456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magem 13" descr="Uma imagem com texto, livro, jornal&#10;&#10;Descrição gerada automaticamente">
            <a:extLst>
              <a:ext uri="{FF2B5EF4-FFF2-40B4-BE49-F238E27FC236}">
                <a16:creationId xmlns:a16="http://schemas.microsoft.com/office/drawing/2014/main" id="{16DA4CBE-DA83-4280-B6EE-6139F1DF86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6681" y="4461820"/>
            <a:ext cx="2107406" cy="2107406"/>
          </a:xfrm>
          <a:prstGeom prst="rect">
            <a:avLst/>
          </a:prstGeom>
        </p:spPr>
      </p:pic>
      <p:pic>
        <p:nvPicPr>
          <p:cNvPr id="16" name="Imagem 15" descr="Uma imagem com texto, jornal&#10;&#10;Descrição gerada automaticamente">
            <a:extLst>
              <a:ext uri="{FF2B5EF4-FFF2-40B4-BE49-F238E27FC236}">
                <a16:creationId xmlns:a16="http://schemas.microsoft.com/office/drawing/2014/main" id="{B55DBFBA-943A-48B0-B8C8-76FBF9F6BC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6073" y="2011679"/>
            <a:ext cx="2072418" cy="2131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1B509-E27B-4E4A-96A6-EE25CFBD1D93}"/>
              </a:ext>
            </a:extLst>
          </p:cNvPr>
          <p:cNvSpPr txBox="1"/>
          <p:nvPr/>
        </p:nvSpPr>
        <p:spPr>
          <a:xfrm>
            <a:off x="935712" y="684613"/>
            <a:ext cx="3900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4000" dirty="0">
                <a:solidFill>
                  <a:prstClr val="black"/>
                </a:solidFill>
                <a:latin typeface="Arial Black" panose="020B0A04020102020204"/>
              </a:rPr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124712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D088-655B-0144-802D-4E24F680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PT"/>
              <a:t>Models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86DE0097-E8EA-468B-B436-845F0BBCF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739592"/>
              </p:ext>
            </p:extLst>
          </p:nvPr>
        </p:nvGraphicFramePr>
        <p:xfrm>
          <a:off x="1203325" y="2097741"/>
          <a:ext cx="9783763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74E5DF-8271-804C-ABF4-D277FC851CE7}"/>
              </a:ext>
            </a:extLst>
          </p:cNvPr>
          <p:cNvSpPr txBox="1"/>
          <p:nvPr/>
        </p:nvSpPr>
        <p:spPr>
          <a:xfrm>
            <a:off x="1202919" y="684613"/>
            <a:ext cx="3900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4000" dirty="0">
                <a:solidFill>
                  <a:prstClr val="black"/>
                </a:solidFill>
                <a:latin typeface="Arial Black" panose="020B0A04020102020204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25519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D088-655B-0144-802D-4E24F680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77" y="255367"/>
            <a:ext cx="10515600" cy="1325563"/>
          </a:xfrm>
        </p:spPr>
        <p:txBody>
          <a:bodyPr/>
          <a:lstStyle/>
          <a:p>
            <a:r>
              <a:rPr lang="en-PT" dirty="0"/>
              <a:t>Results – Accuracy</a:t>
            </a:r>
            <a:r>
              <a:rPr lang="pt-PT" dirty="0"/>
              <a:t>(%)</a:t>
            </a:r>
            <a:endParaRPr lang="en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43EB8-DF66-C74A-B2B3-4AB187E64CC8}"/>
              </a:ext>
            </a:extLst>
          </p:cNvPr>
          <p:cNvSpPr txBox="1"/>
          <p:nvPr/>
        </p:nvSpPr>
        <p:spPr>
          <a:xfrm>
            <a:off x="5993606" y="2805724"/>
            <a:ext cx="5800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PT" sz="2000" dirty="0"/>
              <a:t>The title by itself is not a good enough predictor of a fake news (&lt;80% accuracy)</a:t>
            </a:r>
            <a:endParaRPr lang="pt-PT" sz="20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PT" sz="20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PT" sz="2000" dirty="0"/>
              <a:t>The text of the article introduces a significant increase in performance</a:t>
            </a:r>
            <a:endParaRPr lang="pt-PT" sz="20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PT" sz="20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PT" sz="2000" dirty="0"/>
              <a:t>Using both title and text does not introduce gains versus using only the text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E87B2EB-0F0D-47BB-8BE9-BA8A8470F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28822"/>
              </p:ext>
            </p:extLst>
          </p:nvPr>
        </p:nvGraphicFramePr>
        <p:xfrm>
          <a:off x="568377" y="2100904"/>
          <a:ext cx="4846352" cy="43734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11588">
                  <a:extLst>
                    <a:ext uri="{9D8B030D-6E8A-4147-A177-3AD203B41FA5}">
                      <a16:colId xmlns:a16="http://schemas.microsoft.com/office/drawing/2014/main" val="1543638719"/>
                    </a:ext>
                  </a:extLst>
                </a:gridCol>
                <a:gridCol w="1211588">
                  <a:extLst>
                    <a:ext uri="{9D8B030D-6E8A-4147-A177-3AD203B41FA5}">
                      <a16:colId xmlns:a16="http://schemas.microsoft.com/office/drawing/2014/main" val="230363276"/>
                    </a:ext>
                  </a:extLst>
                </a:gridCol>
                <a:gridCol w="1211588">
                  <a:extLst>
                    <a:ext uri="{9D8B030D-6E8A-4147-A177-3AD203B41FA5}">
                      <a16:colId xmlns:a16="http://schemas.microsoft.com/office/drawing/2014/main" val="318511652"/>
                    </a:ext>
                  </a:extLst>
                </a:gridCol>
                <a:gridCol w="1211588">
                  <a:extLst>
                    <a:ext uri="{9D8B030D-6E8A-4147-A177-3AD203B41FA5}">
                      <a16:colId xmlns:a16="http://schemas.microsoft.com/office/drawing/2014/main" val="2387523011"/>
                    </a:ext>
                  </a:extLst>
                </a:gridCol>
              </a:tblGrid>
              <a:tr h="624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Model</a:t>
                      </a:r>
                      <a:endParaRPr lang="pt-PT" sz="17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800" b="1" u="none" strike="noStrike" dirty="0" err="1">
                          <a:effectLst/>
                        </a:rPr>
                        <a:t>Article</a:t>
                      </a:r>
                      <a:r>
                        <a:rPr lang="pt-PT" sz="1800" b="1" u="none" strike="noStrike" dirty="0">
                          <a:effectLst/>
                        </a:rPr>
                        <a:t> </a:t>
                      </a:r>
                      <a:r>
                        <a:rPr lang="pt-PT" sz="1800" b="1" u="none" strike="noStrike" dirty="0" err="1">
                          <a:effectLst/>
                        </a:rPr>
                        <a:t>Title</a:t>
                      </a:r>
                      <a:endParaRPr lang="pt-PT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800" b="1" u="none" strike="noStrike" dirty="0" err="1">
                          <a:effectLst/>
                        </a:rPr>
                        <a:t>Article</a:t>
                      </a:r>
                      <a:r>
                        <a:rPr lang="pt-PT" sz="1800" b="1" u="none" strike="noStrike" dirty="0">
                          <a:effectLst/>
                        </a:rPr>
                        <a:t> </a:t>
                      </a:r>
                      <a:r>
                        <a:rPr lang="pt-PT" sz="1800" b="1" u="none" strike="noStrike" dirty="0" err="1">
                          <a:effectLst/>
                        </a:rPr>
                        <a:t>Text</a:t>
                      </a:r>
                      <a:endParaRPr lang="pt-PT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800" b="1" u="none" strike="noStrike" dirty="0">
                          <a:effectLst/>
                        </a:rPr>
                        <a:t>Both</a:t>
                      </a:r>
                      <a:endParaRPr lang="pt-PT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07677983"/>
                  </a:ext>
                </a:extLst>
              </a:tr>
              <a:tr h="624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0" u="none" strike="noStrike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NB</a:t>
                      </a:r>
                      <a:endParaRPr lang="pt-PT" sz="1600" b="0" i="0" u="none" strike="noStrike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76.95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85.58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86.87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5882169"/>
                  </a:ext>
                </a:extLst>
              </a:tr>
              <a:tr h="624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0" u="none" strike="noStrike" dirty="0" err="1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Logistic</a:t>
                      </a:r>
                      <a:r>
                        <a:rPr lang="pt-PT" sz="1600" b="0" u="none" strike="noStrike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pt-PT" sz="1600" b="0" u="none" strike="noStrike" dirty="0" err="1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Regression</a:t>
                      </a:r>
                      <a:endParaRPr lang="pt-PT" sz="1600" b="0" i="0" u="none" strike="noStrike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76.87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2400" b="1" u="none" strike="noStrike" dirty="0">
                          <a:effectLst/>
                        </a:rPr>
                        <a:t>93.31</a:t>
                      </a:r>
                      <a:endParaRPr lang="pt-PT" sz="2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92.99 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7241187"/>
                  </a:ext>
                </a:extLst>
              </a:tr>
              <a:tr h="624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0" u="none" strike="noStrike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SVM</a:t>
                      </a:r>
                      <a:endParaRPr lang="pt-PT" sz="1600" b="0" i="0" u="none" strike="noStrike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75.99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92.10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91.70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7987978"/>
                  </a:ext>
                </a:extLst>
              </a:tr>
              <a:tr h="624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0" u="none" strike="noStrike" dirty="0" err="1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Decision</a:t>
                      </a:r>
                      <a:r>
                        <a:rPr lang="pt-PT" sz="1600" b="0" u="none" strike="noStrike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pt-PT" sz="1600" b="0" u="none" strike="noStrike" dirty="0" err="1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Tree</a:t>
                      </a:r>
                      <a:endParaRPr lang="pt-PT" sz="1600" b="0" i="0" u="none" strike="noStrike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72.60 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84.05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81.14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2427737"/>
                  </a:ext>
                </a:extLst>
              </a:tr>
              <a:tr h="624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0" u="none" strike="noStrike" dirty="0" err="1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Random</a:t>
                      </a:r>
                      <a:r>
                        <a:rPr lang="pt-PT" sz="1600" b="0" u="none" strike="noStrike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pt-PT" sz="1600" b="0" u="none" strike="noStrike" dirty="0" err="1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Forest</a:t>
                      </a:r>
                      <a:endParaRPr lang="pt-PT" sz="1600" b="0" i="0" u="none" strike="noStrike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78.40 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87.19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88.48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4673255"/>
                  </a:ext>
                </a:extLst>
              </a:tr>
              <a:tr h="624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0" u="none" strike="noStrike" dirty="0" err="1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GBoost</a:t>
                      </a:r>
                      <a:endParaRPr lang="pt-PT" sz="1600" b="0" i="0" u="none" strike="noStrike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73.41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91.70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700" u="none" strike="noStrike" dirty="0">
                          <a:effectLst/>
                        </a:rPr>
                        <a:t>91.86</a:t>
                      </a:r>
                      <a:endParaRPr lang="pt-PT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24" marR="6124" marT="612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08114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092854-4CA3-BE4B-A5E9-F106BA9B3E29}"/>
              </a:ext>
            </a:extLst>
          </p:cNvPr>
          <p:cNvSpPr txBox="1"/>
          <p:nvPr/>
        </p:nvSpPr>
        <p:spPr>
          <a:xfrm>
            <a:off x="614749" y="684613"/>
            <a:ext cx="9623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4000" dirty="0">
                <a:solidFill>
                  <a:prstClr val="black"/>
                </a:solidFill>
                <a:latin typeface="Arial Black" panose="020B0A04020102020204"/>
              </a:rPr>
              <a:t>RESULTS – ACCURACY </a:t>
            </a:r>
            <a:r>
              <a:rPr lang="en-PT" sz="2400" b="1" dirty="0">
                <a:solidFill>
                  <a:prstClr val="black"/>
                </a:solidFill>
                <a:latin typeface="Arial Black" panose="020B0A04020102020204"/>
              </a:rPr>
              <a:t>(%)</a:t>
            </a:r>
            <a:endParaRPr lang="en-PT" sz="4000" b="1" dirty="0">
              <a:solidFill>
                <a:prstClr val="black"/>
              </a:solidFill>
              <a:latin typeface="Arial Black" panose="020B0A04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548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AB7CC10-D897-4F5F-AB93-DA15E87BF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075621A-A93F-46B7-A391-7BA50A66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10" y="176109"/>
            <a:ext cx="6059524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D088-655B-0144-802D-4E24F680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61" y="284176"/>
            <a:ext cx="50949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Best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43EB8-DF66-C74A-B2B3-4AB187E64CC8}"/>
              </a:ext>
            </a:extLst>
          </p:cNvPr>
          <p:cNvSpPr txBox="1"/>
          <p:nvPr/>
        </p:nvSpPr>
        <p:spPr>
          <a:xfrm>
            <a:off x="6419631" y="2315107"/>
            <a:ext cx="5218525" cy="456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5770" indent="-342900" defTabSz="914400">
              <a:lnSpc>
                <a:spcPct val="90000"/>
              </a:lnSpc>
              <a:spcAft>
                <a:spcPts val="4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Best model is </a:t>
            </a:r>
            <a:r>
              <a:rPr lang="en-US" sz="2000" b="1" dirty="0"/>
              <a:t>Logistic Regression</a:t>
            </a:r>
            <a:r>
              <a:rPr lang="en-US" sz="2000" dirty="0"/>
              <a:t> using only article text as a feature – 93% accuracy</a:t>
            </a:r>
          </a:p>
          <a:p>
            <a:pPr marL="445770" indent="-342900" defTabSz="914400">
              <a:lnSpc>
                <a:spcPct val="90000"/>
              </a:lnSpc>
              <a:spcAft>
                <a:spcPts val="4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Simple model – not very demanding in terms of computing power</a:t>
            </a:r>
          </a:p>
          <a:p>
            <a:pPr marL="445770" indent="-342900" defTabSz="914400">
              <a:lnSpc>
                <a:spcPct val="90000"/>
              </a:lnSpc>
              <a:spcAft>
                <a:spcPts val="4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Confusion matrix shows fairly balanced results between classes</a:t>
            </a:r>
          </a:p>
          <a:p>
            <a:pPr marL="445770" indent="-342900" defTabSz="914400">
              <a:lnSpc>
                <a:spcPct val="90000"/>
              </a:lnSpc>
              <a:spcAft>
                <a:spcPts val="4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45770" indent="-342900" defTabSz="914400">
              <a:lnSpc>
                <a:spcPct val="90000"/>
              </a:lnSpc>
              <a:spcAft>
                <a:spcPts val="4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160020" indent="-342900" defTabSz="914400">
              <a:lnSpc>
                <a:spcPct val="90000"/>
              </a:lnSpc>
              <a:spcAft>
                <a:spcPts val="4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9B08F447-27CD-42F3-A7AD-06E66A1F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4134" y="1532046"/>
            <a:ext cx="6635361" cy="47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D088-655B-0144-802D-4E24F680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COVID-19 Fake News 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343EB8-DF66-C74A-B2B3-4AB187E64CC8}"/>
              </a:ext>
            </a:extLst>
          </p:cNvPr>
          <p:cNvSpPr txBox="1"/>
          <p:nvPr/>
        </p:nvSpPr>
        <p:spPr>
          <a:xfrm>
            <a:off x="4315279" y="1033829"/>
            <a:ext cx="6605331" cy="491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18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2400" dirty="0"/>
              <a:t>Given the unprecedented COVID-19 crisis, the model was tested with a small set of COVID-19 related news.</a:t>
            </a:r>
          </a:p>
          <a:p>
            <a:pPr marL="285750" indent="-182880" defTabSz="914400">
              <a:lnSpc>
                <a:spcPct val="90000"/>
              </a:lnSpc>
              <a:spcAft>
                <a:spcPts val="18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sz="2400" dirty="0"/>
          </a:p>
          <a:p>
            <a:pPr marL="285750" indent="-182880" defTabSz="914400">
              <a:lnSpc>
                <a:spcPct val="90000"/>
              </a:lnSpc>
              <a:spcAft>
                <a:spcPts val="18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2400" dirty="0"/>
              <a:t>Is the model robust enough to handle a completely different news cycle?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754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B7CC10-D897-4F5F-AB93-DA15E87BF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5621A-A93F-46B7-A391-7BA50A66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10" y="176109"/>
            <a:ext cx="6059524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D088-655B-0144-802D-4E24F680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61" y="284176"/>
            <a:ext cx="50949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COVID-19 </a:t>
            </a:r>
            <a:br>
              <a:rPr lang="en-US" dirty="0"/>
            </a:br>
            <a:r>
              <a:rPr lang="en-US" dirty="0"/>
              <a:t>Fake News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43EB8-DF66-C74A-B2B3-4AB187E64CC8}"/>
              </a:ext>
            </a:extLst>
          </p:cNvPr>
          <p:cNvSpPr txBox="1"/>
          <p:nvPr/>
        </p:nvSpPr>
        <p:spPr>
          <a:xfrm>
            <a:off x="6542946" y="2795649"/>
            <a:ext cx="5090578" cy="488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3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2000" dirty="0"/>
              <a:t>Due to time constraints 20 examples – 10 fake and 10 true were tested</a:t>
            </a:r>
          </a:p>
          <a:p>
            <a:pPr marL="285750" indent="-182880" defTabSz="914400">
              <a:lnSpc>
                <a:spcPct val="90000"/>
              </a:lnSpc>
              <a:spcAft>
                <a:spcPts val="3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2000" dirty="0"/>
              <a:t>Accuracy is lower (85%) than the original test result (93%)</a:t>
            </a:r>
          </a:p>
          <a:p>
            <a:pPr marL="285750" indent="-182880" defTabSz="914400">
              <a:lnSpc>
                <a:spcPct val="90000"/>
              </a:lnSpc>
              <a:spcAft>
                <a:spcPts val="3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2000" dirty="0"/>
              <a:t>Given the time disparity, the model is robust to new content</a:t>
            </a:r>
          </a:p>
          <a:p>
            <a:pPr marL="285750" indent="-182880" defTabSz="914400">
              <a:lnSpc>
                <a:spcPct val="90000"/>
              </a:lnSpc>
              <a:spcAft>
                <a:spcPts val="3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sz="2000" dirty="0"/>
          </a:p>
          <a:p>
            <a:pPr marL="285750" indent="-182880" defTabSz="914400">
              <a:lnSpc>
                <a:spcPct val="90000"/>
              </a:lnSpc>
              <a:spcAft>
                <a:spcPts val="3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sz="2000" dirty="0"/>
          </a:p>
          <a:p>
            <a:pPr marL="285750" indent="-182880" defTabSz="914400">
              <a:lnSpc>
                <a:spcPct val="90000"/>
              </a:lnSpc>
              <a:spcAft>
                <a:spcPts val="3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sz="2000" dirty="0"/>
          </a:p>
          <a:p>
            <a:pPr indent="-182880" defTabSz="914400">
              <a:lnSpc>
                <a:spcPct val="90000"/>
              </a:lnSpc>
              <a:spcAft>
                <a:spcPts val="3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sz="2000" dirty="0"/>
          </a:p>
        </p:txBody>
      </p:sp>
      <p:pic>
        <p:nvPicPr>
          <p:cNvPr id="5" name="Imagem 4" descr="Uma imagem com computador&#10;&#10;Descrição gerada automaticamente">
            <a:extLst>
              <a:ext uri="{FF2B5EF4-FFF2-40B4-BE49-F238E27FC236}">
                <a16:creationId xmlns:a16="http://schemas.microsoft.com/office/drawing/2014/main" id="{1B208ED1-C38B-4DEE-9E71-8088713E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497" y="1610272"/>
            <a:ext cx="6125497" cy="46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3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D088-655B-0144-802D-4E24F680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77" y="255367"/>
            <a:ext cx="10515600" cy="1325563"/>
          </a:xfrm>
        </p:spPr>
        <p:txBody>
          <a:bodyPr>
            <a:normAutofit/>
          </a:bodyPr>
          <a:lstStyle/>
          <a:p>
            <a:r>
              <a:rPr lang="en-PT" dirty="0"/>
              <a:t>COVID-19 Fake News Model Prediction Examples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90B059-4D17-9840-A393-35A3E00DF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18771"/>
              </p:ext>
            </p:extLst>
          </p:nvPr>
        </p:nvGraphicFramePr>
        <p:xfrm>
          <a:off x="644577" y="2567183"/>
          <a:ext cx="10588468" cy="36704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220918">
                  <a:extLst>
                    <a:ext uri="{9D8B030D-6E8A-4147-A177-3AD203B41FA5}">
                      <a16:colId xmlns:a16="http://schemas.microsoft.com/office/drawing/2014/main" val="3735658029"/>
                    </a:ext>
                  </a:extLst>
                </a:gridCol>
                <a:gridCol w="1933731">
                  <a:extLst>
                    <a:ext uri="{9D8B030D-6E8A-4147-A177-3AD203B41FA5}">
                      <a16:colId xmlns:a16="http://schemas.microsoft.com/office/drawing/2014/main" val="2792151363"/>
                    </a:ext>
                  </a:extLst>
                </a:gridCol>
                <a:gridCol w="2433819">
                  <a:extLst>
                    <a:ext uri="{9D8B030D-6E8A-4147-A177-3AD203B41FA5}">
                      <a16:colId xmlns:a16="http://schemas.microsoft.com/office/drawing/2014/main" val="3872992867"/>
                    </a:ext>
                  </a:extLst>
                </a:gridCol>
              </a:tblGrid>
              <a:tr h="570464">
                <a:tc>
                  <a:txBody>
                    <a:bodyPr/>
                    <a:lstStyle/>
                    <a:p>
                      <a:r>
                        <a:rPr lang="en-PT" dirty="0"/>
                        <a:t>News  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Fake/True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Model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53385"/>
                  </a:ext>
                </a:extLst>
              </a:tr>
              <a:tr h="582151">
                <a:tc>
                  <a:txBody>
                    <a:bodyPr/>
                    <a:lstStyle/>
                    <a:p>
                      <a:r>
                        <a:rPr lang="en-GB" dirty="0"/>
                        <a:t>Cristiano Ronaldo Turns His Hotels Into Coronavirus Hospitals</a:t>
                      </a:r>
                      <a:endParaRPr lang="en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488887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American Airlines will ground about half its fleet next month</a:t>
                      </a:r>
                      <a:endParaRPr lang="en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433423"/>
                  </a:ext>
                </a:extLst>
              </a:tr>
              <a:tr h="5696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Man Drops Dead In Middle Of Street – Suspected Coronavirus! </a:t>
                      </a:r>
                      <a:endParaRPr lang="en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081416"/>
                  </a:ext>
                </a:extLst>
              </a:tr>
              <a:tr h="5696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Monaco’s Head of State Prince Albert II Contracts Coronavirus</a:t>
                      </a:r>
                      <a:endParaRPr lang="en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873683"/>
                  </a:ext>
                </a:extLst>
              </a:tr>
              <a:tr h="627364">
                <a:tc>
                  <a:txBody>
                    <a:bodyPr/>
                    <a:lstStyle/>
                    <a:p>
                      <a:r>
                        <a:rPr lang="en-GB" dirty="0"/>
                        <a:t>US state department warns against all Americans leaving country amid pandemic</a:t>
                      </a:r>
                      <a:endParaRPr lang="en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615003"/>
                  </a:ext>
                </a:extLst>
              </a:tr>
            </a:tbl>
          </a:graphicData>
        </a:graphic>
      </p:graphicFrame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DC5C882-CD80-1F4F-AA97-B1A8602ECCB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8181" y="3261533"/>
            <a:ext cx="567752" cy="367146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D60847B-BE03-9145-854A-39A9418EF3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8127" y="3261533"/>
            <a:ext cx="567752" cy="367146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7FDE8B-FA47-F04C-AA23-F706145FC7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8181" y="4518562"/>
            <a:ext cx="567752" cy="367146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940BABC-8CC3-DE4B-A721-5C2284903F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8127" y="4524959"/>
            <a:ext cx="567752" cy="367146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C26927A-3BCC-ED43-94CE-10090DCA93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8127" y="5769088"/>
            <a:ext cx="567752" cy="367146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B02388-DA96-3A46-8DB5-5516B95185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8142" y="3836260"/>
            <a:ext cx="447831" cy="427901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E89423-8D04-0B41-8184-C953706BB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42" y="5075108"/>
            <a:ext cx="447831" cy="427901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CB2988-1EF6-764F-B1CD-D199413B26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8088" y="3846553"/>
            <a:ext cx="447831" cy="427901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61FE11-EB2E-414E-8B2C-278D83BC0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088" y="5075108"/>
            <a:ext cx="447831" cy="4279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3DA2FB-84DE-8341-B772-2B3BE8BF21D6}"/>
              </a:ext>
            </a:extLst>
          </p:cNvPr>
          <p:cNvSpPr txBox="1"/>
          <p:nvPr/>
        </p:nvSpPr>
        <p:spPr>
          <a:xfrm>
            <a:off x="568377" y="667088"/>
            <a:ext cx="845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4000" dirty="0">
                <a:solidFill>
                  <a:prstClr val="black"/>
                </a:solidFill>
                <a:latin typeface="Arial Black" panose="020B0A04020102020204"/>
              </a:rPr>
              <a:t>PREDICTION EXAMPLES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450D4D-92D1-3D4D-B8B9-18C10ABBA0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8142" y="5700257"/>
            <a:ext cx="447831" cy="4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scas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sc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497</Words>
  <Application>Microsoft Macintosh PowerPoint</Application>
  <PresentationFormat>Widescreen</PresentationFormat>
  <Paragraphs>107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 Extra Light</vt:lpstr>
      <vt:lpstr>Arial</vt:lpstr>
      <vt:lpstr>Arial Black</vt:lpstr>
      <vt:lpstr>Calibri</vt:lpstr>
      <vt:lpstr>Wingdings</vt:lpstr>
      <vt:lpstr>Riscas</vt:lpstr>
      <vt:lpstr>PowerPoint Presentation</vt:lpstr>
      <vt:lpstr>Context</vt:lpstr>
      <vt:lpstr>Datasets</vt:lpstr>
      <vt:lpstr>Models</vt:lpstr>
      <vt:lpstr>Results – Accuracy(%)</vt:lpstr>
      <vt:lpstr>Best Model</vt:lpstr>
      <vt:lpstr>COVID-19 Fake News </vt:lpstr>
      <vt:lpstr>COVID-19  Fake News </vt:lpstr>
      <vt:lpstr>COVID-19 Fake News Model Prediction Examples</vt:lpstr>
      <vt:lpstr>Conclusions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Sofia de Sá Moutinho Pereira</dc:creator>
  <cp:lastModifiedBy>Sofia de Sá Moutinho Pereira</cp:lastModifiedBy>
  <cp:revision>17</cp:revision>
  <dcterms:created xsi:type="dcterms:W3CDTF">2020-03-20T11:09:39Z</dcterms:created>
  <dcterms:modified xsi:type="dcterms:W3CDTF">2020-03-20T16:40:12Z</dcterms:modified>
</cp:coreProperties>
</file>