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8" r:id="rId3"/>
    <p:sldId id="259" r:id="rId4"/>
    <p:sldId id="315" r:id="rId5"/>
    <p:sldId id="316" r:id="rId6"/>
    <p:sldId id="262" r:id="rId7"/>
    <p:sldId id="318" r:id="rId8"/>
    <p:sldId id="309" r:id="rId9"/>
    <p:sldId id="307" r:id="rId10"/>
    <p:sldId id="308" r:id="rId11"/>
    <p:sldId id="306" r:id="rId12"/>
    <p:sldId id="319" r:id="rId13"/>
    <p:sldId id="320" r:id="rId14"/>
    <p:sldId id="322" r:id="rId15"/>
    <p:sldId id="323" r:id="rId16"/>
    <p:sldId id="324" r:id="rId17"/>
    <p:sldId id="325" r:id="rId18"/>
    <p:sldId id="327" r:id="rId19"/>
    <p:sldId id="335" r:id="rId20"/>
    <p:sldId id="326" r:id="rId21"/>
    <p:sldId id="329" r:id="rId22"/>
    <p:sldId id="331" r:id="rId23"/>
    <p:sldId id="274" r:id="rId24"/>
    <p:sldId id="310" r:id="rId25"/>
    <p:sldId id="311" r:id="rId26"/>
    <p:sldId id="312" r:id="rId27"/>
    <p:sldId id="313" r:id="rId28"/>
    <p:sldId id="333" r:id="rId29"/>
    <p:sldId id="334" r:id="rId30"/>
    <p:sldId id="284" r:id="rId31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33"/>
      <p:bold r:id="rId34"/>
      <p:italic r:id="rId35"/>
      <p:boldItalic r:id="rId36"/>
    </p:embeddedFont>
    <p:embeddedFont>
      <p:font typeface="Fjalla One" panose="020B0604020202020204" charset="0"/>
      <p:regular r:id="rId37"/>
    </p:embeddedFont>
    <p:embeddedFont>
      <p:font typeface="MS Gothic" panose="020B0609070205080204" pitchFamily="49" charset="-128"/>
      <p:regular r:id="rId38"/>
    </p:embeddedFont>
    <p:embeddedFont>
      <p:font typeface="Barlow Semi Condensed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7C3E6-CB68-4D13-9B15-31DC9D6E5A18}" v="118" dt="2021-06-06T17:14:29.945"/>
  </p1510:revLst>
</p1510:revInfo>
</file>

<file path=ppt/tableStyles.xml><?xml version="1.0" encoding="utf-8"?>
<a:tblStyleLst xmlns:a="http://schemas.openxmlformats.org/drawingml/2006/main" def="{B684DAB6-37F2-49E0-920F-DC7C8AE82C3F}">
  <a:tblStyle styleId="{B684DAB6-37F2-49E0-920F-DC7C8AE82C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14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11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122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37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64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490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23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55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2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37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8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20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76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1" r:id="rId5"/>
    <p:sldLayoutId id="2147483665" r:id="rId6"/>
    <p:sldLayoutId id="2147483667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Documento_do_Microsoft_Word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Documento_do_Microsoft_Word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7984" y="2530679"/>
            <a:ext cx="3799651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4800" dirty="0" err="1">
                <a:solidFill>
                  <a:schemeClr val="dk2"/>
                </a:solidFill>
              </a:rPr>
              <a:t>Caring</a:t>
            </a:r>
            <a:r>
              <a:rPr lang="pt-PT" sz="4800" dirty="0">
                <a:solidFill>
                  <a:schemeClr val="dk2"/>
                </a:solidFill>
              </a:rPr>
              <a:t> </a:t>
            </a:r>
            <a:r>
              <a:rPr lang="pt-PT" sz="4800" dirty="0" err="1">
                <a:solidFill>
                  <a:schemeClr val="dk2"/>
                </a:solidFill>
              </a:rPr>
              <a:t>Pharmacy</a:t>
            </a:r>
            <a:r>
              <a:rPr lang="pt-PT" sz="4800" dirty="0">
                <a:solidFill>
                  <a:schemeClr val="accent1"/>
                </a:solidFill>
              </a:rPr>
              <a:t/>
            </a:r>
            <a:br>
              <a:rPr lang="pt-PT" sz="4800" dirty="0">
                <a:solidFill>
                  <a:schemeClr val="accent1"/>
                </a:solidFill>
              </a:rPr>
            </a:b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777770" y="364962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Business Process Management</a:t>
            </a:r>
            <a:endParaRPr lang="en-US" sz="20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Group R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4;p41">
            <a:extLst>
              <a:ext uri="{FF2B5EF4-FFF2-40B4-BE49-F238E27FC236}">
                <a16:creationId xmlns:a16="http://schemas.microsoft.com/office/drawing/2014/main" id="{E0C03B18-1872-4D5E-AE0E-BA61A458BDB3}"/>
              </a:ext>
            </a:extLst>
          </p:cNvPr>
          <p:cNvSpPr txBox="1">
            <a:spLocks/>
          </p:cNvSpPr>
          <p:nvPr/>
        </p:nvSpPr>
        <p:spPr>
          <a:xfrm>
            <a:off x="1568848" y="295809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 err="1">
                <a:solidFill>
                  <a:schemeClr val="accent1"/>
                </a:solidFill>
                <a:latin typeface="Fjalla One" panose="020B0604020202020204" charset="0"/>
              </a:rPr>
              <a:t>Fulfill</a:t>
            </a:r>
            <a:r>
              <a:rPr lang="en-GB" sz="2800" dirty="0">
                <a:solidFill>
                  <a:schemeClr val="accent1"/>
                </a:solidFill>
                <a:latin typeface="Fjalla One" panose="020B0604020202020204" charset="0"/>
              </a:rPr>
              <a:t> Order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6"/>
          <a:stretch/>
        </p:blipFill>
        <p:spPr>
          <a:xfrm>
            <a:off x="814037" y="891609"/>
            <a:ext cx="7515921" cy="38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4;p41">
            <a:extLst>
              <a:ext uri="{FF2B5EF4-FFF2-40B4-BE49-F238E27FC236}">
                <a16:creationId xmlns:a16="http://schemas.microsoft.com/office/drawing/2014/main" id="{E85C1568-6F63-43D9-AC21-21B51FB43A1F}"/>
              </a:ext>
            </a:extLst>
          </p:cNvPr>
          <p:cNvSpPr txBox="1">
            <a:spLocks/>
          </p:cNvSpPr>
          <p:nvPr/>
        </p:nvSpPr>
        <p:spPr>
          <a:xfrm>
            <a:off x="1568850" y="41485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chemeClr val="accent1"/>
                </a:solidFill>
                <a:latin typeface="Fjalla One" panose="020B0604020202020204" charset="0"/>
              </a:rPr>
              <a:t>Deliver and Payment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82"/>
          <a:stretch/>
        </p:blipFill>
        <p:spPr>
          <a:xfrm>
            <a:off x="1433074" y="1345189"/>
            <a:ext cx="6277851" cy="23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75892" y="2453925"/>
            <a:ext cx="375941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Barlow Semi Condensed"/>
              </a:rPr>
              <a:t>Qualitative</a:t>
            </a:r>
            <a:r>
              <a:rPr lang="pt-PT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</a:t>
            </a:r>
            <a:r>
              <a:rPr lang="en" dirty="0"/>
              <a:t>Analysis</a:t>
            </a:r>
            <a:endParaRPr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138412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3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sym typeface="Barlow Semi Condensed"/>
              </a:rPr>
              <a:t>Qualitative</a:t>
            </a:r>
            <a:r>
              <a:rPr lang="pt-PT" dirty="0">
                <a:solidFill>
                  <a:schemeClr val="accent1"/>
                </a:solidFill>
                <a:sym typeface="Barlow Semi Condensed"/>
              </a:rPr>
              <a:t>  </a:t>
            </a:r>
            <a:r>
              <a:rPr lang="en" dirty="0">
                <a:solidFill>
                  <a:schemeClr val="accent1"/>
                </a:solidFill>
              </a:rPr>
              <a:t>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5034-D507-4D54-AFBE-DC5A8AC80ADC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409113" y="2659035"/>
            <a:ext cx="1945200" cy="3750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Barlow Semi Condensed"/>
              </a:rPr>
              <a:t>Issue Register Analysis</a:t>
            </a:r>
          </a:p>
          <a:p>
            <a:endParaRPr lang="pt-P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3D1C9CA-712D-4569-B6A5-34B72530078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98125" y="2659035"/>
            <a:ext cx="1947600" cy="3750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Barlow Semi Condensed"/>
              </a:rPr>
              <a:t>Waste Analysis</a:t>
            </a:r>
          </a:p>
          <a:p>
            <a:pPr algn="ctr"/>
            <a:endParaRPr lang="pt-PT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EF23486-25C7-4634-9081-D1C58217838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96175" y="2654535"/>
            <a:ext cx="1945200" cy="7590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2"/>
                </a:solidFill>
                <a:sym typeface="Barlow Semi Condensed Medium"/>
              </a:rPr>
              <a:t>Value-Added Analysis</a:t>
            </a:r>
          </a:p>
          <a:p>
            <a:endParaRPr lang="en-US" dirty="0"/>
          </a:p>
        </p:txBody>
      </p:sp>
      <p:sp>
        <p:nvSpPr>
          <p:cNvPr id="6" name="Google Shape;2233;p41">
            <a:extLst>
              <a:ext uri="{FF2B5EF4-FFF2-40B4-BE49-F238E27FC236}">
                <a16:creationId xmlns:a16="http://schemas.microsoft.com/office/drawing/2014/main" id="{F0BC2CD0-39D0-4C70-987A-A9DF42F626D1}"/>
              </a:ext>
            </a:extLst>
          </p:cNvPr>
          <p:cNvSpPr txBox="1"/>
          <p:nvPr/>
        </p:nvSpPr>
        <p:spPr>
          <a:xfrm>
            <a:off x="978975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bg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" name="Google Shape;2233;p41">
            <a:extLst>
              <a:ext uri="{FF2B5EF4-FFF2-40B4-BE49-F238E27FC236}">
                <a16:creationId xmlns:a16="http://schemas.microsoft.com/office/drawing/2014/main" id="{52E42145-E5B0-4FD3-A895-95A7D19F9911}"/>
              </a:ext>
            </a:extLst>
          </p:cNvPr>
          <p:cNvSpPr txBox="1"/>
          <p:nvPr/>
        </p:nvSpPr>
        <p:spPr>
          <a:xfrm>
            <a:off x="388544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bg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" name="Google Shape;2233;p41">
            <a:extLst>
              <a:ext uri="{FF2B5EF4-FFF2-40B4-BE49-F238E27FC236}">
                <a16:creationId xmlns:a16="http://schemas.microsoft.com/office/drawing/2014/main" id="{38A58E54-467A-4E1D-90E6-37928E4398E6}"/>
              </a:ext>
            </a:extLst>
          </p:cNvPr>
          <p:cNvSpPr txBox="1"/>
          <p:nvPr/>
        </p:nvSpPr>
        <p:spPr>
          <a:xfrm>
            <a:off x="6791913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bg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51059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Value-Added</a:t>
            </a:r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Analysis</a:t>
            </a:r>
            <a:r>
              <a:rPr lang="en-US" sz="2800" b="1" dirty="0">
                <a:solidFill>
                  <a:srgbClr val="455F5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455F5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D6E8B4-0DE1-4927-B179-4F751E73E9CC}"/>
              </a:ext>
            </a:extLst>
          </p:cNvPr>
          <p:cNvSpPr txBox="1"/>
          <p:nvPr/>
        </p:nvSpPr>
        <p:spPr>
          <a:xfrm>
            <a:off x="2867577" y="1206658"/>
            <a:ext cx="3408695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1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Enter and Check Prescription 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4D861B3-8715-4BC0-B9F5-FE309086B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843505"/>
              </p:ext>
            </p:extLst>
          </p:nvPr>
        </p:nvGraphicFramePr>
        <p:xfrm>
          <a:off x="827466" y="1758989"/>
          <a:ext cx="7488918" cy="3117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6356079" imgH="2646828" progId="Word.Document.12">
                  <p:embed/>
                </p:oleObj>
              </mc:Choice>
              <mc:Fallback>
                <p:oleObj name="Document" r:id="rId4" imgW="6356079" imgH="2646828" progId="Word.Documen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4D861B3-8715-4BC0-B9F5-FE309086B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466" y="1758989"/>
                        <a:ext cx="7488918" cy="3117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82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Waste</a:t>
            </a:r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Analysis</a:t>
            </a:r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D6E8B4-0DE1-4927-B179-4F751E73E9CC}"/>
              </a:ext>
            </a:extLst>
          </p:cNvPr>
          <p:cNvSpPr txBox="1"/>
          <p:nvPr/>
        </p:nvSpPr>
        <p:spPr>
          <a:xfrm>
            <a:off x="2767684" y="1038150"/>
            <a:ext cx="360848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1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Enter and Check Prescription 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BBE7EAA-BEDC-4D5B-A355-A0C4F95EA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91650"/>
              </p:ext>
            </p:extLst>
          </p:nvPr>
        </p:nvGraphicFramePr>
        <p:xfrm>
          <a:off x="752132" y="1633950"/>
          <a:ext cx="7639584" cy="31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6356079" imgH="2626343" progId="Word.Document.12">
                  <p:embed/>
                </p:oleObj>
              </mc:Choice>
              <mc:Fallback>
                <p:oleObj name="Document" r:id="rId4" imgW="6356079" imgH="2626343" progId="Word.Documen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BBE7EAA-BEDC-4D5B-A355-A0C4F95EA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132" y="1633950"/>
                        <a:ext cx="7639584" cy="315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05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Issue Register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Analysis</a:t>
            </a:r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55197" y="1098427"/>
            <a:ext cx="6233455" cy="3888027"/>
            <a:chOff x="1447506" y="1136527"/>
            <a:chExt cx="6233455" cy="388802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3"/>
            <a:srcRect l="1" r="246"/>
            <a:stretch/>
          </p:blipFill>
          <p:spPr>
            <a:xfrm>
              <a:off x="1447506" y="1572471"/>
              <a:ext cx="6233454" cy="3452083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/>
            <a:srcRect l="1" r="662"/>
            <a:stretch/>
          </p:blipFill>
          <p:spPr>
            <a:xfrm>
              <a:off x="1447507" y="1136527"/>
              <a:ext cx="6233454" cy="43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980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75892" y="2453925"/>
            <a:ext cx="39248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Barlow Semi Condensed"/>
              </a:rPr>
              <a:t>Quantitative</a:t>
            </a:r>
            <a:r>
              <a:rPr lang="pt-PT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</a:t>
            </a:r>
            <a:r>
              <a:rPr lang="en" dirty="0"/>
              <a:t>Analysis</a:t>
            </a:r>
            <a:endParaRPr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138412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114493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7024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  <a:sym typeface="Barlow Semi Condensed"/>
              </a:rPr>
              <a:t>Quantitative</a:t>
            </a:r>
            <a:r>
              <a:rPr lang="pt-PT" sz="1200" dirty="0" smtClean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</a:t>
            </a:r>
            <a:r>
              <a:rPr lang="en" dirty="0">
                <a:solidFill>
                  <a:schemeClr val="accent1"/>
                </a:solidFill>
              </a:rPr>
              <a:t>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3D1C9CA-712D-4569-B6A5-34B72530078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911169" y="3158548"/>
            <a:ext cx="2180118" cy="546251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Barlow Semi Condensed"/>
                <a:sym typeface="Barlow Semi Condensed"/>
              </a:rPr>
              <a:t>What-If</a:t>
            </a:r>
            <a:r>
              <a:rPr lang="en-US" sz="2400" dirty="0">
                <a:solidFill>
                  <a:schemeClr val="bg2"/>
                </a:solidFill>
                <a:sym typeface="Barlow Semi Condensed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Barlow Semi Condensed"/>
                <a:sym typeface="Barlow Semi Condensed"/>
              </a:rPr>
              <a:t>Analysis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EF23486-25C7-4634-9081-D1C58217838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911169" y="1958809"/>
            <a:ext cx="1675620" cy="54625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2"/>
                </a:solidFill>
                <a:sym typeface="Barlow Semi Condensed Medium"/>
              </a:rPr>
              <a:t>Simulation</a:t>
            </a:r>
          </a:p>
        </p:txBody>
      </p:sp>
      <p:pic>
        <p:nvPicPr>
          <p:cNvPr id="3" name="Gráfico 2" descr="cronómetro 33% com preenchimento sólido">
            <a:extLst>
              <a:ext uri="{FF2B5EF4-FFF2-40B4-BE49-F238E27FC236}">
                <a16:creationId xmlns:a16="http://schemas.microsoft.com/office/drawing/2014/main" id="{CBB569F9-43D5-400C-B05B-393C6AB89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079" y="1749676"/>
            <a:ext cx="914400" cy="914400"/>
          </a:xfrm>
          <a:prstGeom prst="rect">
            <a:avLst/>
          </a:prstGeom>
        </p:spPr>
      </p:pic>
      <p:sp>
        <p:nvSpPr>
          <p:cNvPr id="8" name="Subtítulo 3">
            <a:extLst>
              <a:ext uri="{FF2B5EF4-FFF2-40B4-BE49-F238E27FC236}">
                <a16:creationId xmlns:a16="http://schemas.microsoft.com/office/drawing/2014/main" id="{D8F24805-2667-47C9-A5AC-7F1693B9B443}"/>
              </a:ext>
            </a:extLst>
          </p:cNvPr>
          <p:cNvSpPr txBox="1">
            <a:spLocks/>
          </p:cNvSpPr>
          <p:nvPr/>
        </p:nvSpPr>
        <p:spPr>
          <a:xfrm>
            <a:off x="1913821" y="1859598"/>
            <a:ext cx="2857964" cy="74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600" dirty="0">
                <a:sym typeface="Barlow Semi Condensed Medium"/>
              </a:rPr>
              <a:t>Focus on the process performance measure time</a:t>
            </a:r>
            <a:endParaRPr lang="en-US" sz="1600" dirty="0"/>
          </a:p>
        </p:txBody>
      </p:sp>
      <p:pic>
        <p:nvPicPr>
          <p:cNvPr id="6" name="Gráfico 5" descr="Apresentação com lista de verificação com preenchimento sólido">
            <a:extLst>
              <a:ext uri="{FF2B5EF4-FFF2-40B4-BE49-F238E27FC236}">
                <a16:creationId xmlns:a16="http://schemas.microsoft.com/office/drawing/2014/main" id="{BADC93E8-0134-45FF-8821-9AE692F52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079" y="3061443"/>
            <a:ext cx="914400" cy="914400"/>
          </a:xfrm>
          <a:prstGeom prst="rect">
            <a:avLst/>
          </a:prstGeom>
        </p:spPr>
      </p:pic>
      <p:sp>
        <p:nvSpPr>
          <p:cNvPr id="10" name="Subtítulo 3">
            <a:extLst>
              <a:ext uri="{FF2B5EF4-FFF2-40B4-BE49-F238E27FC236}">
                <a16:creationId xmlns:a16="http://schemas.microsoft.com/office/drawing/2014/main" id="{BA8E2441-EB3E-4F0B-962B-FD1CB0A4173B}"/>
              </a:ext>
            </a:extLst>
          </p:cNvPr>
          <p:cNvSpPr txBox="1">
            <a:spLocks/>
          </p:cNvSpPr>
          <p:nvPr/>
        </p:nvSpPr>
        <p:spPr>
          <a:xfrm>
            <a:off x="1913821" y="3188844"/>
            <a:ext cx="2419974" cy="74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600" dirty="0">
                <a:sym typeface="Barlow Semi Condensed Medium"/>
              </a:rPr>
              <a:t>Goal: improve cycle time efficiency</a:t>
            </a:r>
            <a:endParaRPr lang="en-US" sz="1600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017DC0E7-4287-431A-8505-834E7457B9EA}"/>
              </a:ext>
            </a:extLst>
          </p:cNvPr>
          <p:cNvCxnSpPr>
            <a:cxnSpLocks/>
          </p:cNvCxnSpPr>
          <p:nvPr/>
        </p:nvCxnSpPr>
        <p:spPr>
          <a:xfrm>
            <a:off x="4571925" y="1275024"/>
            <a:ext cx="0" cy="34577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oogle Shape;2233;p41">
            <a:extLst>
              <a:ext uri="{FF2B5EF4-FFF2-40B4-BE49-F238E27FC236}">
                <a16:creationId xmlns:a16="http://schemas.microsoft.com/office/drawing/2014/main" id="{345ED935-90A2-49C5-9994-1F2FD01FDBA8}"/>
              </a:ext>
            </a:extLst>
          </p:cNvPr>
          <p:cNvSpPr txBox="1"/>
          <p:nvPr/>
        </p:nvSpPr>
        <p:spPr>
          <a:xfrm>
            <a:off x="5009915" y="283622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2"/>
                </a:solidFill>
                <a:latin typeface="Fjalla One"/>
                <a:sym typeface="Fjalla One"/>
              </a:rPr>
              <a:t>02</a:t>
            </a:r>
            <a:endParaRPr sz="4800" dirty="0">
              <a:solidFill>
                <a:schemeClr val="bg2"/>
              </a:solidFill>
              <a:latin typeface="Fjalla One"/>
              <a:sym typeface="Fjalla One"/>
            </a:endParaRPr>
          </a:p>
        </p:txBody>
      </p:sp>
      <p:sp>
        <p:nvSpPr>
          <p:cNvPr id="13" name="Google Shape;2233;p41">
            <a:extLst>
              <a:ext uri="{FF2B5EF4-FFF2-40B4-BE49-F238E27FC236}">
                <a16:creationId xmlns:a16="http://schemas.microsoft.com/office/drawing/2014/main" id="{43F01584-805E-4881-B081-D547F654FC1F}"/>
              </a:ext>
            </a:extLst>
          </p:cNvPr>
          <p:cNvSpPr txBox="1"/>
          <p:nvPr/>
        </p:nvSpPr>
        <p:spPr>
          <a:xfrm>
            <a:off x="5009915" y="1749676"/>
            <a:ext cx="1144992" cy="97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bg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74976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05AD0-036F-4DB0-A086-404B9D13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Simulation 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97D9E33-7119-4968-ADE6-A60D35DE73C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14616" y="1246965"/>
            <a:ext cx="3081917" cy="474259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1. Process Validation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A29C90CF-C0DD-40B0-BE1C-D44EBC5D31B4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958240" y="1721222"/>
            <a:ext cx="2594668" cy="145996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Ensured everything was synchronized.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Defined the probabilities for the gateway.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Defined the number maximum of arrivals (220).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Subtítulo 5">
            <a:extLst>
              <a:ext uri="{FF2B5EF4-FFF2-40B4-BE49-F238E27FC236}">
                <a16:creationId xmlns:a16="http://schemas.microsoft.com/office/drawing/2014/main" id="{F38B04C0-4D47-4BB3-9EB2-52EF5E0494B2}"/>
              </a:ext>
            </a:extLst>
          </p:cNvPr>
          <p:cNvSpPr txBox="1">
            <a:spLocks/>
          </p:cNvSpPr>
          <p:nvPr/>
        </p:nvSpPr>
        <p:spPr>
          <a:xfrm>
            <a:off x="714615" y="3299332"/>
            <a:ext cx="3081917" cy="47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3. Resource Analysis 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Subtítulo 5">
            <a:extLst>
              <a:ext uri="{FF2B5EF4-FFF2-40B4-BE49-F238E27FC236}">
                <a16:creationId xmlns:a16="http://schemas.microsoft.com/office/drawing/2014/main" id="{EBBD5F29-6D53-4E93-80C7-D4CA6AE8464D}"/>
              </a:ext>
            </a:extLst>
          </p:cNvPr>
          <p:cNvSpPr txBox="1">
            <a:spLocks/>
          </p:cNvSpPr>
          <p:nvPr/>
        </p:nvSpPr>
        <p:spPr>
          <a:xfrm>
            <a:off x="4916501" y="1246964"/>
            <a:ext cx="3081917" cy="47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2. Time Analysis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Subtítulo 9">
            <a:extLst>
              <a:ext uri="{FF2B5EF4-FFF2-40B4-BE49-F238E27FC236}">
                <a16:creationId xmlns:a16="http://schemas.microsoft.com/office/drawing/2014/main" id="{D3654B4D-089D-4450-B54F-FB3E311DCF53}"/>
              </a:ext>
            </a:extLst>
          </p:cNvPr>
          <p:cNvSpPr txBox="1">
            <a:spLocks/>
          </p:cNvSpPr>
          <p:nvPr/>
        </p:nvSpPr>
        <p:spPr>
          <a:xfrm>
            <a:off x="4980406" y="1721223"/>
            <a:ext cx="3717919" cy="279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Start Event: Poisson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All Activities: Truncated Normal Distribution 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Mean Arrival rate (λ)= Total Arrivals per Day / Total 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Time of the Workday (in min) = 220/480= 0,4583(3) 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Mean Inter-Arrival Time= 1/ λ= 1/0,4583= 2,182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Every 2 minutes and 22 seconds a new client enters the pharmacy.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F73DCD-40CC-47D5-B480-2B41794C976A}"/>
              </a:ext>
            </a:extLst>
          </p:cNvPr>
          <p:cNvSpPr txBox="1"/>
          <p:nvPr/>
        </p:nvSpPr>
        <p:spPr>
          <a:xfrm>
            <a:off x="958240" y="3773591"/>
            <a:ext cx="25946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Barlow Semi Condensed"/>
                <a:sym typeface="Barlow Semi Condensed"/>
              </a:rPr>
              <a:t>This process for each client, involves 1 technician, 1 pharmacist, and 1 system.</a:t>
            </a:r>
            <a:endParaRPr lang="en-US" dirty="0">
              <a:solidFill>
                <a:schemeClr val="tx1"/>
              </a:solidFill>
              <a:latin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035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167488" y="1993805"/>
            <a:ext cx="3470166" cy="254757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45135" y="388797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40876" y="1336775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45135" y="225458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47243" y="4060597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45869" y="52097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COMPANY PRESENTATION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45869" y="1298380"/>
            <a:ext cx="2615100" cy="730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BUSINESS PROCESS AND AS-IS MODELS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48033" y="237619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PROCESS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41650" y="420626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IMPLEMENTATION PLAN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44664" y="53927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28598" y="14901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56" name="Google Shape;2130;p37">
            <a:extLst>
              <a:ext uri="{FF2B5EF4-FFF2-40B4-BE49-F238E27FC236}">
                <a16:creationId xmlns:a16="http://schemas.microsoft.com/office/drawing/2014/main" id="{4ABB5BBC-D16B-414C-A2AB-3177A7E13600}"/>
              </a:ext>
            </a:extLst>
          </p:cNvPr>
          <p:cNvGrpSpPr/>
          <p:nvPr/>
        </p:nvGrpSpPr>
        <p:grpSpPr>
          <a:xfrm>
            <a:off x="740876" y="3152044"/>
            <a:ext cx="635100" cy="734704"/>
            <a:chOff x="731647" y="3806675"/>
            <a:chExt cx="635100" cy="734704"/>
          </a:xfrm>
        </p:grpSpPr>
        <p:grpSp>
          <p:nvGrpSpPr>
            <p:cNvPr id="257" name="Google Shape;2131;p37">
              <a:extLst>
                <a:ext uri="{FF2B5EF4-FFF2-40B4-BE49-F238E27FC236}">
                  <a16:creationId xmlns:a16="http://schemas.microsoft.com/office/drawing/2014/main" id="{DB417793-A9A5-4A81-91BB-EEFA016BF4A2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2" name="Google Shape;2132;p37">
                <a:extLst>
                  <a:ext uri="{FF2B5EF4-FFF2-40B4-BE49-F238E27FC236}">
                    <a16:creationId xmlns:a16="http://schemas.microsoft.com/office/drawing/2014/main" id="{68B7E43C-0E07-45A2-AFAA-3D867039BE3E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133;p37">
                <a:extLst>
                  <a:ext uri="{FF2B5EF4-FFF2-40B4-BE49-F238E27FC236}">
                    <a16:creationId xmlns:a16="http://schemas.microsoft.com/office/drawing/2014/main" id="{E447F8B3-FE9F-4F8F-BCD7-8F51140942E9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134;p37">
              <a:extLst>
                <a:ext uri="{FF2B5EF4-FFF2-40B4-BE49-F238E27FC236}">
                  <a16:creationId xmlns:a16="http://schemas.microsoft.com/office/drawing/2014/main" id="{D57C6D4F-3EB8-42BA-B0A6-B0CDBF99906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59" name="Google Shape;2135;p37">
                <a:extLst>
                  <a:ext uri="{FF2B5EF4-FFF2-40B4-BE49-F238E27FC236}">
                    <a16:creationId xmlns:a16="http://schemas.microsoft.com/office/drawing/2014/main" id="{065501ED-5E5C-48ED-AEEC-9FE59B56298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0" name="Google Shape;2136;p37">
                <a:extLst>
                  <a:ext uri="{FF2B5EF4-FFF2-40B4-BE49-F238E27FC236}">
                    <a16:creationId xmlns:a16="http://schemas.microsoft.com/office/drawing/2014/main" id="{B19A63C2-58BC-4B17-80ED-86929329130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1" name="Google Shape;2137;p37">
                <a:extLst>
                  <a:ext uri="{FF2B5EF4-FFF2-40B4-BE49-F238E27FC236}">
                    <a16:creationId xmlns:a16="http://schemas.microsoft.com/office/drawing/2014/main" id="{102A32CB-D94B-4042-87B3-35BF6610A76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44664" y="241488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4078" y="331308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5" name="Google Shape;2150;p37">
            <a:extLst>
              <a:ext uri="{FF2B5EF4-FFF2-40B4-BE49-F238E27FC236}">
                <a16:creationId xmlns:a16="http://schemas.microsoft.com/office/drawing/2014/main" id="{411C884D-441D-4CAC-8EA5-5F3CB0683CFB}"/>
              </a:ext>
            </a:extLst>
          </p:cNvPr>
          <p:cNvSpPr txBox="1">
            <a:spLocks/>
          </p:cNvSpPr>
          <p:nvPr/>
        </p:nvSpPr>
        <p:spPr>
          <a:xfrm>
            <a:off x="4440287" y="31201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64" name="Google Shape;2150;p37">
            <a:extLst>
              <a:ext uri="{FF2B5EF4-FFF2-40B4-BE49-F238E27FC236}">
                <a16:creationId xmlns:a16="http://schemas.microsoft.com/office/drawing/2014/main" id="{DA006F89-EF20-4451-A795-3393953F9A2B}"/>
              </a:ext>
            </a:extLst>
          </p:cNvPr>
          <p:cNvSpPr txBox="1">
            <a:spLocks/>
          </p:cNvSpPr>
          <p:nvPr/>
        </p:nvSpPr>
        <p:spPr>
          <a:xfrm>
            <a:off x="842526" y="421089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65" name="Google Shape;2143;p37">
            <a:extLst>
              <a:ext uri="{FF2B5EF4-FFF2-40B4-BE49-F238E27FC236}">
                <a16:creationId xmlns:a16="http://schemas.microsoft.com/office/drawing/2014/main" id="{6D2EDCC7-A1AD-41AE-8A5A-A127DC800AED}"/>
              </a:ext>
            </a:extLst>
          </p:cNvPr>
          <p:cNvSpPr txBox="1">
            <a:spLocks/>
          </p:cNvSpPr>
          <p:nvPr/>
        </p:nvSpPr>
        <p:spPr>
          <a:xfrm>
            <a:off x="1647377" y="312773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GB" dirty="0">
                <a:solidFill>
                  <a:schemeClr val="tx1"/>
                </a:solidFill>
              </a:rPr>
              <a:t>PROCESS REDESIGN AND TO-BE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Simulation Results </a:t>
            </a:r>
            <a:r>
              <a:rPr lang="en-US" sz="2800" b="1" dirty="0">
                <a:solidFill>
                  <a:srgbClr val="455F5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455F5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395AE1-56DB-4782-95C0-1FA8FB9AFE6B}"/>
              </a:ext>
            </a:extLst>
          </p:cNvPr>
          <p:cNvSpPr txBox="1"/>
          <p:nvPr/>
        </p:nvSpPr>
        <p:spPr>
          <a:xfrm>
            <a:off x="888925" y="2710664"/>
            <a:ext cx="4390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Barlow Semi Condensed"/>
                <a:sym typeface="Barlow Semi Condensed"/>
              </a:rPr>
              <a:t>The average time is 8 minutes and 29 seconds.</a:t>
            </a:r>
          </a:p>
          <a:p>
            <a:pPr marL="342900" lvl="0" indent="-342900" algn="just" fontAlgn="base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Barlow Semi Condensed"/>
                <a:sym typeface="Barlow Semi Condensed"/>
              </a:rPr>
              <a:t>Only 140 out of 220 orders are completed.</a:t>
            </a:r>
          </a:p>
          <a:p>
            <a:pPr marL="342900" lvl="0" indent="-342900" algn="just" fontAlgn="base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Barlow Semi Condensed"/>
                <a:sym typeface="Barlow Semi Condensed"/>
              </a:rPr>
              <a:t>The activity that takes the longest in the company’s process is </a:t>
            </a:r>
            <a:r>
              <a:rPr lang="en-US" i="1" dirty="0">
                <a:solidFill>
                  <a:schemeClr val="tx1"/>
                </a:solidFill>
                <a:latin typeface="Barlow Semi Condensed"/>
                <a:sym typeface="Barlow Semi Condensed"/>
              </a:rPr>
              <a:t>“Call clients’ doctor” </a:t>
            </a:r>
            <a:r>
              <a:rPr lang="en-US" dirty="0">
                <a:solidFill>
                  <a:schemeClr val="tx1"/>
                </a:solidFill>
                <a:latin typeface="Barlow Semi Condensed"/>
                <a:sym typeface="Barlow Semi Condensed"/>
              </a:rPr>
              <a:t>with around 4 minutes.</a:t>
            </a:r>
          </a:p>
          <a:p>
            <a:pPr marL="342900" lvl="0" indent="-342900" algn="just" fontAlgn="base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Barlow Semi Condensed"/>
                <a:sym typeface="Barlow Semi Condensed"/>
              </a:rPr>
              <a:t>The resource utilization is very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C0BF0D-45A1-4E4C-BC0C-55676FB7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02" y="2665540"/>
            <a:ext cx="2911367" cy="12948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3EBD7C-C878-4220-8E50-2E89CD9EE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82" y="1270853"/>
            <a:ext cx="7448835" cy="11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2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What-If </a:t>
            </a:r>
            <a:r>
              <a:rPr lang="en" dirty="0">
                <a:solidFill>
                  <a:schemeClr val="accent1"/>
                </a:solidFill>
              </a:rPr>
              <a:t>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EF23486-25C7-4634-9081-D1C58217838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61736" y="1390127"/>
            <a:ext cx="6099891" cy="595801"/>
          </a:xfrm>
        </p:spPr>
        <p:txBody>
          <a:bodyPr/>
          <a:lstStyle/>
          <a:p>
            <a:r>
              <a:rPr lang="en-US" sz="1800" b="1" dirty="0">
                <a:solidFill>
                  <a:schemeClr val="bg2"/>
                </a:solidFill>
              </a:rPr>
              <a:t>Six different scenarios were tested: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8BC211-8814-472F-84CB-21BAAE848C99}"/>
              </a:ext>
            </a:extLst>
          </p:cNvPr>
          <p:cNvSpPr txBox="1"/>
          <p:nvPr/>
        </p:nvSpPr>
        <p:spPr>
          <a:xfrm>
            <a:off x="1246734" y="1863884"/>
            <a:ext cx="45835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</a:rPr>
              <a:t>3 technicians and 2 pharmacists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</a:rPr>
              <a:t>4 technicians and 1 pharmacist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</a:rPr>
              <a:t>2 technicians and 4 pharmacists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</a:rPr>
              <a:t>2 technicians and 3 pharmacists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</a:rPr>
              <a:t>2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sym typeface="Barlow Semi Condensed"/>
              </a:rPr>
              <a:t>technicians</a:t>
            </a:r>
            <a:r>
              <a:rPr lang="en-US" sz="1600" dirty="0">
                <a:solidFill>
                  <a:schemeClr val="dk2"/>
                </a:solidFill>
                <a:latin typeface="Barlow Semi Condensed"/>
              </a:rPr>
              <a:t> and 2 pharmacists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dk2"/>
                </a:solidFill>
                <a:latin typeface="Barlow Semi Condensed"/>
              </a:rPr>
              <a:t>3 technicians and 3 pharmacists</a:t>
            </a:r>
          </a:p>
        </p:txBody>
      </p:sp>
    </p:spTree>
    <p:extLst>
      <p:ext uri="{BB962C8B-B14F-4D97-AF65-F5344CB8AC3E}">
        <p14:creationId xmlns:p14="http://schemas.microsoft.com/office/powerpoint/2010/main" val="296921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75892" y="2453925"/>
            <a:ext cx="375941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Redesign</a:t>
            </a:r>
            <a:endParaRPr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138412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114493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TO-BE </a:t>
            </a:r>
            <a:r>
              <a:rPr lang="pt-PT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3171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Process Redesign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201574" y="1732524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Sifarma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201574" y="2118368"/>
            <a:ext cx="3109077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Information</a:t>
            </a:r>
            <a:r>
              <a:rPr lang="pt-PT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pt-PT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System</a:t>
            </a:r>
            <a:r>
              <a:rPr lang="pt-PT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pt-PT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from</a:t>
            </a:r>
            <a:r>
              <a:rPr lang="pt-PT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pt-PT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Glintt</a:t>
            </a:r>
            <a:endParaRPr lang="pt-PT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400" dirty="0" err="1"/>
              <a:t>Pharmacy</a:t>
            </a:r>
            <a:r>
              <a:rPr lang="pt-PT" sz="1400" dirty="0"/>
              <a:t> Management 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201574" y="2886412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Rowa</a:t>
            </a:r>
            <a:r>
              <a:rPr lang="pt-PT" dirty="0"/>
              <a:t> </a:t>
            </a:r>
            <a:r>
              <a:rPr lang="pt-PT" dirty="0" err="1"/>
              <a:t>Vsmart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960765" y="969924"/>
            <a:ext cx="3349886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bg2"/>
                </a:solidFill>
              </a:rPr>
              <a:t>Transactional </a:t>
            </a:r>
            <a:r>
              <a:rPr lang="pt-PT" sz="1800" b="1" dirty="0" err="1">
                <a:solidFill>
                  <a:schemeClr val="bg2"/>
                </a:solidFill>
              </a:rPr>
              <a:t>Process</a:t>
            </a:r>
            <a:r>
              <a:rPr lang="pt-PT" sz="1800" b="1" dirty="0">
                <a:solidFill>
                  <a:schemeClr val="bg2"/>
                </a:solidFill>
              </a:rPr>
              <a:t> Redesign </a:t>
            </a:r>
            <a:r>
              <a:rPr lang="pt-PT" sz="1800" b="1" dirty="0" err="1">
                <a:solidFill>
                  <a:schemeClr val="bg2"/>
                </a:solidFill>
              </a:rPr>
              <a:t>Approach</a:t>
            </a:r>
            <a:endParaRPr sz="1800" b="1" dirty="0">
              <a:solidFill>
                <a:schemeClr val="bg2"/>
              </a:solidFill>
            </a:endParaRP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07A3202-AF6A-4E34-95AD-F3029258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51" y="1557240"/>
            <a:ext cx="4124901" cy="2133898"/>
          </a:xfrm>
          <a:prstGeom prst="rect">
            <a:avLst/>
          </a:prstGeom>
        </p:spPr>
      </p:pic>
      <p:sp>
        <p:nvSpPr>
          <p:cNvPr id="13" name="Google Shape;3151;p53">
            <a:extLst>
              <a:ext uri="{FF2B5EF4-FFF2-40B4-BE49-F238E27FC236}">
                <a16:creationId xmlns:a16="http://schemas.microsoft.com/office/drawing/2014/main" id="{EEBD7144-9A8A-49E3-ABCD-FC4AF84D5F4B}"/>
              </a:ext>
            </a:extLst>
          </p:cNvPr>
          <p:cNvSpPr txBox="1">
            <a:spLocks/>
          </p:cNvSpPr>
          <p:nvPr/>
        </p:nvSpPr>
        <p:spPr>
          <a:xfrm>
            <a:off x="1201574" y="3271711"/>
            <a:ext cx="3109077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This robot prices start at 54 999€.</a:t>
            </a:r>
            <a:r>
              <a:rPr lang="pt-PT" sz="1400" dirty="0"/>
              <a:t> 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4;p41">
            <a:extLst>
              <a:ext uri="{FF2B5EF4-FFF2-40B4-BE49-F238E27FC236}">
                <a16:creationId xmlns:a16="http://schemas.microsoft.com/office/drawing/2014/main" id="{2834BC5B-E112-4B46-9A8C-3F3C9F374630}"/>
              </a:ext>
            </a:extLst>
          </p:cNvPr>
          <p:cNvSpPr txBox="1">
            <a:spLocks/>
          </p:cNvSpPr>
          <p:nvPr/>
        </p:nvSpPr>
        <p:spPr>
          <a:xfrm>
            <a:off x="1568849" y="23043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chemeClr val="accent1"/>
                </a:solidFill>
                <a:latin typeface="Fjalla One" panose="020B0604020202020204" charset="0"/>
              </a:rPr>
              <a:t>Receive Client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3"/>
          <a:stretch/>
        </p:blipFill>
        <p:spPr>
          <a:xfrm>
            <a:off x="834801" y="826235"/>
            <a:ext cx="7474395" cy="36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7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4;p41">
            <a:extLst>
              <a:ext uri="{FF2B5EF4-FFF2-40B4-BE49-F238E27FC236}">
                <a16:creationId xmlns:a16="http://schemas.microsoft.com/office/drawing/2014/main" id="{12D0C6E3-1665-4E12-A8BE-50D9C680B9AB}"/>
              </a:ext>
            </a:extLst>
          </p:cNvPr>
          <p:cNvSpPr txBox="1">
            <a:spLocks/>
          </p:cNvSpPr>
          <p:nvPr/>
        </p:nvSpPr>
        <p:spPr>
          <a:xfrm>
            <a:off x="1568849" y="26851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chemeClr val="accent1"/>
                </a:solidFill>
                <a:latin typeface="Fjalla One" panose="020B0604020202020204" charset="0"/>
              </a:rPr>
              <a:t>Enter and Check Prescription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1"/>
          <a:stretch/>
        </p:blipFill>
        <p:spPr>
          <a:xfrm>
            <a:off x="1094411" y="781363"/>
            <a:ext cx="6955176" cy="41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4;p41">
            <a:extLst>
              <a:ext uri="{FF2B5EF4-FFF2-40B4-BE49-F238E27FC236}">
                <a16:creationId xmlns:a16="http://schemas.microsoft.com/office/drawing/2014/main" id="{910919F6-1AEE-4FB7-B09C-1680DEA8925F}"/>
              </a:ext>
            </a:extLst>
          </p:cNvPr>
          <p:cNvSpPr txBox="1">
            <a:spLocks/>
          </p:cNvSpPr>
          <p:nvPr/>
        </p:nvSpPr>
        <p:spPr>
          <a:xfrm>
            <a:off x="1568847" y="26267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 err="1">
                <a:solidFill>
                  <a:schemeClr val="accent1"/>
                </a:solidFill>
                <a:latin typeface="Fjalla One" panose="020B0604020202020204" charset="0"/>
              </a:rPr>
              <a:t>Fulfill</a:t>
            </a:r>
            <a:r>
              <a:rPr lang="en-GB" sz="2800" dirty="0">
                <a:solidFill>
                  <a:schemeClr val="accent1"/>
                </a:solidFill>
                <a:latin typeface="Fjalla One" panose="020B0604020202020204" charset="0"/>
              </a:rPr>
              <a:t> Order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3"/>
          <a:stretch/>
        </p:blipFill>
        <p:spPr>
          <a:xfrm>
            <a:off x="839757" y="786472"/>
            <a:ext cx="7464479" cy="40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6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4;p41">
            <a:extLst>
              <a:ext uri="{FF2B5EF4-FFF2-40B4-BE49-F238E27FC236}">
                <a16:creationId xmlns:a16="http://schemas.microsoft.com/office/drawing/2014/main" id="{C352A785-967E-4535-BACC-345F426E6313}"/>
              </a:ext>
            </a:extLst>
          </p:cNvPr>
          <p:cNvSpPr txBox="1">
            <a:spLocks/>
          </p:cNvSpPr>
          <p:nvPr/>
        </p:nvSpPr>
        <p:spPr>
          <a:xfrm>
            <a:off x="1568850" y="41485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chemeClr val="accent1"/>
                </a:solidFill>
                <a:latin typeface="Fjalla One" panose="020B0604020202020204" charset="0"/>
              </a:rPr>
              <a:t>Deliver and Payment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1"/>
          <a:stretch/>
        </p:blipFill>
        <p:spPr>
          <a:xfrm>
            <a:off x="861038" y="1010652"/>
            <a:ext cx="7421924" cy="26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0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2733" y="2381909"/>
            <a:ext cx="421853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dirty="0"/>
              <a:t>Implementation Plan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138412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114493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17198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Fjalla One" panose="020B0604020202020204" charset="0"/>
                <a:cs typeface="Arial"/>
                <a:sym typeface="Arial"/>
              </a:rPr>
              <a:t>Implementation Plan</a:t>
            </a:r>
            <a:endParaRPr dirty="0">
              <a:solidFill>
                <a:schemeClr val="accent1"/>
              </a:solidFill>
              <a:latin typeface="Fjalla One" panose="020B0604020202020204" charset="0"/>
              <a:cs typeface="Arial"/>
              <a:sym typeface="Arial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EF23486-25C7-4634-9081-D1C58217838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18137" y="1314775"/>
            <a:ext cx="6107575" cy="5958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chemeClr val="bg2"/>
                </a:solidFill>
              </a:rPr>
              <a:t>To perform at its fullest some adjustments need to be made: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ECACCC-E2E5-4F32-9F16-D33670930A08}"/>
              </a:ext>
            </a:extLst>
          </p:cNvPr>
          <p:cNvSpPr txBox="1"/>
          <p:nvPr/>
        </p:nvSpPr>
        <p:spPr>
          <a:xfrm>
            <a:off x="1518137" y="1910575"/>
            <a:ext cx="71031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Barlow Semi Condensed"/>
                <a:sym typeface="Barlow Semi Condensed"/>
              </a:rPr>
              <a:t>Confirm the most important steps of the order in different stages to avoid errors and mistakes.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Barlow Semi Condensed"/>
                <a:sym typeface="Barlow Semi Condensed"/>
              </a:rPr>
              <a:t>Full integration of the system in the robot.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2"/>
                </a:solidFill>
                <a:latin typeface="Barlow Semi Condensed"/>
                <a:sym typeface="Barlow Semi Condensed"/>
              </a:rPr>
              <a:t> Employee</a:t>
            </a:r>
            <a:r>
              <a:rPr lang="en-US" dirty="0">
                <a:solidFill>
                  <a:schemeClr val="dk2"/>
                </a:solidFill>
                <a:latin typeface="Barlow Semi Condensed"/>
                <a:sym typeface="Barlow Semi Condensed"/>
              </a:rPr>
              <a:t> training to ensure that the employees take full advantage of the system and robot.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Barlow Semi Condensed"/>
                <a:sym typeface="Barlow Semi Condensed"/>
              </a:rPr>
              <a:t>Make sure that the system and robot are kept updated.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Barlow Semi Condensed"/>
              <a:sym typeface="Barlow Semi Condense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Barlow Semi Condensed"/>
                <a:sym typeface="Barlow Semi Condensed"/>
              </a:rPr>
              <a:t>To better manage the queue, we recommend a ticket queue management system</a:t>
            </a:r>
          </a:p>
        </p:txBody>
      </p:sp>
    </p:spTree>
    <p:extLst>
      <p:ext uri="{BB962C8B-B14F-4D97-AF65-F5344CB8AC3E}">
        <p14:creationId xmlns:p14="http://schemas.microsoft.com/office/powerpoint/2010/main" val="281005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6944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Company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29964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083756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Caring Pharmacy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4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61174-AB94-424B-820E-F2B565A8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Caring Pharmacy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476EBE4-C519-40C6-AADA-3B99C176932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38095" y="2700080"/>
            <a:ext cx="2108039" cy="595800"/>
          </a:xfrm>
        </p:spPr>
        <p:txBody>
          <a:bodyPr/>
          <a:lstStyle/>
          <a:p>
            <a:r>
              <a:rPr lang="en-US" sz="1400" dirty="0"/>
              <a:t>Stores located in 8 different Portuguese cities</a:t>
            </a:r>
          </a:p>
          <a:p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DC1AE8F-C858-4A32-9549-6B13506265D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297717" y="1306615"/>
            <a:ext cx="2671764" cy="3750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arlow Semi Condensed"/>
                <a:sym typeface="Barlow Semi Condensed"/>
              </a:rPr>
              <a:t>Caring Lisbon Pharmacy 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CDE5BBD-277F-4943-9530-30CCAD16647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38929" y="3777924"/>
            <a:ext cx="2416214" cy="531028"/>
          </a:xfrm>
        </p:spPr>
        <p:txBody>
          <a:bodyPr/>
          <a:lstStyle/>
          <a:p>
            <a:r>
              <a:rPr lang="en-US" sz="1400" dirty="0"/>
              <a:t>More than 80 employees, from pharmacists to </a:t>
            </a:r>
            <a:r>
              <a:rPr lang="en-GB" sz="1400" dirty="0"/>
              <a:t>technicians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D9423468-DC95-4502-BA18-1B85EEDAE3A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101821" y="1759959"/>
            <a:ext cx="3683443" cy="1155653"/>
          </a:xfrm>
        </p:spPr>
        <p:txBody>
          <a:bodyPr/>
          <a:lstStyle/>
          <a:p>
            <a:r>
              <a:rPr lang="en-US" sz="1400" dirty="0"/>
              <a:t>Open from 10 am to 6 pm</a:t>
            </a:r>
          </a:p>
          <a:p>
            <a:endParaRPr lang="en-US" sz="1400" dirty="0"/>
          </a:p>
          <a:p>
            <a:r>
              <a:rPr lang="en-US" sz="1400" dirty="0" smtClean="0"/>
              <a:t>220 </a:t>
            </a:r>
            <a:r>
              <a:rPr lang="en-US" sz="1400" dirty="0"/>
              <a:t>customers per day</a:t>
            </a:r>
          </a:p>
          <a:p>
            <a:endParaRPr lang="en-US" sz="1400" dirty="0"/>
          </a:p>
          <a:p>
            <a:r>
              <a:rPr lang="en-US" sz="1400" dirty="0"/>
              <a:t>7 employees – 4 technicians and 3 pharmacists </a:t>
            </a:r>
          </a:p>
          <a:p>
            <a:endParaRPr lang="en-US" dirty="0"/>
          </a:p>
        </p:txBody>
      </p:sp>
      <p:pic>
        <p:nvPicPr>
          <p:cNvPr id="10" name="Gráfico 9" descr="Marcador com preenchimento sólido">
            <a:extLst>
              <a:ext uri="{FF2B5EF4-FFF2-40B4-BE49-F238E27FC236}">
                <a16:creationId xmlns:a16="http://schemas.microsoft.com/office/drawing/2014/main" id="{F99683F2-7C92-4852-A352-CC0A0A712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96" y="2546692"/>
            <a:ext cx="914400" cy="914400"/>
          </a:xfrm>
          <a:prstGeom prst="rect">
            <a:avLst/>
          </a:prstGeom>
        </p:spPr>
      </p:pic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E3D833AF-CE8D-477E-AF6D-435A003389A5}"/>
              </a:ext>
            </a:extLst>
          </p:cNvPr>
          <p:cNvCxnSpPr>
            <a:cxnSpLocks/>
          </p:cNvCxnSpPr>
          <p:nvPr/>
        </p:nvCxnSpPr>
        <p:spPr>
          <a:xfrm>
            <a:off x="4571925" y="1275024"/>
            <a:ext cx="0" cy="34577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Ampulheta terminada com preenchimento sólido">
            <a:extLst>
              <a:ext uri="{FF2B5EF4-FFF2-40B4-BE49-F238E27FC236}">
                <a16:creationId xmlns:a16="http://schemas.microsoft.com/office/drawing/2014/main" id="{E54987C9-FFD0-4F54-94F6-DFB3AE9D5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647" y="1425287"/>
            <a:ext cx="826499" cy="826499"/>
          </a:xfrm>
          <a:prstGeom prst="rect">
            <a:avLst/>
          </a:prstGeom>
        </p:spPr>
      </p:pic>
      <p:sp>
        <p:nvSpPr>
          <p:cNvPr id="20" name="Subtítulo 3">
            <a:extLst>
              <a:ext uri="{FF2B5EF4-FFF2-40B4-BE49-F238E27FC236}">
                <a16:creationId xmlns:a16="http://schemas.microsoft.com/office/drawing/2014/main" id="{A667A710-7C55-451F-835B-04504042EF43}"/>
              </a:ext>
            </a:extLst>
          </p:cNvPr>
          <p:cNvSpPr txBox="1">
            <a:spLocks/>
          </p:cNvSpPr>
          <p:nvPr/>
        </p:nvSpPr>
        <p:spPr>
          <a:xfrm>
            <a:off x="1738095" y="1622236"/>
            <a:ext cx="19452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GB" sz="1400" dirty="0"/>
              <a:t>Portuguese pharmacy in business since 1998</a:t>
            </a:r>
            <a:endParaRPr lang="en-US" sz="14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056B8C3-A3E0-47DB-99AF-FD6920865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02" y="3715770"/>
            <a:ext cx="684387" cy="68438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C2FF7221-E3E1-45B6-BC0A-E58244171E5C}"/>
              </a:ext>
            </a:extLst>
          </p:cNvPr>
          <p:cNvSpPr txBox="1"/>
          <p:nvPr/>
        </p:nvSpPr>
        <p:spPr>
          <a:xfrm>
            <a:off x="4889084" y="3683710"/>
            <a:ext cx="4108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Barlow Semi Condensed"/>
                <a:sym typeface="Barlow Semi Condensed"/>
              </a:rPr>
              <a:t>Business process inefficient and slow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Barlow Semi Condensed"/>
                <a:sym typeface="Barlow Semi Condensed"/>
              </a:rPr>
              <a:t>Inability to serve every customer during opening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Barlow Semi Condensed"/>
                <a:sym typeface="Barlow Semi Condensed"/>
              </a:rPr>
              <a:t>Costumers' dissatisfaction</a:t>
            </a:r>
          </a:p>
        </p:txBody>
      </p:sp>
      <p:sp>
        <p:nvSpPr>
          <p:cNvPr id="29" name="Subtítulo 4">
            <a:extLst>
              <a:ext uri="{FF2B5EF4-FFF2-40B4-BE49-F238E27FC236}">
                <a16:creationId xmlns:a16="http://schemas.microsoft.com/office/drawing/2014/main" id="{D065BABC-8419-458B-AC94-E60842D788F0}"/>
              </a:ext>
            </a:extLst>
          </p:cNvPr>
          <p:cNvSpPr txBox="1">
            <a:spLocks/>
          </p:cNvSpPr>
          <p:nvPr/>
        </p:nvSpPr>
        <p:spPr>
          <a:xfrm>
            <a:off x="4254917" y="3305671"/>
            <a:ext cx="2380413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sz="1600" b="1" dirty="0">
                <a:solidFill>
                  <a:schemeClr val="accent2"/>
                </a:solidFill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410609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75893" y="2438557"/>
            <a:ext cx="375941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Business Process</a:t>
            </a:r>
            <a:endParaRPr sz="40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136875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3771900" y="3243157"/>
            <a:ext cx="1600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Order</a:t>
            </a:r>
            <a:r>
              <a:rPr lang="pt-PT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-to-cash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2968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41485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Order-to-cash 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23369" y="2020043"/>
            <a:ext cx="1780658" cy="44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Receive</a:t>
            </a:r>
            <a:r>
              <a:rPr lang="pt-PT" sz="20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pt-PT" sz="20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Client</a:t>
            </a:r>
            <a:endParaRPr lang="pt-PT" sz="20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73670" y="1785442"/>
            <a:ext cx="2187311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 err="1"/>
              <a:t>Enter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Check</a:t>
            </a:r>
            <a:r>
              <a:rPr lang="pt-PT" sz="2000" dirty="0"/>
              <a:t> </a:t>
            </a:r>
            <a:r>
              <a:rPr lang="pt-PT" sz="2000" dirty="0" err="1"/>
              <a:t>Prescription</a:t>
            </a:r>
            <a:endParaRPr lang="pt-PT" sz="2000"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713973" y="3673007"/>
            <a:ext cx="1492670" cy="44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2000" dirty="0" err="1">
                <a:solidFill>
                  <a:schemeClr val="dk2"/>
                </a:solidFill>
                <a:latin typeface="Barlow Semi Condensed"/>
              </a:rPr>
              <a:t>Fulfill</a:t>
            </a:r>
            <a:r>
              <a:rPr lang="pt-PT" sz="2000" dirty="0">
                <a:solidFill>
                  <a:schemeClr val="dk2"/>
                </a:solidFill>
                <a:latin typeface="Barlow Semi Condensed"/>
              </a:rPr>
              <a:t> </a:t>
            </a:r>
            <a:r>
              <a:rPr lang="pt-PT" sz="2000" dirty="0" err="1">
                <a:solidFill>
                  <a:schemeClr val="dk2"/>
                </a:solidFill>
                <a:latin typeface="Barlow Semi Condensed"/>
              </a:rPr>
              <a:t>Order</a:t>
            </a:r>
            <a:r>
              <a:rPr lang="pt-PT" sz="2000" dirty="0">
                <a:solidFill>
                  <a:schemeClr val="dk2"/>
                </a:solidFill>
                <a:latin typeface="Barlow Semi Condensed"/>
              </a:rPr>
              <a:t> </a:t>
            </a:r>
            <a:endParaRPr lang="pt-PT" sz="2000" dirty="0">
              <a:solidFill>
                <a:schemeClr val="dk2"/>
              </a:solidFill>
              <a:latin typeface="Barlow Semi Condensed"/>
              <a:sym typeface="Barlow Semi Condensed"/>
            </a:endParaRP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361586" y="3470477"/>
            <a:ext cx="2037063" cy="405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 err="1"/>
              <a:t>Deliver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Payment</a:t>
            </a:r>
            <a:endParaRPr lang="pt-PT" sz="2000"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bg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  <a:latin typeface="Fjalla One"/>
                <a:sym typeface="Fjalla One"/>
              </a:rPr>
              <a:t>03</a:t>
            </a:r>
            <a:endParaRPr sz="7200" dirty="0">
              <a:solidFill>
                <a:schemeClr val="bg2"/>
              </a:solidFill>
              <a:latin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  <a:latin typeface="Fjalla One"/>
                <a:sym typeface="Fjalla One"/>
              </a:rPr>
              <a:t>04</a:t>
            </a:r>
            <a:endParaRPr sz="7200" dirty="0">
              <a:solidFill>
                <a:schemeClr val="bg2"/>
              </a:solidFill>
              <a:latin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  <a:latin typeface="Fjalla One"/>
                <a:sym typeface="Fjalla One"/>
              </a:rPr>
              <a:t>02</a:t>
            </a:r>
            <a:endParaRPr sz="7200" dirty="0">
              <a:solidFill>
                <a:schemeClr val="bg2"/>
              </a:solidFill>
              <a:latin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92293" y="2551416"/>
            <a:ext cx="375941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AS-IS Models</a:t>
            </a:r>
            <a:endParaRPr sz="44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138412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76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24;p41">
            <a:extLst>
              <a:ext uri="{FF2B5EF4-FFF2-40B4-BE49-F238E27FC236}">
                <a16:creationId xmlns:a16="http://schemas.microsoft.com/office/drawing/2014/main" id="{817646AF-EAFA-4465-ACDE-AD02CACC2B78}"/>
              </a:ext>
            </a:extLst>
          </p:cNvPr>
          <p:cNvSpPr txBox="1">
            <a:spLocks/>
          </p:cNvSpPr>
          <p:nvPr/>
        </p:nvSpPr>
        <p:spPr>
          <a:xfrm>
            <a:off x="1568850" y="41485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chemeClr val="accent1"/>
                </a:solidFill>
                <a:latin typeface="Fjalla One" panose="020B0604020202020204" charset="0"/>
              </a:rPr>
              <a:t>Receive Client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39"/>
          <a:stretch/>
        </p:blipFill>
        <p:spPr>
          <a:xfrm>
            <a:off x="1151134" y="1010652"/>
            <a:ext cx="6841732" cy="27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24;p41">
            <a:extLst>
              <a:ext uri="{FF2B5EF4-FFF2-40B4-BE49-F238E27FC236}">
                <a16:creationId xmlns:a16="http://schemas.microsoft.com/office/drawing/2014/main" id="{EE9ADFE8-924F-40E0-8FE5-93B459DB9085}"/>
              </a:ext>
            </a:extLst>
          </p:cNvPr>
          <p:cNvSpPr txBox="1">
            <a:spLocks/>
          </p:cNvSpPr>
          <p:nvPr/>
        </p:nvSpPr>
        <p:spPr>
          <a:xfrm>
            <a:off x="1568850" y="134373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chemeClr val="accent1"/>
                </a:solidFill>
                <a:latin typeface="Fjalla One" panose="020B0604020202020204" charset="0"/>
              </a:rPr>
              <a:t>Enter and Check Prescription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5"/>
          <a:stretch/>
        </p:blipFill>
        <p:spPr>
          <a:xfrm>
            <a:off x="812702" y="730173"/>
            <a:ext cx="7518596" cy="42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63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1F04374DFE054CB3368ECE0E552DCA" ma:contentTypeVersion="8" ma:contentTypeDescription="Criar um novo documento." ma:contentTypeScope="" ma:versionID="5bb75c7f46fe1a75cdac0663b120458d">
  <xsd:schema xmlns:xsd="http://www.w3.org/2001/XMLSchema" xmlns:xs="http://www.w3.org/2001/XMLSchema" xmlns:p="http://schemas.microsoft.com/office/2006/metadata/properties" xmlns:ns2="1b810047-e03a-42da-8356-256f1014d82d" targetNamespace="http://schemas.microsoft.com/office/2006/metadata/properties" ma:root="true" ma:fieldsID="f00f663d15d60ad3a608deedb9859360" ns2:_="">
    <xsd:import namespace="1b810047-e03a-42da-8356-256f1014d8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10047-e03a-42da-8356-256f1014d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061D92-FC51-480A-9031-C9AC32943FF9}"/>
</file>

<file path=customXml/itemProps2.xml><?xml version="1.0" encoding="utf-8"?>
<ds:datastoreItem xmlns:ds="http://schemas.openxmlformats.org/officeDocument/2006/customXml" ds:itemID="{3FF141B4-95D3-4079-A67E-1E30FEDA16A3}"/>
</file>

<file path=customXml/itemProps3.xml><?xml version="1.0" encoding="utf-8"?>
<ds:datastoreItem xmlns:ds="http://schemas.openxmlformats.org/officeDocument/2006/customXml" ds:itemID="{4A3B1454-2715-4410-8711-89FA56389955}"/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447</Words>
  <Application>Microsoft Office PowerPoint</Application>
  <PresentationFormat>Apresentação no Ecrã (16:9)</PresentationFormat>
  <Paragraphs>133</Paragraphs>
  <Slides>30</Slides>
  <Notes>20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40" baseType="lpstr">
      <vt:lpstr>Barlow Semi Condensed Medium</vt:lpstr>
      <vt:lpstr>Times New Roman</vt:lpstr>
      <vt:lpstr>Fjalla One</vt:lpstr>
      <vt:lpstr>MS Gothic</vt:lpstr>
      <vt:lpstr>Barlow Semi Condensed</vt:lpstr>
      <vt:lpstr>Symbol</vt:lpstr>
      <vt:lpstr>Arial</vt:lpstr>
      <vt:lpstr>Calibri</vt:lpstr>
      <vt:lpstr>Technology Consulting by Slidesgo</vt:lpstr>
      <vt:lpstr>Document</vt:lpstr>
      <vt:lpstr>Caring Pharmacy </vt:lpstr>
      <vt:lpstr>01</vt:lpstr>
      <vt:lpstr>Company</vt:lpstr>
      <vt:lpstr>Caring Pharmacy</vt:lpstr>
      <vt:lpstr>Business Process</vt:lpstr>
      <vt:lpstr>Order-to-cash </vt:lpstr>
      <vt:lpstr>AS-IS Models</vt:lpstr>
      <vt:lpstr>Apresentação do PowerPoint</vt:lpstr>
      <vt:lpstr>Apresentação do PowerPoint</vt:lpstr>
      <vt:lpstr>Apresentação do PowerPoint</vt:lpstr>
      <vt:lpstr>Apresentação do PowerPoint</vt:lpstr>
      <vt:lpstr>Qualitative  Analysis</vt:lpstr>
      <vt:lpstr>Qualitative  Analysis</vt:lpstr>
      <vt:lpstr>Value-Added Analysis </vt:lpstr>
      <vt:lpstr>Waste Analysis </vt:lpstr>
      <vt:lpstr>Issue Register Analysis </vt:lpstr>
      <vt:lpstr>Quantitative  Analysis</vt:lpstr>
      <vt:lpstr>Quantitative  Analysis</vt:lpstr>
      <vt:lpstr>Simulation </vt:lpstr>
      <vt:lpstr>Simulation Results  </vt:lpstr>
      <vt:lpstr>What-If Analysis</vt:lpstr>
      <vt:lpstr>Process Redesign</vt:lpstr>
      <vt:lpstr>Process Redesign</vt:lpstr>
      <vt:lpstr>Apresentação do PowerPoint</vt:lpstr>
      <vt:lpstr>Apresentação do PowerPoint</vt:lpstr>
      <vt:lpstr>Apresentação do PowerPoint</vt:lpstr>
      <vt:lpstr>Apresentação do PowerPoint</vt:lpstr>
      <vt:lpstr>Implementation Plan</vt:lpstr>
      <vt:lpstr>Implementation Plan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Mnaagement</dc:title>
  <dc:creator>Mariana Bailao Goncalves (R20170780);Carolina Martins Rocha (R20170740);Mariana Godinho Martins (R20170804)</dc:creator>
  <cp:lastModifiedBy>Mariana Godinho Martins (R20170804)</cp:lastModifiedBy>
  <cp:revision>28</cp:revision>
  <dcterms:modified xsi:type="dcterms:W3CDTF">2021-06-06T20:52:01Z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0x0101007C1F04374DFE054CB3368ECE0E552DCA</vt:lpwstr>
  </property>
</Properties>
</file>