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29LT Baseet Ultra-Bold" charset="1" panose="00000900000000000000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Arial Bold" charset="1" panose="020B0802020202020204"/>
      <p:regular r:id="rId21"/>
    </p:embeddedFont>
    <p:embeddedFont>
      <p:font typeface="Open Sans Italics" charset="1" panose="020B0606030504020204"/>
      <p:regular r:id="rId22"/>
    </p:embeddedFont>
    <p:embeddedFont>
      <p:font typeface="29LT Baseet Bold" charset="1" panose="00000800000000000000"/>
      <p:regular r:id="rId23"/>
    </p:embeddedFont>
    <p:embeddedFont>
      <p:font typeface="29LT Baseet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8945" y="4146008"/>
            <a:ext cx="9011401" cy="144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61"/>
              </a:lnSpc>
              <a:spcBef>
                <a:spcPct val="0"/>
              </a:spcBef>
            </a:pPr>
            <a:r>
              <a:rPr lang="en-US" b="true" sz="10280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Anabolizantes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571815" y="1245041"/>
            <a:ext cx="6583680" cy="8229600"/>
          </a:xfrm>
          <a:custGeom>
            <a:avLst/>
            <a:gdLst/>
            <a:ahLst/>
            <a:cxnLst/>
            <a:rect r="r" b="b" t="t" l="l"/>
            <a:pathLst>
              <a:path h="8229600" w="6583680">
                <a:moveTo>
                  <a:pt x="0" y="0"/>
                </a:moveTo>
                <a:lnTo>
                  <a:pt x="6583680" y="0"/>
                </a:lnTo>
                <a:lnTo>
                  <a:pt x="658368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3481" y="3876761"/>
            <a:ext cx="2800715" cy="2896430"/>
            <a:chOff x="0" y="0"/>
            <a:chExt cx="812800" cy="8405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40578"/>
            </a:xfrm>
            <a:custGeom>
              <a:avLst/>
              <a:gdLst/>
              <a:ahLst/>
              <a:cxnLst/>
              <a:rect r="r" b="b" t="t" l="l"/>
              <a:pathLst>
                <a:path h="840578" w="812800">
                  <a:moveTo>
                    <a:pt x="406400" y="0"/>
                  </a:moveTo>
                  <a:cubicBezTo>
                    <a:pt x="181951" y="0"/>
                    <a:pt x="0" y="188170"/>
                    <a:pt x="0" y="420289"/>
                  </a:cubicBezTo>
                  <a:cubicBezTo>
                    <a:pt x="0" y="652408"/>
                    <a:pt x="181951" y="840578"/>
                    <a:pt x="406400" y="840578"/>
                  </a:cubicBezTo>
                  <a:cubicBezTo>
                    <a:pt x="630849" y="840578"/>
                    <a:pt x="812800" y="652408"/>
                    <a:pt x="812800" y="420289"/>
                  </a:cubicBezTo>
                  <a:cubicBezTo>
                    <a:pt x="812800" y="1881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04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0704"/>
              <a:ext cx="660400" cy="72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Trein</a:t>
              </a: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amentos e Workshops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34117" y="3876761"/>
            <a:ext cx="2800715" cy="2896430"/>
            <a:chOff x="0" y="0"/>
            <a:chExt cx="812800" cy="840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40578"/>
            </a:xfrm>
            <a:custGeom>
              <a:avLst/>
              <a:gdLst/>
              <a:ahLst/>
              <a:cxnLst/>
              <a:rect r="r" b="b" t="t" l="l"/>
              <a:pathLst>
                <a:path h="840578" w="812800">
                  <a:moveTo>
                    <a:pt x="406400" y="0"/>
                  </a:moveTo>
                  <a:cubicBezTo>
                    <a:pt x="181951" y="0"/>
                    <a:pt x="0" y="188170"/>
                    <a:pt x="0" y="420289"/>
                  </a:cubicBezTo>
                  <a:cubicBezTo>
                    <a:pt x="0" y="652408"/>
                    <a:pt x="181951" y="840578"/>
                    <a:pt x="406400" y="840578"/>
                  </a:cubicBezTo>
                  <a:cubicBezTo>
                    <a:pt x="630849" y="840578"/>
                    <a:pt x="812800" y="652408"/>
                    <a:pt x="812800" y="420289"/>
                  </a:cubicBezTo>
                  <a:cubicBezTo>
                    <a:pt x="812800" y="1881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04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0704"/>
              <a:ext cx="660400" cy="72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Estratégias de Gestão d</a:t>
              </a: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 Riscos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96808" y="6361870"/>
            <a:ext cx="2800715" cy="2896430"/>
            <a:chOff x="0" y="0"/>
            <a:chExt cx="812800" cy="8405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40578"/>
            </a:xfrm>
            <a:custGeom>
              <a:avLst/>
              <a:gdLst/>
              <a:ahLst/>
              <a:cxnLst/>
              <a:rect r="r" b="b" t="t" l="l"/>
              <a:pathLst>
                <a:path h="840578" w="812800">
                  <a:moveTo>
                    <a:pt x="406400" y="0"/>
                  </a:moveTo>
                  <a:cubicBezTo>
                    <a:pt x="181951" y="0"/>
                    <a:pt x="0" y="188170"/>
                    <a:pt x="0" y="420289"/>
                  </a:cubicBezTo>
                  <a:cubicBezTo>
                    <a:pt x="0" y="652408"/>
                    <a:pt x="181951" y="840578"/>
                    <a:pt x="406400" y="840578"/>
                  </a:cubicBezTo>
                  <a:cubicBezTo>
                    <a:pt x="630849" y="840578"/>
                    <a:pt x="812800" y="652408"/>
                    <a:pt x="812800" y="420289"/>
                  </a:cubicBezTo>
                  <a:cubicBezTo>
                    <a:pt x="812800" y="1881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04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0704"/>
              <a:ext cx="660400" cy="72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Campanhas </a:t>
              </a: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Educativas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459498" y="3876761"/>
            <a:ext cx="2800715" cy="2896430"/>
            <a:chOff x="0" y="0"/>
            <a:chExt cx="812800" cy="8405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40578"/>
            </a:xfrm>
            <a:custGeom>
              <a:avLst/>
              <a:gdLst/>
              <a:ahLst/>
              <a:cxnLst/>
              <a:rect r="r" b="b" t="t" l="l"/>
              <a:pathLst>
                <a:path h="840578" w="812800">
                  <a:moveTo>
                    <a:pt x="406400" y="0"/>
                  </a:moveTo>
                  <a:cubicBezTo>
                    <a:pt x="181951" y="0"/>
                    <a:pt x="0" y="188170"/>
                    <a:pt x="0" y="420289"/>
                  </a:cubicBezTo>
                  <a:cubicBezTo>
                    <a:pt x="0" y="652408"/>
                    <a:pt x="181951" y="840578"/>
                    <a:pt x="406400" y="840578"/>
                  </a:cubicBezTo>
                  <a:cubicBezTo>
                    <a:pt x="630849" y="840578"/>
                    <a:pt x="812800" y="652408"/>
                    <a:pt x="812800" y="420289"/>
                  </a:cubicBezTo>
                  <a:cubicBezTo>
                    <a:pt x="812800" y="1881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04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0704"/>
              <a:ext cx="660400" cy="72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Uso de Med</a:t>
              </a: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icamentos Auxiliares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86171" y="6361870"/>
            <a:ext cx="2800715" cy="2896430"/>
            <a:chOff x="0" y="0"/>
            <a:chExt cx="812800" cy="8405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40578"/>
            </a:xfrm>
            <a:custGeom>
              <a:avLst/>
              <a:gdLst/>
              <a:ahLst/>
              <a:cxnLst/>
              <a:rect r="r" b="b" t="t" l="l"/>
              <a:pathLst>
                <a:path h="840578" w="812800">
                  <a:moveTo>
                    <a:pt x="406400" y="0"/>
                  </a:moveTo>
                  <a:cubicBezTo>
                    <a:pt x="181951" y="0"/>
                    <a:pt x="0" y="188170"/>
                    <a:pt x="0" y="420289"/>
                  </a:cubicBezTo>
                  <a:cubicBezTo>
                    <a:pt x="0" y="652408"/>
                    <a:pt x="181951" y="840578"/>
                    <a:pt x="406400" y="840578"/>
                  </a:cubicBezTo>
                  <a:cubicBezTo>
                    <a:pt x="630849" y="840578"/>
                    <a:pt x="812800" y="652408"/>
                    <a:pt x="812800" y="420289"/>
                  </a:cubicBezTo>
                  <a:cubicBezTo>
                    <a:pt x="812800" y="1881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04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0704"/>
              <a:ext cx="660400" cy="72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Avaliação e Acompanhamento Constante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939258"/>
            <a:ext cx="16230600" cy="275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83"/>
              </a:lnSpc>
            </a:pPr>
            <a:r>
              <a:rPr lang="en-US" b="true" sz="8799">
                <a:solidFill>
                  <a:srgbClr val="3C53AC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Métodos Anti-Colaterais e Conscientização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96081" y="396022"/>
            <a:ext cx="4229571" cy="9494956"/>
          </a:xfrm>
          <a:custGeom>
            <a:avLst/>
            <a:gdLst/>
            <a:ahLst/>
            <a:cxnLst/>
            <a:rect r="r" b="b" t="t" l="l"/>
            <a:pathLst>
              <a:path h="9494956" w="4229571">
                <a:moveTo>
                  <a:pt x="0" y="0"/>
                </a:moveTo>
                <a:lnTo>
                  <a:pt x="4229571" y="0"/>
                </a:lnTo>
                <a:lnTo>
                  <a:pt x="4229571" y="9494956"/>
                </a:lnTo>
                <a:lnTo>
                  <a:pt x="0" y="9494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92113" y="1171575"/>
            <a:ext cx="9867187" cy="1775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31"/>
              </a:lnSpc>
              <a:spcBef>
                <a:spcPct val="0"/>
              </a:spcBef>
            </a:pPr>
            <a:r>
              <a:rPr lang="en-US" b="true" sz="12614">
                <a:solidFill>
                  <a:srgbClr val="394157"/>
                </a:solidFill>
                <a:latin typeface="29LT Baseet Bold"/>
                <a:ea typeface="29LT Baseet Bold"/>
                <a:cs typeface="29LT Baseet Bold"/>
                <a:sym typeface="29LT Baseet Bold"/>
              </a:rPr>
              <a:t>Referências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48809" y="2633543"/>
            <a:ext cx="10710491" cy="662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6602" indent="-228301" lvl="1">
              <a:lnSpc>
                <a:spcPts val="2960"/>
              </a:lnSpc>
              <a:spcBef>
                <a:spcPct val="0"/>
              </a:spcBef>
              <a:buFont typeface="Arial"/>
              <a:buChar char="•"/>
            </a:pPr>
            <a:r>
              <a:rPr lang="en-US" sz="2114">
                <a:solidFill>
                  <a:srgbClr val="394157"/>
                </a:solidFill>
                <a:latin typeface="29LT Baseet"/>
                <a:ea typeface="29LT Baseet"/>
                <a:cs typeface="29LT Baseet"/>
                <a:sym typeface="29LT Baseet"/>
              </a:rPr>
              <a:t>MENDES, L. O uso de anabolizantes no contexto esportivo e suas implicações. Revista Brasileira de Medicina Esportiva, v. 28, n. 3, p. 150-160, 2022.</a:t>
            </a:r>
          </a:p>
          <a:p>
            <a:pPr algn="l" marL="456602" indent="-228301" lvl="1">
              <a:lnSpc>
                <a:spcPts val="2960"/>
              </a:lnSpc>
              <a:spcBef>
                <a:spcPct val="0"/>
              </a:spcBef>
              <a:buFont typeface="Arial"/>
              <a:buChar char="•"/>
            </a:pPr>
            <a:r>
              <a:rPr lang="en-US" sz="2114">
                <a:solidFill>
                  <a:srgbClr val="394157"/>
                </a:solidFill>
                <a:latin typeface="29LT Baseet"/>
                <a:ea typeface="29LT Baseet"/>
                <a:cs typeface="29LT Baseet"/>
                <a:sym typeface="29LT Baseet"/>
              </a:rPr>
              <a:t>LIMA, P. C.; SILVA, R. L. Anabolizantes e seus efeitos no corpo humano: uma revisão. Journal of Sports Science, v. 35, n. 7, p. 287-294, 2021.</a:t>
            </a:r>
          </a:p>
          <a:p>
            <a:pPr algn="l" marL="456602" indent="-228301" lvl="1">
              <a:lnSpc>
                <a:spcPts val="2960"/>
              </a:lnSpc>
              <a:spcBef>
                <a:spcPct val="0"/>
              </a:spcBef>
              <a:buFont typeface="Arial"/>
              <a:buChar char="•"/>
            </a:pPr>
            <a:r>
              <a:rPr lang="en-US" sz="2114">
                <a:solidFill>
                  <a:srgbClr val="394157"/>
                </a:solidFill>
                <a:latin typeface="29LT Baseet"/>
                <a:ea typeface="29LT Baseet"/>
                <a:cs typeface="29LT Baseet"/>
                <a:sym typeface="29LT Baseet"/>
              </a:rPr>
              <a:t>OLIVEIRA, S. F.; SOUSA, F. D. Efeitos adversos de esteroides anabolizantes: um estudo longitudinal. Medicina &amp; Saúde, v. 19, n. 5, p. 220-225, 2020.</a:t>
            </a:r>
          </a:p>
          <a:p>
            <a:pPr algn="l" marL="456602" indent="-228301" lvl="1">
              <a:lnSpc>
                <a:spcPts val="2960"/>
              </a:lnSpc>
              <a:spcBef>
                <a:spcPct val="0"/>
              </a:spcBef>
              <a:buFont typeface="Arial"/>
              <a:buChar char="•"/>
            </a:pPr>
            <a:r>
              <a:rPr lang="en-US" sz="2114">
                <a:solidFill>
                  <a:srgbClr val="394157"/>
                </a:solidFill>
                <a:latin typeface="29LT Baseet"/>
                <a:ea typeface="29LT Baseet"/>
                <a:cs typeface="29LT Baseet"/>
                <a:sym typeface="29LT Baseet"/>
              </a:rPr>
              <a:t>COSTA, J. M.; RIBEIRO, L. Riscos associados ao uso de esteroides anabolizantes: uma análise estatística. Arquivos Brasileiros de Cardiologia, v. 114, n. 6, p. 102-110, 2021.</a:t>
            </a:r>
          </a:p>
          <a:p>
            <a:pPr algn="l" marL="456602" indent="-228301" lvl="1">
              <a:lnSpc>
                <a:spcPts val="2960"/>
              </a:lnSpc>
              <a:spcBef>
                <a:spcPct val="0"/>
              </a:spcBef>
              <a:buFont typeface="Arial"/>
              <a:buChar char="•"/>
            </a:pPr>
            <a:r>
              <a:rPr lang="en-US" sz="2114">
                <a:solidFill>
                  <a:srgbClr val="394157"/>
                </a:solidFill>
                <a:latin typeface="29LT Baseet"/>
                <a:ea typeface="29LT Baseet"/>
                <a:cs typeface="29LT Baseet"/>
                <a:sym typeface="29LT Baseet"/>
              </a:rPr>
              <a:t>PEREIRA, M. T.; BARBOSA, L. C. O uso de anabolizantes no tratamento de doenças e no doping esportivo. Revista de Endocrinologia, v. 30, n. 4, p. 185-191, 2022.</a:t>
            </a:r>
          </a:p>
          <a:p>
            <a:pPr algn="l" marL="456602" indent="-228301" lvl="1">
              <a:lnSpc>
                <a:spcPts val="2960"/>
              </a:lnSpc>
              <a:spcBef>
                <a:spcPct val="0"/>
              </a:spcBef>
              <a:buFont typeface="Arial"/>
              <a:buChar char="•"/>
            </a:pPr>
            <a:r>
              <a:rPr lang="en-US" sz="2114">
                <a:solidFill>
                  <a:srgbClr val="394157"/>
                </a:solidFill>
                <a:latin typeface="29LT Baseet"/>
                <a:ea typeface="29LT Baseet"/>
                <a:cs typeface="29LT Baseet"/>
                <a:sym typeface="29LT Baseet"/>
              </a:rPr>
              <a:t>GOMES, A. R.; SILVA, E. A. Mercado ilegal de anabolizantes: impacto global e desafios na regulamentação. Journal of Law and Health, v. 24, n. 2, p. 99-107, 2019.</a:t>
            </a:r>
          </a:p>
          <a:p>
            <a:pPr algn="l" marL="456602" indent="-228301" lvl="1">
              <a:lnSpc>
                <a:spcPts val="2960"/>
              </a:lnSpc>
              <a:spcBef>
                <a:spcPct val="0"/>
              </a:spcBef>
              <a:buFont typeface="Arial"/>
              <a:buChar char="•"/>
            </a:pPr>
            <a:r>
              <a:rPr lang="en-US" sz="2114">
                <a:solidFill>
                  <a:srgbClr val="394157"/>
                </a:solidFill>
                <a:latin typeface="29LT Baseet"/>
                <a:ea typeface="29LT Baseet"/>
                <a:cs typeface="29LT Baseet"/>
                <a:sym typeface="29LT Baseet"/>
              </a:rPr>
              <a:t>FERREIRA, T. A.; MOURA, A. L. Alternativas naturais ao uso de esteroides: saúde e desempenho físico. Revista Brasileira de Nutrição, v. 37, n. 2, p. 134-142, 2023.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7724" y="2735147"/>
            <a:ext cx="8267506" cy="7864465"/>
          </a:xfrm>
          <a:custGeom>
            <a:avLst/>
            <a:gdLst/>
            <a:ahLst/>
            <a:cxnLst/>
            <a:rect r="r" b="b" t="t" l="l"/>
            <a:pathLst>
              <a:path h="7864465" w="8267506">
                <a:moveTo>
                  <a:pt x="0" y="0"/>
                </a:moveTo>
                <a:lnTo>
                  <a:pt x="8267507" y="0"/>
                </a:lnTo>
                <a:lnTo>
                  <a:pt x="8267507" y="7864465"/>
                </a:lnTo>
                <a:lnTo>
                  <a:pt x="0" y="786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63520" y="1387916"/>
            <a:ext cx="9028897" cy="47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31"/>
              </a:lnSpc>
              <a:spcBef>
                <a:spcPct val="0"/>
              </a:spcBef>
            </a:pPr>
            <a:r>
              <a:rPr lang="en-US" b="true" sz="12614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Obrigado pela atenção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99195"/>
            <a:ext cx="7015086" cy="6559105"/>
          </a:xfrm>
          <a:custGeom>
            <a:avLst/>
            <a:gdLst/>
            <a:ahLst/>
            <a:cxnLst/>
            <a:rect r="r" b="b" t="t" l="l"/>
            <a:pathLst>
              <a:path h="6559105" w="7015086">
                <a:moveTo>
                  <a:pt x="0" y="0"/>
                </a:moveTo>
                <a:lnTo>
                  <a:pt x="7015086" y="0"/>
                </a:lnTo>
                <a:lnTo>
                  <a:pt x="7015086" y="6559105"/>
                </a:lnTo>
                <a:lnTo>
                  <a:pt x="0" y="6559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71217" y="1171575"/>
            <a:ext cx="8488083" cy="1775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31"/>
              </a:lnSpc>
              <a:spcBef>
                <a:spcPct val="0"/>
              </a:spcBef>
            </a:pPr>
            <a:r>
              <a:rPr lang="en-US" b="true" sz="12614">
                <a:solidFill>
                  <a:srgbClr val="3C53AC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Introdução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71217" y="3433350"/>
            <a:ext cx="8488083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Anabolizantes são hormônios esteroides, naturais ou sintéticos, que estimulam o crescimento e a divisão celular, favorecendo o desenvolvimento de tecidos, sobretudo os musculares e ósseos. Derivam, em geral, da testosterona, hormônio sexual masculino, e podem ser usados de forma oral ou injetável.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96707" y="6298041"/>
            <a:ext cx="1555482" cy="2960259"/>
          </a:xfrm>
          <a:custGeom>
            <a:avLst/>
            <a:gdLst/>
            <a:ahLst/>
            <a:cxnLst/>
            <a:rect r="r" b="b" t="t" l="l"/>
            <a:pathLst>
              <a:path h="2960259" w="1555482">
                <a:moveTo>
                  <a:pt x="0" y="0"/>
                </a:moveTo>
                <a:lnTo>
                  <a:pt x="1555482" y="0"/>
                </a:lnTo>
                <a:lnTo>
                  <a:pt x="1555482" y="2960259"/>
                </a:lnTo>
                <a:lnTo>
                  <a:pt x="0" y="2960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79478" y="6807918"/>
            <a:ext cx="2258807" cy="2450382"/>
          </a:xfrm>
          <a:custGeom>
            <a:avLst/>
            <a:gdLst/>
            <a:ahLst/>
            <a:cxnLst/>
            <a:rect r="r" b="b" t="t" l="l"/>
            <a:pathLst>
              <a:path h="2450382" w="2258807">
                <a:moveTo>
                  <a:pt x="0" y="0"/>
                </a:moveTo>
                <a:lnTo>
                  <a:pt x="2258807" y="0"/>
                </a:lnTo>
                <a:lnTo>
                  <a:pt x="2258807" y="2450382"/>
                </a:lnTo>
                <a:lnTo>
                  <a:pt x="0" y="24503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38285" y="1678738"/>
            <a:ext cx="1946940" cy="2450382"/>
          </a:xfrm>
          <a:custGeom>
            <a:avLst/>
            <a:gdLst/>
            <a:ahLst/>
            <a:cxnLst/>
            <a:rect r="r" b="b" t="t" l="l"/>
            <a:pathLst>
              <a:path h="2450382" w="1946940">
                <a:moveTo>
                  <a:pt x="0" y="0"/>
                </a:moveTo>
                <a:lnTo>
                  <a:pt x="1946940" y="0"/>
                </a:lnTo>
                <a:lnTo>
                  <a:pt x="1946940" y="2450382"/>
                </a:lnTo>
                <a:lnTo>
                  <a:pt x="0" y="2450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17715" y="4023714"/>
            <a:ext cx="2222775" cy="2239571"/>
          </a:xfrm>
          <a:custGeom>
            <a:avLst/>
            <a:gdLst/>
            <a:ahLst/>
            <a:cxnLst/>
            <a:rect r="r" b="b" t="t" l="l"/>
            <a:pathLst>
              <a:path h="2239571" w="2222775">
                <a:moveTo>
                  <a:pt x="0" y="0"/>
                </a:moveTo>
                <a:lnTo>
                  <a:pt x="2222774" y="0"/>
                </a:lnTo>
                <a:lnTo>
                  <a:pt x="2222774" y="2239572"/>
                </a:lnTo>
                <a:lnTo>
                  <a:pt x="0" y="2239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83379" y="1444381"/>
            <a:ext cx="2425503" cy="2919095"/>
          </a:xfrm>
          <a:custGeom>
            <a:avLst/>
            <a:gdLst/>
            <a:ahLst/>
            <a:cxnLst/>
            <a:rect r="r" b="b" t="t" l="l"/>
            <a:pathLst>
              <a:path h="2919095" w="2425503">
                <a:moveTo>
                  <a:pt x="0" y="0"/>
                </a:moveTo>
                <a:lnTo>
                  <a:pt x="2425503" y="0"/>
                </a:lnTo>
                <a:lnTo>
                  <a:pt x="2425503" y="2919095"/>
                </a:lnTo>
                <a:lnTo>
                  <a:pt x="0" y="29190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224655"/>
            <a:ext cx="11250778" cy="503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Definição:</a:t>
            </a:r>
          </a:p>
          <a:p>
            <a:pPr algn="just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Anabolizantes são substâncias sintéticas derivadas da testosterona, que promovem o crescimento dos músculos e dos ossos.</a:t>
            </a:r>
          </a:p>
          <a:p>
            <a:pPr algn="just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Também conhecidos como esteroides anabolizantes androgênicos.</a:t>
            </a:r>
          </a:p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Palavras-chave:</a:t>
            </a:r>
          </a:p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💪 Hormônios Esteroides</a:t>
            </a:r>
          </a:p>
          <a:p>
            <a:pPr algn="just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💥 Crescimento Muscular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23925"/>
            <a:ext cx="10965982" cy="275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83"/>
              </a:lnSpc>
            </a:pPr>
            <a:r>
              <a:rPr lang="en-US" b="true" sz="8799">
                <a:solidFill>
                  <a:srgbClr val="3C53AC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O que são Anabolizantes?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10383" y="2698986"/>
            <a:ext cx="12867234" cy="4889028"/>
            <a:chOff x="0" y="0"/>
            <a:chExt cx="17156312" cy="6518704"/>
          </a:xfrm>
        </p:grpSpPr>
        <p:sp>
          <p:nvSpPr>
            <p:cNvPr name="AutoShape 3" id="3"/>
            <p:cNvSpPr/>
            <p:nvPr/>
          </p:nvSpPr>
          <p:spPr>
            <a:xfrm>
              <a:off x="4484488" y="1533217"/>
              <a:ext cx="8187337" cy="0"/>
            </a:xfrm>
            <a:prstGeom prst="line">
              <a:avLst/>
            </a:prstGeom>
            <a:ln cap="flat" w="50800">
              <a:solidFill>
                <a:srgbClr val="010043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" id="4"/>
            <p:cNvGrpSpPr/>
            <p:nvPr/>
          </p:nvGrpSpPr>
          <p:grpSpPr>
            <a:xfrm rot="0">
              <a:off x="3721381" y="1151664"/>
              <a:ext cx="763107" cy="763107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1454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2671825" y="1151664"/>
              <a:ext cx="763107" cy="763107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1454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8205869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F1454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POSITIVO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950444" y="-57150"/>
              <a:ext cx="8205869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F1454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NEGATIVO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584757" y="2074127"/>
              <a:ext cx="7036354" cy="4444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Aumento da massa muscular</a:t>
              </a:r>
            </a:p>
            <a:p>
              <a:pPr algn="l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Melhora do desempenho físico</a:t>
              </a:r>
            </a:p>
            <a:p>
              <a:pPr algn="l" marL="690881" indent="-345440" lvl="1">
                <a:lnSpc>
                  <a:spcPts val="44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Recuperação muscular acelerada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9494873" y="2074127"/>
              <a:ext cx="7117010" cy="4444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Acne severa</a:t>
              </a:r>
            </a:p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Alterações hormonais</a:t>
              </a:r>
            </a:p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Agressividade</a:t>
              </a:r>
            </a:p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Infertilidade</a:t>
              </a:r>
            </a:p>
            <a:p>
              <a:pPr algn="just" marL="690881" indent="-345440" lvl="1">
                <a:lnSpc>
                  <a:spcPts val="44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Problemas cardíacos e hepáticos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0" y="5143500"/>
            <a:ext cx="3452574" cy="5143500"/>
          </a:xfrm>
          <a:custGeom>
            <a:avLst/>
            <a:gdLst/>
            <a:ahLst/>
            <a:cxnLst/>
            <a:rect r="r" b="b" t="t" l="l"/>
            <a:pathLst>
              <a:path h="5143500" w="3452574">
                <a:moveTo>
                  <a:pt x="0" y="0"/>
                </a:moveTo>
                <a:lnTo>
                  <a:pt x="3452574" y="0"/>
                </a:lnTo>
                <a:lnTo>
                  <a:pt x="345257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97913" y="5817247"/>
            <a:ext cx="4038304" cy="3796006"/>
          </a:xfrm>
          <a:custGeom>
            <a:avLst/>
            <a:gdLst/>
            <a:ahLst/>
            <a:cxnLst/>
            <a:rect r="r" b="b" t="t" l="l"/>
            <a:pathLst>
              <a:path h="3796006" w="4038304">
                <a:moveTo>
                  <a:pt x="0" y="0"/>
                </a:moveTo>
                <a:lnTo>
                  <a:pt x="4038304" y="0"/>
                </a:lnTo>
                <a:lnTo>
                  <a:pt x="4038304" y="3796006"/>
                </a:lnTo>
                <a:lnTo>
                  <a:pt x="0" y="379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923925"/>
            <a:ext cx="10282571" cy="144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83"/>
              </a:lnSpc>
            </a:pPr>
            <a:r>
              <a:rPr lang="en-US" b="true" sz="8799">
                <a:solidFill>
                  <a:srgbClr val="3C53AC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Efeitos no corpo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5828" y="1123950"/>
            <a:ext cx="12703472" cy="1270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70"/>
              </a:lnSpc>
              <a:spcBef>
                <a:spcPct val="0"/>
              </a:spcBef>
            </a:pPr>
            <a:r>
              <a:rPr lang="en-US" b="true" sz="9000">
                <a:solidFill>
                  <a:srgbClr val="3C53AC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Riscos e C</a:t>
            </a:r>
            <a:r>
              <a:rPr lang="en-US" b="true" sz="9000">
                <a:solidFill>
                  <a:srgbClr val="3C53AC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onsequências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16921" y="3636336"/>
            <a:ext cx="11842379" cy="559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3941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USO PROLONGADO DE ANABOLIZANTES PODE CAUSAR DANOS IRREVERSÍVEIS AO ORGANISMO. USUÁRIOS CRÔNICOS PODEM DESENVOLVER DEPENDÊNCIA, APRESENTANDO SINTOMAS DE ABSTINÊNCIA COMO FADIGA, PERDA DE APETITE, INSÔNIA E DEPRESSÃO.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3941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ALÉM DOS RISCOS FÍSICOS, HÁ IMPLICAÇÕES LEGAIS E ÉTICAS, ESPECIALMENTE EM COMPETIÇÕES ESPORTIVAS. O USO SEM PRESCRIÇÃO MÉDICA É ILEGAL EM DIVERSOS PAÍSES, SENDO CONSIDERADO DOPING EM AMBIENTES ESPORTIVOS PROFISSIONAIS.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381114">
            <a:off x="864301" y="3334801"/>
            <a:ext cx="4252024" cy="6681752"/>
          </a:xfrm>
          <a:custGeom>
            <a:avLst/>
            <a:gdLst/>
            <a:ahLst/>
            <a:cxnLst/>
            <a:rect r="r" b="b" t="t" l="l"/>
            <a:pathLst>
              <a:path h="6681752" w="4252024">
                <a:moveTo>
                  <a:pt x="0" y="0"/>
                </a:moveTo>
                <a:lnTo>
                  <a:pt x="4252024" y="0"/>
                </a:lnTo>
                <a:lnTo>
                  <a:pt x="4252024" y="6681752"/>
                </a:lnTo>
                <a:lnTo>
                  <a:pt x="0" y="6681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5214" y="1243638"/>
            <a:ext cx="14177572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19"/>
              </a:lnSpc>
              <a:spcBef>
                <a:spcPct val="0"/>
              </a:spcBef>
            </a:pPr>
            <a:r>
              <a:rPr lang="en-US" b="true" sz="8999">
                <a:solidFill>
                  <a:srgbClr val="3C53AC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Uso medicinal e Esportivo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68007" y="2899977"/>
            <a:ext cx="11256765" cy="678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4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 medicina, os anabolizantes são utilizados no tratamento de:</a:t>
            </a:r>
          </a:p>
          <a:p>
            <a:pPr algn="l" marL="604521" indent="-302261" lvl="1">
              <a:lnSpc>
                <a:spcPts val="414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Hipogonadismo masculino.</a:t>
            </a:r>
          </a:p>
          <a:p>
            <a:pPr algn="l" marL="604521" indent="-302261" lvl="1">
              <a:lnSpc>
                <a:spcPts val="414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Anemia severa.</a:t>
            </a:r>
          </a:p>
          <a:p>
            <a:pPr algn="l" marL="604521" indent="-302261" lvl="1">
              <a:lnSpc>
                <a:spcPts val="414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Doenças que causam desgaste muscular (como AIDS e câncer).</a:t>
            </a:r>
          </a:p>
          <a:p>
            <a:pPr algn="l" marL="604521" indent="-302261" lvl="1">
              <a:lnSpc>
                <a:spcPts val="4144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Osteoporose.</a:t>
            </a:r>
          </a:p>
          <a:p>
            <a:pPr algn="l">
              <a:lnSpc>
                <a:spcPts val="4144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Contudo, seu uso para fins estéticos ou aumento de performance esportiva é amplamente difundido, especialmente entre fisiculturistas e atletas. Esse uso não médico é muitas vezes feito sem supervisão, com doses muito superiores às terapêuticas, aumentando os riscos à saúde.</a:t>
            </a:r>
          </a:p>
          <a:p>
            <a:pPr algn="l" marL="0" indent="0" lvl="0">
              <a:lnSpc>
                <a:spcPts val="4144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doping é uma prática condenada por organizações esportivas, podendo acarretar suspensões, perda de títulos e danos à reputação do atleta.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50907">
            <a:off x="-3005860" y="2600281"/>
            <a:ext cx="10014240" cy="9176685"/>
          </a:xfrm>
          <a:custGeom>
            <a:avLst/>
            <a:gdLst/>
            <a:ahLst/>
            <a:cxnLst/>
            <a:rect r="r" b="b" t="t" l="l"/>
            <a:pathLst>
              <a:path h="9176685" w="10014240">
                <a:moveTo>
                  <a:pt x="0" y="0"/>
                </a:moveTo>
                <a:lnTo>
                  <a:pt x="10014241" y="0"/>
                </a:lnTo>
                <a:lnTo>
                  <a:pt x="10014241" y="9176686"/>
                </a:lnTo>
                <a:lnTo>
                  <a:pt x="0" y="9176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4437" y="1351154"/>
            <a:ext cx="6807490" cy="8935846"/>
          </a:xfrm>
          <a:custGeom>
            <a:avLst/>
            <a:gdLst/>
            <a:ahLst/>
            <a:cxnLst/>
            <a:rect r="r" b="b" t="t" l="l"/>
            <a:pathLst>
              <a:path h="8935846" w="6807490">
                <a:moveTo>
                  <a:pt x="0" y="0"/>
                </a:moveTo>
                <a:lnTo>
                  <a:pt x="6807489" y="0"/>
                </a:lnTo>
                <a:lnTo>
                  <a:pt x="6807489" y="8935846"/>
                </a:lnTo>
                <a:lnTo>
                  <a:pt x="0" y="893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46123" y="1114425"/>
            <a:ext cx="9560769" cy="114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6"/>
              </a:lnSpc>
              <a:spcBef>
                <a:spcPct val="0"/>
              </a:spcBef>
            </a:pPr>
            <a:r>
              <a:rPr lang="en-US" b="true" sz="8093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Efeitos Colaterais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73384" y="2537450"/>
            <a:ext cx="11106248" cy="648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924" indent="-316462" lvl="1">
              <a:lnSpc>
                <a:spcPts val="4338"/>
              </a:lnSpc>
              <a:buFont typeface="Arial"/>
              <a:buChar char="•"/>
            </a:pPr>
            <a:r>
              <a:rPr lang="en-US" b="true" sz="293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Cardiovasculares:</a:t>
            </a:r>
            <a:r>
              <a:rPr lang="en-US" sz="29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elevação da pressão arterial, aumento do colesterol LDL (ruim) e redução do HDL (bom), predispondo a doenças coronarianas.</a:t>
            </a:r>
          </a:p>
          <a:p>
            <a:pPr algn="l" marL="632924" indent="-316462" lvl="1">
              <a:lnSpc>
                <a:spcPts val="4338"/>
              </a:lnSpc>
              <a:buFont typeface="Arial"/>
              <a:buChar char="•"/>
            </a:pPr>
            <a:r>
              <a:rPr lang="en-US" b="true" sz="293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Hepáticos:</a:t>
            </a:r>
            <a:r>
              <a:rPr lang="en-US" sz="29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especialmente os anabolizantes orais podem causar hepatotoxicidade, hepatite medicamentosa e até tumores hepáticos.</a:t>
            </a:r>
          </a:p>
          <a:p>
            <a:pPr algn="l" marL="632924" indent="-316462" lvl="1">
              <a:lnSpc>
                <a:spcPts val="4338"/>
              </a:lnSpc>
              <a:buFont typeface="Arial"/>
              <a:buChar char="•"/>
            </a:pPr>
            <a:r>
              <a:rPr lang="en-US" b="true" sz="293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Hormonais:</a:t>
            </a:r>
            <a:r>
              <a:rPr lang="en-US" sz="29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ginecomastia em homens (devido à conversão de testosterona em estrógeno), atrofia testicular, virilização em mulheres.</a:t>
            </a:r>
          </a:p>
          <a:p>
            <a:pPr algn="l" marL="632924" indent="-316462" lvl="1">
              <a:lnSpc>
                <a:spcPts val="433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3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Psicológicos:</a:t>
            </a:r>
            <a:r>
              <a:rPr lang="en-US" sz="29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alterações de humor, agressividade, irritabilidade, depressão e em alguns casos, comportamento suicida.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2402" y="3380834"/>
            <a:ext cx="6356958" cy="5080058"/>
          </a:xfrm>
          <a:custGeom>
            <a:avLst/>
            <a:gdLst/>
            <a:ahLst/>
            <a:cxnLst/>
            <a:rect r="r" b="b" t="t" l="l"/>
            <a:pathLst>
              <a:path h="5080058" w="6356958">
                <a:moveTo>
                  <a:pt x="0" y="0"/>
                </a:moveTo>
                <a:lnTo>
                  <a:pt x="6356958" y="0"/>
                </a:lnTo>
                <a:lnTo>
                  <a:pt x="6356958" y="5080057"/>
                </a:lnTo>
                <a:lnTo>
                  <a:pt x="0" y="5080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135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53901" y="1114425"/>
            <a:ext cx="12605399" cy="114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6"/>
              </a:lnSpc>
              <a:spcBef>
                <a:spcPct val="0"/>
              </a:spcBef>
            </a:pPr>
            <a:r>
              <a:rPr lang="en-US" b="true" sz="8093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Regulamentação e Tráfico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69360" y="2535800"/>
            <a:ext cx="9889940" cy="7264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8"/>
              </a:lnSpc>
              <a:spcBef>
                <a:spcPct val="0"/>
              </a:spcBef>
            </a:pPr>
            <a:r>
              <a:rPr lang="en-US" sz="27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regulamentação dos anabolizantes varia amplamente entre os países. Em lugares como o Brasil e os Estados Unidos, a venda sem prescrição médica é considerada crime, com penas severas para quem comercializa ou trafica essas substâncias. Já em países como Canadá e Reino Unido, há uma tolerância limitada, onde o uso pessoal pode ser permitido com receita médica.</a:t>
            </a:r>
          </a:p>
          <a:p>
            <a:pPr algn="just">
              <a:lnSpc>
                <a:spcPts val="3848"/>
              </a:lnSpc>
              <a:spcBef>
                <a:spcPct val="0"/>
              </a:spcBef>
            </a:pPr>
          </a:p>
          <a:p>
            <a:pPr algn="just">
              <a:lnSpc>
                <a:spcPts val="3848"/>
              </a:lnSpc>
              <a:spcBef>
                <a:spcPct val="0"/>
              </a:spcBef>
            </a:pPr>
            <a:r>
              <a:rPr lang="en-US" sz="27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Entretanto, a falta de controle em algumas regiões alimenta um mercado ilegal perigoso. O tráfico de anabolizantes falsificados é uma realidade crescente, com substâncias sendo vendidas em academias, pela internet e até contrabandeadas entre fronteiras. Esses produtos muitas vezes contêm compostos adulterados e representam sérios riscos à saúde.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95296" y="7375834"/>
            <a:ext cx="1191171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Tolerância limitada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08793" y="7375834"/>
            <a:ext cx="1418016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Proibição e penas severas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2475" y="7375834"/>
            <a:ext cx="1508754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Uso permitido com pescrição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53924" y="2120784"/>
            <a:ext cx="7117590" cy="6810644"/>
          </a:xfrm>
          <a:custGeom>
            <a:avLst/>
            <a:gdLst/>
            <a:ahLst/>
            <a:cxnLst/>
            <a:rect r="r" b="b" t="t" l="l"/>
            <a:pathLst>
              <a:path h="6810644" w="7117590">
                <a:moveTo>
                  <a:pt x="0" y="0"/>
                </a:moveTo>
                <a:lnTo>
                  <a:pt x="7117590" y="0"/>
                </a:lnTo>
                <a:lnTo>
                  <a:pt x="7117590" y="6810644"/>
                </a:lnTo>
                <a:lnTo>
                  <a:pt x="0" y="6810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82114" y="794671"/>
            <a:ext cx="12477186" cy="114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6"/>
              </a:lnSpc>
              <a:spcBef>
                <a:spcPct val="0"/>
              </a:spcBef>
            </a:pPr>
            <a:r>
              <a:rPr lang="en-US" b="true" sz="8093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Regulamentação e Tráfico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021608" y="4191218"/>
            <a:ext cx="10237692" cy="3255718"/>
            <a:chOff x="0" y="0"/>
            <a:chExt cx="13650256" cy="434095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3650256" cy="3559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359"/>
                </a:lnSpc>
                <a:spcBef>
                  <a:spcPct val="0"/>
                </a:spcBef>
              </a:pPr>
              <a:r>
                <a:rPr lang="en-US" sz="2945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“A comercialização irregular desse tipo de produto caracteriza o crime de falsificação, corrupção, adulteração ou alteração de produto destinado a fins terapêuticos ou medicinais, previsto no art. 273, parágrafo 1°-B, I, do CP, com pena de 10 a 15 anos de reclusão e multa.”</a:t>
              </a:r>
              <a:r>
                <a:rPr lang="en-US" sz="294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709295"/>
              <a:ext cx="13644499" cy="6316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167"/>
                </a:lnSpc>
                <a:spcBef>
                  <a:spcPct val="0"/>
                </a:spcBef>
              </a:pPr>
              <a:r>
                <a:rPr lang="en-US" sz="2815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(P</a:t>
              </a:r>
              <a:r>
                <a:rPr lang="en-US" sz="2815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OLÍCIA FEDERAL, GOV.BR)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DAGkskOz61E</dc:identifier>
  <dcterms:modified xsi:type="dcterms:W3CDTF">2011-08-01T06:04:30Z</dcterms:modified>
  <cp:revision>1</cp:revision>
  <dc:title>Anabolizantes</dc:title>
</cp:coreProperties>
</file>