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4"/>
  </p:notesMasterIdLst>
  <p:handoutMasterIdLst>
    <p:handoutMasterId r:id="rId15"/>
  </p:handoutMasterIdLst>
  <p:sldIdLst>
    <p:sldId id="696" r:id="rId2"/>
    <p:sldId id="705" r:id="rId3"/>
    <p:sldId id="715" r:id="rId4"/>
    <p:sldId id="709" r:id="rId5"/>
    <p:sldId id="706" r:id="rId6"/>
    <p:sldId id="707" r:id="rId7"/>
    <p:sldId id="710" r:id="rId8"/>
    <p:sldId id="717" r:id="rId9"/>
    <p:sldId id="708" r:id="rId10"/>
    <p:sldId id="719" r:id="rId11"/>
    <p:sldId id="714" r:id="rId12"/>
    <p:sldId id="718" r:id="rId13"/>
  </p:sldIdLst>
  <p:sldSz cx="9144000" cy="6858000" type="screen4x3"/>
  <p:notesSz cx="7010400" cy="92964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FF"/>
    <a:srgbClr val="FFFFCC"/>
    <a:srgbClr val="AAF4B6"/>
    <a:srgbClr val="FFFFFF"/>
    <a:srgbClr val="9FF3AD"/>
    <a:srgbClr val="7DEF90"/>
    <a:srgbClr val="72E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05" autoAdjust="0"/>
    <p:restoredTop sz="94660"/>
  </p:normalViewPr>
  <p:slideViewPr>
    <p:cSldViewPr snapToGrid="0">
      <p:cViewPr>
        <p:scale>
          <a:sx n="80" d="100"/>
          <a:sy n="80" d="100"/>
        </p:scale>
        <p:origin x="-135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434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44B2025E-19B1-498E-93C8-5A17877228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04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53" y="0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65" y="4414993"/>
            <a:ext cx="5607671" cy="418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53" y="8829985"/>
            <a:ext cx="3037624" cy="46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0C73D57A-E55C-41F7-8272-92348F35ED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7B0DD-6B4E-4F78-8E62-40D7C37881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8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13F4E-96D2-4DBE-AD6E-1BD292CA13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19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1483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1483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60785-B783-465B-95F8-BD78381BA2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71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11CFB-12FE-4FBA-AB35-11913C63CA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737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1F150-D342-4C15-BAE6-4C302C03BE0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79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66738" y="1268413"/>
            <a:ext cx="8001000" cy="518477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8B0DF-02DB-4C5D-9226-F2B98508FB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82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FAEBB-304E-4592-BD9A-D9558BAF36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038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61483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6C01F-6303-48E5-AB12-04DB12DF92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1C009-27C2-4FF3-A001-8E6CD49BD7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44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A33CF-5968-4C76-AAF2-8FC8A79710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196A9-3657-4D35-AEDE-575FDBB4293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54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38BE3-F404-4D51-815B-1D4D37921A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5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A256F-1BE2-4A5F-940F-C68420FD7C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89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AC397-2B39-4863-BA2B-A90B551AAB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88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5E5F3-7B71-4463-B3D4-9AAD9B6616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15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6C32D-155E-463A-950D-47D24B5CA9C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64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68413"/>
            <a:ext cx="8001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84772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453188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97638"/>
            <a:ext cx="19812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25"/>
            <a:ext cx="1981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2B90DC4A-1A53-41F5-BACC-948367684DF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5" r:id="rId1"/>
    <p:sldLayoutId id="2147484886" r:id="rId2"/>
    <p:sldLayoutId id="2147484871" r:id="rId3"/>
    <p:sldLayoutId id="2147484872" r:id="rId4"/>
    <p:sldLayoutId id="2147484873" r:id="rId5"/>
    <p:sldLayoutId id="2147484874" r:id="rId6"/>
    <p:sldLayoutId id="2147484875" r:id="rId7"/>
    <p:sldLayoutId id="2147484876" r:id="rId8"/>
    <p:sldLayoutId id="2147484877" r:id="rId9"/>
    <p:sldLayoutId id="2147484878" r:id="rId10"/>
    <p:sldLayoutId id="2147484879" r:id="rId11"/>
    <p:sldLayoutId id="2147484880" r:id="rId12"/>
    <p:sldLayoutId id="2147484881" r:id="rId13"/>
    <p:sldLayoutId id="2147484882" r:id="rId14"/>
    <p:sldLayoutId id="2147484883" r:id="rId15"/>
    <p:sldLayoutId id="2147484884" r:id="rId16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2"/>
            <a:ext cx="8326741" cy="475660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Implementar em VHDL duas </a:t>
            </a:r>
            <a:r>
              <a:rPr lang="pt-BR" sz="2400" i="1" dirty="0" err="1" smtClean="0"/>
              <a:t>architectures</a:t>
            </a:r>
            <a:r>
              <a:rPr lang="pt-BR" sz="2400" dirty="0" smtClean="0"/>
              <a:t> </a:t>
            </a:r>
            <a:r>
              <a:rPr lang="pt-BR" sz="2400" dirty="0"/>
              <a:t>para </a:t>
            </a:r>
            <a:r>
              <a:rPr lang="pt-BR" sz="2400" dirty="0" smtClean="0"/>
              <a:t>o processador </a:t>
            </a:r>
            <a:r>
              <a:rPr lang="pt-BR" sz="2400" i="1" dirty="0" err="1" smtClean="0"/>
              <a:t>GenerateKeyStream</a:t>
            </a:r>
            <a:endParaRPr lang="pt-BR" sz="2400" dirty="0" smtClean="0"/>
          </a:p>
          <a:p>
            <a:pPr marL="928687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pt-BR" sz="2000" dirty="0"/>
              <a:t>Comportamental + estrutural (</a:t>
            </a:r>
            <a:r>
              <a:rPr lang="pt-BR" sz="2000" i="1" dirty="0" err="1"/>
              <a:t>ControlPath</a:t>
            </a:r>
            <a:r>
              <a:rPr lang="pt-BR" sz="2000" i="1" dirty="0"/>
              <a:t> + </a:t>
            </a:r>
            <a:r>
              <a:rPr lang="pt-BR" sz="2000" i="1" dirty="0" err="1"/>
              <a:t>DataPath</a:t>
            </a:r>
            <a:r>
              <a:rPr lang="pt-BR" sz="20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A descrição VHDL deve ser baseada no projeto implementado </a:t>
            </a:r>
            <a:r>
              <a:rPr lang="pt-BR" sz="1600" dirty="0"/>
              <a:t>n</a:t>
            </a:r>
            <a:r>
              <a:rPr lang="pt-BR" sz="1600" dirty="0" smtClean="0"/>
              <a:t>a parte 1 do trabalho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pt-BR" sz="2000" dirty="0" smtClean="0"/>
              <a:t>Totalmente comportamental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A descrição deve ser baseada na FSMD que descreve o comportamento do processador</a:t>
            </a:r>
          </a:p>
          <a:p>
            <a:pPr marL="471487" lvl="1" indent="0" eaLnBrk="1" hangingPunct="1">
              <a:lnSpc>
                <a:spcPct val="90000"/>
              </a:lnSpc>
              <a:buNone/>
            </a:pPr>
            <a:endParaRPr lang="pt-BR" sz="1400" dirty="0" smtClean="0"/>
          </a:p>
          <a:p>
            <a:pPr lvl="3" eaLnBrk="1" hangingPunct="1">
              <a:lnSpc>
                <a:spcPct val="90000"/>
              </a:lnSpc>
            </a:pPr>
            <a:endParaRPr lang="pt-BR" sz="1400" i="1" dirty="0" smtClean="0"/>
          </a:p>
          <a:p>
            <a:pPr lvl="2" eaLnBrk="1" hangingPunct="1">
              <a:lnSpc>
                <a:spcPct val="90000"/>
              </a:lnSpc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92813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VHDL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7" y="1268411"/>
            <a:ext cx="8244753" cy="1261034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 err="1" smtClean="0"/>
              <a:t>Simulação</a:t>
            </a:r>
            <a:r>
              <a:rPr lang="en-US" sz="2400" dirty="0" smtClean="0"/>
              <a:t> </a:t>
            </a:r>
            <a:r>
              <a:rPr lang="en-US" sz="2400" dirty="0" err="1" smtClean="0"/>
              <a:t>simultânea</a:t>
            </a:r>
            <a:r>
              <a:rPr lang="en-US" sz="2400" dirty="0" smtClean="0"/>
              <a:t> de </a:t>
            </a:r>
            <a:r>
              <a:rPr lang="en-US" sz="2400" dirty="0" err="1" smtClean="0"/>
              <a:t>duas</a:t>
            </a:r>
            <a:r>
              <a:rPr lang="en-US" sz="2400" dirty="0" smtClean="0"/>
              <a:t> </a:t>
            </a:r>
            <a:r>
              <a:rPr lang="en-US" sz="2400" i="1" dirty="0" smtClean="0"/>
              <a:t>architectures</a:t>
            </a:r>
            <a:endParaRPr lang="en-US" sz="2400" i="1" dirty="0"/>
          </a:p>
          <a:p>
            <a:pPr lvl="1" algn="just">
              <a:lnSpc>
                <a:spcPct val="90000"/>
              </a:lnSpc>
            </a:pPr>
            <a:r>
              <a:rPr lang="en-US" sz="2000" dirty="0" smtClean="0"/>
              <a:t>Divider</a:t>
            </a:r>
            <a:endParaRPr lang="en-US" sz="2000" dirty="0"/>
          </a:p>
          <a:p>
            <a:pPr lvl="2" algn="just">
              <a:lnSpc>
                <a:spcPct val="90000"/>
              </a:lnSpc>
            </a:pPr>
            <a:r>
              <a:rPr lang="en-US" sz="1500" dirty="0" err="1"/>
              <a:t>Exemplo</a:t>
            </a:r>
            <a:r>
              <a:rPr lang="en-US" sz="1500" dirty="0"/>
              <a:t>: 7/2 = 3, </a:t>
            </a:r>
            <a:r>
              <a:rPr lang="en-US" sz="1500" dirty="0" err="1"/>
              <a:t>Resto</a:t>
            </a:r>
            <a:r>
              <a:rPr lang="en-US" sz="1500" dirty="0"/>
              <a:t> = 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36" y="2370611"/>
            <a:ext cx="6302395" cy="3988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8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 bwMode="auto">
          <a:xfrm>
            <a:off x="2288150" y="2729536"/>
            <a:ext cx="4396636" cy="353233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577262" cy="14246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000" dirty="0" smtClean="0"/>
              <a:t>Será fornecido um processador que implementa o algoritmo </a:t>
            </a:r>
            <a:r>
              <a:rPr lang="pt-BR" sz="2000" i="1" dirty="0" smtClean="0"/>
              <a:t>BubbleSort</a:t>
            </a:r>
            <a:r>
              <a:rPr lang="pt-BR" sz="2000" dirty="0" smtClean="0"/>
              <a:t>, o qual segue o mesmo formato do trabalho a ser feito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304542" y="272953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BubbleSort_tb</a:t>
            </a:r>
            <a:endParaRPr lang="en-US" dirty="0"/>
          </a:p>
        </p:txBody>
      </p:sp>
      <p:sp>
        <p:nvSpPr>
          <p:cNvPr id="19" name="Retângulo 18"/>
          <p:cNvSpPr/>
          <p:nvPr/>
        </p:nvSpPr>
        <p:spPr bwMode="auto">
          <a:xfrm>
            <a:off x="2476041" y="3293208"/>
            <a:ext cx="1866378" cy="27807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2686019" y="3878706"/>
            <a:ext cx="1443489" cy="801665"/>
            <a:chOff x="2827918" y="3767110"/>
            <a:chExt cx="1443489" cy="801665"/>
          </a:xfrm>
          <a:solidFill>
            <a:srgbClr val="FFC000"/>
          </a:solidFill>
        </p:grpSpPr>
        <p:sp>
          <p:nvSpPr>
            <p:cNvPr id="21" name="Retângulo 20"/>
            <p:cNvSpPr/>
            <p:nvPr/>
          </p:nvSpPr>
          <p:spPr bwMode="auto">
            <a:xfrm>
              <a:off x="2827918" y="3767110"/>
              <a:ext cx="1443489" cy="801665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868459" y="3983276"/>
              <a:ext cx="14029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ControlPath</a:t>
              </a:r>
              <a:endParaRPr lang="en-US" dirty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2686019" y="5058240"/>
            <a:ext cx="1443489" cy="801665"/>
            <a:chOff x="2787377" y="3767110"/>
            <a:chExt cx="1443489" cy="801665"/>
          </a:xfrm>
        </p:grpSpPr>
        <p:sp>
          <p:nvSpPr>
            <p:cNvPr id="24" name="Retângulo 23"/>
            <p:cNvSpPr/>
            <p:nvPr/>
          </p:nvSpPr>
          <p:spPr bwMode="auto">
            <a:xfrm>
              <a:off x="2787377" y="3767110"/>
              <a:ext cx="1443489" cy="801665"/>
            </a:xfrm>
            <a:prstGeom prst="rect">
              <a:avLst/>
            </a:prstGeom>
            <a:solidFill>
              <a:srgbClr val="AAF4B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906037" y="3983276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DataPath</a:t>
              </a:r>
              <a:endParaRPr lang="en-US" dirty="0"/>
            </a:p>
          </p:txBody>
        </p:sp>
      </p:grpSp>
      <p:sp>
        <p:nvSpPr>
          <p:cNvPr id="26" name="CaixaDeTexto 25"/>
          <p:cNvSpPr txBox="1"/>
          <p:nvPr/>
        </p:nvSpPr>
        <p:spPr>
          <a:xfrm>
            <a:off x="2476041" y="329320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BubbleSort</a:t>
            </a:r>
            <a:endParaRPr lang="en-US" dirty="0"/>
          </a:p>
        </p:txBody>
      </p:sp>
      <p:sp>
        <p:nvSpPr>
          <p:cNvPr id="27" name="Retângulo 26"/>
          <p:cNvSpPr/>
          <p:nvPr/>
        </p:nvSpPr>
        <p:spPr bwMode="auto">
          <a:xfrm>
            <a:off x="5357027" y="3802411"/>
            <a:ext cx="1089764" cy="1765033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390986" y="450026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29" name="Conector de seta reta 28"/>
          <p:cNvCxnSpPr>
            <a:stCxn id="19" idx="3"/>
            <a:endCxn id="27" idx="1"/>
          </p:cNvCxnSpPr>
          <p:nvPr/>
        </p:nvCxnSpPr>
        <p:spPr bwMode="auto">
          <a:xfrm>
            <a:off x="4342419" y="4683597"/>
            <a:ext cx="1014608" cy="13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834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414424" cy="49319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Entrega </a:t>
            </a:r>
            <a:r>
              <a:rPr lang="pt-BR" sz="2400" dirty="0"/>
              <a:t>dia </a:t>
            </a:r>
            <a:r>
              <a:rPr lang="pt-BR" sz="2400" dirty="0" smtClean="0"/>
              <a:t>2/7 </a:t>
            </a:r>
            <a:r>
              <a:rPr lang="pt-BR" sz="2400" dirty="0"/>
              <a:t>(todos grupos)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Em relação à descrição totalmente comportamental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Entregar grafo da  FSMD </a:t>
            </a:r>
            <a:r>
              <a:rPr lang="pt-BR" sz="1600" dirty="0" smtClean="0">
                <a:solidFill>
                  <a:srgbClr val="0000FF"/>
                </a:solidFill>
              </a:rPr>
              <a:t>impresso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Arquivos VHDL submetidos via </a:t>
            </a:r>
            <a:r>
              <a:rPr lang="pt-BR" sz="2000" i="1" dirty="0" err="1" smtClean="0"/>
              <a:t>moodle</a:t>
            </a:r>
            <a:r>
              <a:rPr lang="pt-BR" sz="2000" dirty="0" smtClean="0"/>
              <a:t> por um integrante do grupo</a:t>
            </a:r>
            <a:endParaRPr lang="pt-BR" sz="2000" i="1" dirty="0" smtClean="0"/>
          </a:p>
          <a:p>
            <a:pPr eaLnBrk="1" hangingPunct="1">
              <a:lnSpc>
                <a:spcPct val="90000"/>
              </a:lnSpc>
            </a:pPr>
            <a:r>
              <a:rPr lang="pt-BR" sz="2400" smtClean="0"/>
              <a:t>Apresentação </a:t>
            </a:r>
            <a:r>
              <a:rPr lang="pt-BR" sz="2400" smtClean="0"/>
              <a:t>2/7 </a:t>
            </a:r>
            <a:r>
              <a:rPr lang="pt-BR" sz="2400"/>
              <a:t>e</a:t>
            </a:r>
            <a:r>
              <a:rPr lang="pt-BR" sz="2400" smtClean="0"/>
              <a:t> </a:t>
            </a:r>
            <a:r>
              <a:rPr lang="pt-BR" sz="2400" smtClean="0"/>
              <a:t>4</a:t>
            </a:r>
            <a:r>
              <a:rPr lang="pt-BR" sz="2400" smtClean="0"/>
              <a:t>/7</a:t>
            </a:r>
            <a:endParaRPr lang="pt-BR" sz="2400" dirty="0"/>
          </a:p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Para a parte 2 do trabalho, os mesmos grupos deverão ser mantidos</a:t>
            </a:r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  <a:p>
            <a:pPr lvl="2" eaLnBrk="1" hangingPunct="1">
              <a:lnSpc>
                <a:spcPct val="90000"/>
              </a:lnSpc>
            </a:pP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63476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 bwMode="auto">
          <a:xfrm>
            <a:off x="2833001" y="3444658"/>
            <a:ext cx="1866378" cy="27807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577262" cy="161257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i="1" dirty="0" smtClean="0"/>
              <a:t>Architecture</a:t>
            </a:r>
            <a:r>
              <a:rPr lang="pt-BR" sz="2400" dirty="0" smtClean="0"/>
              <a:t> Comportamental + estrutural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Estrutura da descrição</a:t>
            </a:r>
            <a:endParaRPr lang="pt-BR" sz="2000" dirty="0"/>
          </a:p>
          <a:p>
            <a:pPr lvl="2" eaLnBrk="1" hangingPunct="1">
              <a:lnSpc>
                <a:spcPct val="90000"/>
              </a:lnSpc>
            </a:pPr>
            <a:r>
              <a:rPr lang="pt-BR" sz="1600" dirty="0"/>
              <a:t>4</a:t>
            </a:r>
            <a:r>
              <a:rPr lang="pt-BR" sz="1600" dirty="0" smtClean="0"/>
              <a:t> entidades: </a:t>
            </a:r>
            <a:r>
              <a:rPr lang="pt-BR" sz="1600" i="1" dirty="0" err="1" smtClean="0"/>
              <a:t>GenerateKeyStream</a:t>
            </a:r>
            <a:r>
              <a:rPr lang="pt-BR" sz="1600" dirty="0" smtClean="0"/>
              <a:t>, </a:t>
            </a:r>
            <a:r>
              <a:rPr lang="pt-BR" sz="1600" i="1" dirty="0" smtClean="0"/>
              <a:t>ControlPath</a:t>
            </a:r>
            <a:r>
              <a:rPr lang="pt-BR" sz="1600" dirty="0" smtClean="0"/>
              <a:t>, </a:t>
            </a:r>
            <a:r>
              <a:rPr lang="pt-BR" sz="1600" i="1" dirty="0" smtClean="0"/>
              <a:t>DataPath</a:t>
            </a:r>
            <a:r>
              <a:rPr lang="pt-BR" sz="1600" dirty="0" smtClean="0"/>
              <a:t> e </a:t>
            </a:r>
            <a:r>
              <a:rPr lang="pt-BR" sz="1600" i="1" dirty="0" smtClean="0"/>
              <a:t>Memory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Cada entidade corresponde a um arquivo .vhd de mesmo nome</a:t>
            </a:r>
          </a:p>
          <a:p>
            <a:pPr lvl="3" eaLnBrk="1" hangingPunct="1">
              <a:lnSpc>
                <a:spcPct val="90000"/>
              </a:lnSpc>
            </a:pP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3042979" y="4030156"/>
            <a:ext cx="1443489" cy="801665"/>
            <a:chOff x="2827918" y="3767110"/>
            <a:chExt cx="1443489" cy="801665"/>
          </a:xfrm>
          <a:solidFill>
            <a:srgbClr val="FFC000"/>
          </a:solidFill>
        </p:grpSpPr>
        <p:sp>
          <p:nvSpPr>
            <p:cNvPr id="2" name="Retângulo 1"/>
            <p:cNvSpPr/>
            <p:nvPr/>
          </p:nvSpPr>
          <p:spPr bwMode="auto">
            <a:xfrm>
              <a:off x="2827918" y="3767110"/>
              <a:ext cx="1443489" cy="801665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2868459" y="3983276"/>
              <a:ext cx="14029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ControlPath</a:t>
              </a:r>
              <a:endParaRPr lang="en-US" dirty="0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042979" y="5209690"/>
            <a:ext cx="1443489" cy="801665"/>
            <a:chOff x="2787377" y="3767110"/>
            <a:chExt cx="1443489" cy="801665"/>
          </a:xfrm>
        </p:grpSpPr>
        <p:sp>
          <p:nvSpPr>
            <p:cNvPr id="9" name="Retângulo 8"/>
            <p:cNvSpPr/>
            <p:nvPr/>
          </p:nvSpPr>
          <p:spPr bwMode="auto">
            <a:xfrm>
              <a:off x="2787377" y="3767110"/>
              <a:ext cx="1443489" cy="801665"/>
            </a:xfrm>
            <a:prstGeom prst="rect">
              <a:avLst/>
            </a:prstGeom>
            <a:solidFill>
              <a:srgbClr val="AAF4B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906037" y="3983276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DataPath</a:t>
              </a:r>
              <a:endParaRPr lang="en-US" dirty="0"/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2833001" y="344465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GenerateKeyStream</a:t>
            </a:r>
            <a:endParaRPr lang="en-US" sz="1400" dirty="0"/>
          </a:p>
        </p:txBody>
      </p:sp>
      <p:sp>
        <p:nvSpPr>
          <p:cNvPr id="7" name="Retângulo 6"/>
          <p:cNvSpPr/>
          <p:nvPr/>
        </p:nvSpPr>
        <p:spPr bwMode="auto">
          <a:xfrm>
            <a:off x="5713987" y="3953861"/>
            <a:ext cx="1089764" cy="1765033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747946" y="46517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13" name="Conector de seta reta 12"/>
          <p:cNvCxnSpPr>
            <a:stCxn id="6" idx="3"/>
            <a:endCxn id="7" idx="1"/>
          </p:cNvCxnSpPr>
          <p:nvPr/>
        </p:nvCxnSpPr>
        <p:spPr bwMode="auto">
          <a:xfrm>
            <a:off x="4699379" y="4835047"/>
            <a:ext cx="1014608" cy="13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5" name="CaixaDeTexto 14"/>
          <p:cNvSpPr txBox="1"/>
          <p:nvPr/>
        </p:nvSpPr>
        <p:spPr>
          <a:xfrm>
            <a:off x="7127311" y="3288268"/>
            <a:ext cx="1853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FF"/>
                </a:solidFill>
              </a:rPr>
              <a:t>Memória</a:t>
            </a:r>
            <a:r>
              <a:rPr lang="en-US" sz="1600" dirty="0" smtClean="0">
                <a:solidFill>
                  <a:srgbClr val="0000FF"/>
                </a:solidFill>
              </a:rPr>
              <a:t> do </a:t>
            </a:r>
            <a:r>
              <a:rPr lang="en-US" sz="1600" dirty="0" err="1" smtClean="0">
                <a:solidFill>
                  <a:srgbClr val="0000FF"/>
                </a:solidFill>
              </a:rPr>
              <a:t>processador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i="1" dirty="0" err="1" smtClean="0">
                <a:solidFill>
                  <a:srgbClr val="0000FF"/>
                </a:solidFill>
              </a:rPr>
              <a:t>BubbleSort</a:t>
            </a:r>
            <a:endParaRPr lang="en-US" sz="1600" i="1" dirty="0" smtClean="0">
              <a:solidFill>
                <a:srgbClr val="0000FF"/>
              </a:solidFill>
            </a:endParaRP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</a:rPr>
              <a:t>Memory.vhd</a:t>
            </a:r>
            <a:r>
              <a:rPr lang="en-US" sz="1600" dirty="0" smtClean="0">
                <a:solidFill>
                  <a:srgbClr val="0000FF"/>
                </a:solidFill>
              </a:rPr>
              <a:t>)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 bwMode="auto">
          <a:xfrm flipH="1">
            <a:off x="6939419" y="4092786"/>
            <a:ext cx="400833" cy="400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9522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577262" cy="161257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i="1" dirty="0" smtClean="0"/>
              <a:t>Architecture</a:t>
            </a:r>
            <a:r>
              <a:rPr lang="pt-BR" sz="2400" dirty="0" smtClean="0"/>
              <a:t> Comportamental + estrutural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Estrutura da descrição</a:t>
            </a:r>
            <a:endParaRPr lang="pt-BR" sz="2000" dirty="0"/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Criar </a:t>
            </a:r>
            <a:r>
              <a:rPr lang="pt-BR" sz="1600" i="1" dirty="0" err="1" smtClean="0"/>
              <a:t>package</a:t>
            </a:r>
            <a:r>
              <a:rPr lang="pt-BR" sz="1600" dirty="0" smtClean="0"/>
              <a:t> </a:t>
            </a:r>
            <a:r>
              <a:rPr lang="pt-BR" sz="1600" dirty="0" err="1" smtClean="0"/>
              <a:t>GenerateKeyStream</a:t>
            </a:r>
            <a:r>
              <a:rPr lang="pt-BR" sz="1600" dirty="0" err="1" smtClean="0"/>
              <a:t>_pkg</a:t>
            </a:r>
            <a:r>
              <a:rPr lang="pt-BR" sz="1600" dirty="0" smtClean="0"/>
              <a:t> </a:t>
            </a:r>
            <a:r>
              <a:rPr lang="pt-BR" sz="1600" dirty="0" smtClean="0"/>
              <a:t>contendo a definição de uma </a:t>
            </a:r>
            <a:r>
              <a:rPr lang="pt-BR" sz="1600" i="1" dirty="0" err="1" smtClean="0"/>
              <a:t>record</a:t>
            </a:r>
            <a:r>
              <a:rPr lang="pt-BR" sz="1600" dirty="0" smtClean="0"/>
              <a:t> com todos sinais de controle do </a:t>
            </a:r>
            <a:r>
              <a:rPr lang="pt-BR" sz="1600" i="1" dirty="0" err="1" smtClean="0"/>
              <a:t>ControlPath</a:t>
            </a:r>
            <a:r>
              <a:rPr lang="pt-BR" sz="1600" dirty="0" smtClean="0"/>
              <a:t> para o </a:t>
            </a:r>
            <a:r>
              <a:rPr lang="pt-BR" sz="1600" i="1" dirty="0" err="1" smtClean="0"/>
              <a:t>DataPath</a:t>
            </a:r>
            <a:endParaRPr lang="pt-BR" sz="1600" i="1" dirty="0" smtClean="0"/>
          </a:p>
        </p:txBody>
      </p:sp>
      <p:sp>
        <p:nvSpPr>
          <p:cNvPr id="19" name="Retângulo 18"/>
          <p:cNvSpPr/>
          <p:nvPr/>
        </p:nvSpPr>
        <p:spPr bwMode="auto">
          <a:xfrm>
            <a:off x="2833001" y="3444658"/>
            <a:ext cx="1866378" cy="27807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3042979" y="4030156"/>
            <a:ext cx="1443489" cy="801665"/>
            <a:chOff x="2827918" y="3767110"/>
            <a:chExt cx="1443489" cy="801665"/>
          </a:xfrm>
          <a:solidFill>
            <a:srgbClr val="FFC000"/>
          </a:solidFill>
        </p:grpSpPr>
        <p:sp>
          <p:nvSpPr>
            <p:cNvPr id="21" name="Retângulo 20"/>
            <p:cNvSpPr/>
            <p:nvPr/>
          </p:nvSpPr>
          <p:spPr bwMode="auto">
            <a:xfrm>
              <a:off x="2827918" y="3767110"/>
              <a:ext cx="1443489" cy="801665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2868459" y="3983276"/>
              <a:ext cx="14029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ControlPath</a:t>
              </a:r>
              <a:endParaRPr lang="en-US" dirty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3042979" y="5209690"/>
            <a:ext cx="1443489" cy="801665"/>
            <a:chOff x="2787377" y="3767110"/>
            <a:chExt cx="1443489" cy="801665"/>
          </a:xfrm>
        </p:grpSpPr>
        <p:sp>
          <p:nvSpPr>
            <p:cNvPr id="24" name="Retângulo 23"/>
            <p:cNvSpPr/>
            <p:nvPr/>
          </p:nvSpPr>
          <p:spPr bwMode="auto">
            <a:xfrm>
              <a:off x="2787377" y="3767110"/>
              <a:ext cx="1443489" cy="801665"/>
            </a:xfrm>
            <a:prstGeom prst="rect">
              <a:avLst/>
            </a:prstGeom>
            <a:solidFill>
              <a:srgbClr val="AAF4B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906037" y="3983276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DataPath</a:t>
              </a:r>
              <a:endParaRPr lang="en-US" dirty="0"/>
            </a:p>
          </p:txBody>
        </p:sp>
      </p:grpSp>
      <p:sp>
        <p:nvSpPr>
          <p:cNvPr id="27" name="Retângulo 26"/>
          <p:cNvSpPr/>
          <p:nvPr/>
        </p:nvSpPr>
        <p:spPr bwMode="auto">
          <a:xfrm>
            <a:off x="5713987" y="3953861"/>
            <a:ext cx="1089764" cy="1765033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5747946" y="46517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29" name="Conector de seta reta 28"/>
          <p:cNvCxnSpPr>
            <a:stCxn id="19" idx="3"/>
            <a:endCxn id="27" idx="1"/>
          </p:cNvCxnSpPr>
          <p:nvPr/>
        </p:nvCxnSpPr>
        <p:spPr bwMode="auto">
          <a:xfrm>
            <a:off x="4699379" y="4835047"/>
            <a:ext cx="1014608" cy="13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8" name="CaixaDeTexto 17"/>
          <p:cNvSpPr txBox="1"/>
          <p:nvPr/>
        </p:nvSpPr>
        <p:spPr>
          <a:xfrm>
            <a:off x="7127311" y="3288268"/>
            <a:ext cx="1853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FF"/>
                </a:solidFill>
              </a:rPr>
              <a:t>Memória</a:t>
            </a:r>
            <a:r>
              <a:rPr lang="en-US" sz="1600" dirty="0" smtClean="0">
                <a:solidFill>
                  <a:srgbClr val="0000FF"/>
                </a:solidFill>
              </a:rPr>
              <a:t> do </a:t>
            </a:r>
            <a:r>
              <a:rPr lang="en-US" sz="1600" dirty="0" err="1" smtClean="0">
                <a:solidFill>
                  <a:srgbClr val="0000FF"/>
                </a:solidFill>
              </a:rPr>
              <a:t>processador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i="1" dirty="0" err="1" smtClean="0">
                <a:solidFill>
                  <a:srgbClr val="0000FF"/>
                </a:solidFill>
              </a:rPr>
              <a:t>BubbleSort</a:t>
            </a:r>
            <a:endParaRPr lang="en-US" sz="1600" i="1" dirty="0" smtClean="0">
              <a:solidFill>
                <a:srgbClr val="0000FF"/>
              </a:solidFill>
            </a:endParaRP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</a:rPr>
              <a:t>Memory.vhd</a:t>
            </a:r>
            <a:r>
              <a:rPr lang="en-US" sz="1600" dirty="0" smtClean="0">
                <a:solidFill>
                  <a:srgbClr val="0000FF"/>
                </a:solidFill>
              </a:rPr>
              <a:t>)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30" name="Conector de seta reta 29"/>
          <p:cNvCxnSpPr/>
          <p:nvPr/>
        </p:nvCxnSpPr>
        <p:spPr bwMode="auto">
          <a:xfrm flipH="1">
            <a:off x="6939419" y="4092786"/>
            <a:ext cx="400833" cy="400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2833001" y="344465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GenerateKeyStream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50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4"/>
            <a:ext cx="8577262" cy="161257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i="1" dirty="0" smtClean="0"/>
              <a:t>Architecture</a:t>
            </a:r>
            <a:r>
              <a:rPr lang="pt-BR" sz="2400" dirty="0" smtClean="0"/>
              <a:t> Comportamental + estrutural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i="1" dirty="0"/>
              <a:t>DataPath</a:t>
            </a:r>
            <a:r>
              <a:rPr lang="pt-BR" sz="2000" dirty="0"/>
              <a:t> (DataPath.vhd)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/>
              <a:t>E</a:t>
            </a:r>
            <a:r>
              <a:rPr lang="pt-BR" sz="1600" dirty="0" smtClean="0"/>
              <a:t>strutural </a:t>
            </a:r>
            <a:r>
              <a:rPr lang="pt-BR" sz="1600" dirty="0"/>
              <a:t>+ comportamental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/>
              <a:t>Registradores devem </a:t>
            </a:r>
            <a:r>
              <a:rPr lang="pt-BR" sz="1600" dirty="0" smtClean="0"/>
              <a:t>ser </a:t>
            </a:r>
            <a:r>
              <a:rPr lang="pt-BR" sz="1600" dirty="0"/>
              <a:t>instâncias do registrador genérico RegisterNbits (RegisterNbits.vhd</a:t>
            </a:r>
            <a:r>
              <a:rPr lang="pt-BR" sz="1600" dirty="0" smtClean="0"/>
              <a:t>)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 bwMode="auto">
          <a:xfrm>
            <a:off x="2833001" y="3444658"/>
            <a:ext cx="1866378" cy="27807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3042979" y="4030156"/>
            <a:ext cx="1443489" cy="801665"/>
            <a:chOff x="2827918" y="3767110"/>
            <a:chExt cx="1443489" cy="801665"/>
          </a:xfrm>
          <a:solidFill>
            <a:srgbClr val="FFC000"/>
          </a:solidFill>
        </p:grpSpPr>
        <p:sp>
          <p:nvSpPr>
            <p:cNvPr id="33" name="Retângulo 32"/>
            <p:cNvSpPr/>
            <p:nvPr/>
          </p:nvSpPr>
          <p:spPr bwMode="auto">
            <a:xfrm>
              <a:off x="2827918" y="3767110"/>
              <a:ext cx="1443489" cy="801665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868459" y="3983276"/>
              <a:ext cx="14029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ControlPath</a:t>
              </a:r>
              <a:endParaRPr lang="en-US" dirty="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3042979" y="5209690"/>
            <a:ext cx="1443489" cy="801665"/>
            <a:chOff x="2787377" y="3767110"/>
            <a:chExt cx="1443489" cy="801665"/>
          </a:xfrm>
        </p:grpSpPr>
        <p:sp>
          <p:nvSpPr>
            <p:cNvPr id="36" name="Retângulo 35"/>
            <p:cNvSpPr/>
            <p:nvPr/>
          </p:nvSpPr>
          <p:spPr bwMode="auto">
            <a:xfrm>
              <a:off x="2787377" y="3767110"/>
              <a:ext cx="1443489" cy="801665"/>
            </a:xfrm>
            <a:prstGeom prst="rect">
              <a:avLst/>
            </a:prstGeom>
            <a:solidFill>
              <a:srgbClr val="AAF4B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906037" y="3983276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DataPath</a:t>
              </a:r>
              <a:endParaRPr lang="en-US" dirty="0"/>
            </a:p>
          </p:txBody>
        </p:sp>
      </p:grpSp>
      <p:sp>
        <p:nvSpPr>
          <p:cNvPr id="39" name="Retângulo 38"/>
          <p:cNvSpPr/>
          <p:nvPr/>
        </p:nvSpPr>
        <p:spPr bwMode="auto">
          <a:xfrm>
            <a:off x="5713987" y="3953861"/>
            <a:ext cx="1089764" cy="1765033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747946" y="46517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1" name="Conector de seta reta 40"/>
          <p:cNvCxnSpPr>
            <a:stCxn id="31" idx="3"/>
            <a:endCxn id="39" idx="1"/>
          </p:cNvCxnSpPr>
          <p:nvPr/>
        </p:nvCxnSpPr>
        <p:spPr bwMode="auto">
          <a:xfrm>
            <a:off x="4699379" y="4835047"/>
            <a:ext cx="1014608" cy="13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8" name="CaixaDeTexto 17"/>
          <p:cNvSpPr txBox="1"/>
          <p:nvPr/>
        </p:nvSpPr>
        <p:spPr>
          <a:xfrm>
            <a:off x="7127311" y="3288268"/>
            <a:ext cx="1853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FF"/>
                </a:solidFill>
              </a:rPr>
              <a:t>Memória</a:t>
            </a:r>
            <a:r>
              <a:rPr lang="en-US" sz="1600" dirty="0" smtClean="0">
                <a:solidFill>
                  <a:srgbClr val="0000FF"/>
                </a:solidFill>
              </a:rPr>
              <a:t> do </a:t>
            </a:r>
            <a:r>
              <a:rPr lang="en-US" sz="1600" dirty="0" err="1" smtClean="0">
                <a:solidFill>
                  <a:srgbClr val="0000FF"/>
                </a:solidFill>
              </a:rPr>
              <a:t>processador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i="1" dirty="0" err="1" smtClean="0">
                <a:solidFill>
                  <a:srgbClr val="0000FF"/>
                </a:solidFill>
              </a:rPr>
              <a:t>BubbleSort</a:t>
            </a:r>
            <a:endParaRPr lang="en-US" sz="1600" i="1" dirty="0" smtClean="0">
              <a:solidFill>
                <a:srgbClr val="0000FF"/>
              </a:solidFill>
            </a:endParaRP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</a:rPr>
              <a:t>Memory.vhd</a:t>
            </a:r>
            <a:r>
              <a:rPr lang="en-US" sz="1600" dirty="0" smtClean="0">
                <a:solidFill>
                  <a:srgbClr val="0000FF"/>
                </a:solidFill>
              </a:rPr>
              <a:t>)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19" name="Conector de seta reta 18"/>
          <p:cNvCxnSpPr/>
          <p:nvPr/>
        </p:nvCxnSpPr>
        <p:spPr bwMode="auto">
          <a:xfrm flipH="1">
            <a:off x="6939419" y="4092786"/>
            <a:ext cx="400833" cy="400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2833001" y="344465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GenerateKeyStream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92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577262" cy="138710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i="1" dirty="0" smtClean="0"/>
              <a:t>Architecture</a:t>
            </a:r>
            <a:r>
              <a:rPr lang="pt-BR" sz="2400" dirty="0" smtClean="0"/>
              <a:t> Comportamental + estrutural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i="1" dirty="0"/>
              <a:t>ControlPath</a:t>
            </a:r>
            <a:r>
              <a:rPr lang="pt-BR" sz="2000" dirty="0"/>
              <a:t> (ControlPath.vhd)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/>
              <a:t>Totalmente </a:t>
            </a:r>
            <a:r>
              <a:rPr lang="pt-BR" sz="1600" dirty="0" smtClean="0"/>
              <a:t>comportamental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Registrador de estados + circuitos de saídas e próximo estado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 bwMode="auto">
          <a:xfrm>
            <a:off x="2833001" y="3444658"/>
            <a:ext cx="1866378" cy="27807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3042979" y="4030156"/>
            <a:ext cx="1443489" cy="801665"/>
            <a:chOff x="2827918" y="3767110"/>
            <a:chExt cx="1443489" cy="801665"/>
          </a:xfrm>
          <a:solidFill>
            <a:srgbClr val="FFC000"/>
          </a:solidFill>
        </p:grpSpPr>
        <p:sp>
          <p:nvSpPr>
            <p:cNvPr id="33" name="Retângulo 32"/>
            <p:cNvSpPr/>
            <p:nvPr/>
          </p:nvSpPr>
          <p:spPr bwMode="auto">
            <a:xfrm>
              <a:off x="2827918" y="3767110"/>
              <a:ext cx="1443489" cy="801665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868459" y="3983276"/>
              <a:ext cx="14029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ControlPath</a:t>
              </a:r>
              <a:endParaRPr lang="en-US" dirty="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3042979" y="5209690"/>
            <a:ext cx="1443489" cy="801665"/>
            <a:chOff x="2787377" y="3767110"/>
            <a:chExt cx="1443489" cy="801665"/>
          </a:xfrm>
        </p:grpSpPr>
        <p:sp>
          <p:nvSpPr>
            <p:cNvPr id="36" name="Retângulo 35"/>
            <p:cNvSpPr/>
            <p:nvPr/>
          </p:nvSpPr>
          <p:spPr bwMode="auto">
            <a:xfrm>
              <a:off x="2787377" y="3767110"/>
              <a:ext cx="1443489" cy="801665"/>
            </a:xfrm>
            <a:prstGeom prst="rect">
              <a:avLst/>
            </a:prstGeom>
            <a:solidFill>
              <a:srgbClr val="AAF4B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906037" y="3983276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DataPath</a:t>
              </a:r>
              <a:endParaRPr lang="en-US" dirty="0"/>
            </a:p>
          </p:txBody>
        </p:sp>
      </p:grpSp>
      <p:sp>
        <p:nvSpPr>
          <p:cNvPr id="39" name="Retângulo 38"/>
          <p:cNvSpPr/>
          <p:nvPr/>
        </p:nvSpPr>
        <p:spPr bwMode="auto">
          <a:xfrm>
            <a:off x="5713987" y="3953861"/>
            <a:ext cx="1089764" cy="1765033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747946" y="46517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1" name="Conector de seta reta 40"/>
          <p:cNvCxnSpPr>
            <a:stCxn id="31" idx="3"/>
            <a:endCxn id="39" idx="1"/>
          </p:cNvCxnSpPr>
          <p:nvPr/>
        </p:nvCxnSpPr>
        <p:spPr bwMode="auto">
          <a:xfrm>
            <a:off x="4699379" y="4835047"/>
            <a:ext cx="1014608" cy="13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8" name="CaixaDeTexto 17"/>
          <p:cNvSpPr txBox="1"/>
          <p:nvPr/>
        </p:nvSpPr>
        <p:spPr>
          <a:xfrm>
            <a:off x="7127311" y="3288268"/>
            <a:ext cx="1853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FF"/>
                </a:solidFill>
              </a:rPr>
              <a:t>Memória</a:t>
            </a:r>
            <a:r>
              <a:rPr lang="en-US" sz="1600" dirty="0" smtClean="0">
                <a:solidFill>
                  <a:srgbClr val="0000FF"/>
                </a:solidFill>
              </a:rPr>
              <a:t> do </a:t>
            </a:r>
            <a:r>
              <a:rPr lang="en-US" sz="1600" dirty="0" err="1" smtClean="0">
                <a:solidFill>
                  <a:srgbClr val="0000FF"/>
                </a:solidFill>
              </a:rPr>
              <a:t>processador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i="1" dirty="0" err="1" smtClean="0">
                <a:solidFill>
                  <a:srgbClr val="0000FF"/>
                </a:solidFill>
              </a:rPr>
              <a:t>BubbleSort</a:t>
            </a:r>
            <a:endParaRPr lang="en-US" sz="1600" i="1" dirty="0" smtClean="0">
              <a:solidFill>
                <a:srgbClr val="0000FF"/>
              </a:solidFill>
            </a:endParaRP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</a:rPr>
              <a:t>Memory.vhd</a:t>
            </a:r>
            <a:r>
              <a:rPr lang="en-US" sz="1600" dirty="0" smtClean="0">
                <a:solidFill>
                  <a:srgbClr val="0000FF"/>
                </a:solidFill>
              </a:rPr>
              <a:t>)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19" name="Conector de seta reta 18"/>
          <p:cNvCxnSpPr/>
          <p:nvPr/>
        </p:nvCxnSpPr>
        <p:spPr bwMode="auto">
          <a:xfrm flipH="1">
            <a:off x="6939419" y="4092786"/>
            <a:ext cx="400833" cy="400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CaixaDeTexto 1"/>
          <p:cNvSpPr txBox="1"/>
          <p:nvPr/>
        </p:nvSpPr>
        <p:spPr>
          <a:xfrm>
            <a:off x="54313" y="2505588"/>
            <a:ext cx="4455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0000FF"/>
                </a:solidFill>
              </a:rPr>
              <a:t>Dica: </a:t>
            </a:r>
          </a:p>
          <a:p>
            <a:r>
              <a:rPr lang="pt-BR" sz="1600" dirty="0" smtClean="0">
                <a:solidFill>
                  <a:srgbClr val="0000FF"/>
                </a:solidFill>
              </a:rPr>
              <a:t>- Começar pelo </a:t>
            </a:r>
            <a:r>
              <a:rPr lang="pt-BR" sz="1600" i="1" dirty="0" err="1" smtClean="0">
                <a:solidFill>
                  <a:srgbClr val="0000FF"/>
                </a:solidFill>
              </a:rPr>
              <a:t>ControlPath</a:t>
            </a:r>
            <a:endParaRPr lang="pt-BR" sz="1600" i="1" dirty="0" smtClean="0">
              <a:solidFill>
                <a:srgbClr val="0000FF"/>
              </a:solidFill>
            </a:endParaRPr>
          </a:p>
          <a:p>
            <a:r>
              <a:rPr lang="pt-BR" sz="1600" dirty="0" smtClean="0">
                <a:solidFill>
                  <a:srgbClr val="0000FF"/>
                </a:solidFill>
              </a:rPr>
              <a:t>- Criar um </a:t>
            </a:r>
            <a:r>
              <a:rPr lang="pt-BR" sz="1600" i="1" dirty="0" err="1" smtClean="0">
                <a:solidFill>
                  <a:srgbClr val="0000FF"/>
                </a:solidFill>
              </a:rPr>
              <a:t>test</a:t>
            </a:r>
            <a:r>
              <a:rPr lang="pt-BR" sz="1600" i="1" dirty="0" smtClean="0">
                <a:solidFill>
                  <a:srgbClr val="0000FF"/>
                </a:solidFill>
              </a:rPr>
              <a:t> </a:t>
            </a:r>
            <a:r>
              <a:rPr lang="pt-BR" sz="1600" i="1" dirty="0" err="1" smtClean="0">
                <a:solidFill>
                  <a:srgbClr val="0000FF"/>
                </a:solidFill>
              </a:rPr>
              <a:t>bench</a:t>
            </a:r>
            <a:r>
              <a:rPr lang="pt-BR" sz="1600" dirty="0" smtClean="0">
                <a:solidFill>
                  <a:srgbClr val="0000FF"/>
                </a:solidFill>
              </a:rPr>
              <a:t> para testar o </a:t>
            </a:r>
            <a:r>
              <a:rPr lang="pt-BR" sz="1600" i="1" dirty="0" err="1">
                <a:solidFill>
                  <a:srgbClr val="0000FF"/>
                </a:solidFill>
              </a:rPr>
              <a:t>C</a:t>
            </a:r>
            <a:r>
              <a:rPr lang="pt-BR" sz="1600" i="1" dirty="0" err="1" smtClean="0">
                <a:solidFill>
                  <a:srgbClr val="0000FF"/>
                </a:solidFill>
              </a:rPr>
              <a:t>ontrolPath</a:t>
            </a:r>
            <a:endParaRPr lang="pt-BR" sz="1600" i="1" dirty="0">
              <a:solidFill>
                <a:srgbClr val="0000FF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833001" y="344465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GenerateKeyStream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861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577262" cy="14246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i="1" dirty="0" smtClean="0"/>
              <a:t>Architecture</a:t>
            </a:r>
            <a:r>
              <a:rPr lang="pt-BR" sz="2400" dirty="0" smtClean="0"/>
              <a:t> Comportamental + estrutural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i="1" dirty="0" err="1" smtClean="0"/>
              <a:t>GenerateKeyStream</a:t>
            </a:r>
            <a:r>
              <a:rPr lang="pt-BR" sz="2000" i="1" dirty="0" smtClean="0"/>
              <a:t> </a:t>
            </a:r>
            <a:r>
              <a:rPr lang="pt-BR" sz="2000" dirty="0" smtClean="0"/>
              <a:t>(</a:t>
            </a:r>
            <a:r>
              <a:rPr lang="pt-BR" sz="2000" dirty="0" err="1" smtClean="0"/>
              <a:t>GenerateKeyStream</a:t>
            </a:r>
            <a:r>
              <a:rPr lang="pt-BR" sz="2000" dirty="0" err="1" smtClean="0"/>
              <a:t>.vhd</a:t>
            </a:r>
            <a:r>
              <a:rPr lang="pt-BR" sz="20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/>
              <a:t>Totalmente estrutural (ligação entre </a:t>
            </a:r>
            <a:r>
              <a:rPr lang="pt-BR" sz="1600" i="1" dirty="0"/>
              <a:t>DataPath</a:t>
            </a:r>
            <a:r>
              <a:rPr lang="pt-BR" sz="1600" dirty="0"/>
              <a:t> e </a:t>
            </a:r>
            <a:r>
              <a:rPr lang="pt-BR" sz="1600" i="1" dirty="0" err="1"/>
              <a:t>ControlPath</a:t>
            </a:r>
            <a:r>
              <a:rPr lang="pt-BR" sz="1600" dirty="0" smtClean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Utilizar a </a:t>
            </a:r>
            <a:r>
              <a:rPr lang="pt-BR" sz="1600" i="1" dirty="0" err="1"/>
              <a:t>record</a:t>
            </a:r>
            <a:r>
              <a:rPr lang="pt-BR" sz="1600" dirty="0"/>
              <a:t> definida no </a:t>
            </a:r>
            <a:r>
              <a:rPr lang="pt-BR" sz="1600" dirty="0" err="1" smtClean="0"/>
              <a:t>GenerateKeyStream</a:t>
            </a:r>
            <a:r>
              <a:rPr lang="pt-BR" sz="1600" dirty="0" err="1" smtClean="0"/>
              <a:t>_pkg</a:t>
            </a:r>
            <a:r>
              <a:rPr lang="pt-BR" sz="1600" i="1" dirty="0" smtClean="0"/>
              <a:t> </a:t>
            </a:r>
            <a:r>
              <a:rPr lang="pt-BR" sz="1600" dirty="0" smtClean="0"/>
              <a:t>na </a:t>
            </a:r>
            <a:r>
              <a:rPr lang="pt-BR" sz="1600" dirty="0"/>
              <a:t>c</a:t>
            </a:r>
            <a:r>
              <a:rPr lang="pt-BR" sz="1600" dirty="0" smtClean="0"/>
              <a:t>onexão dos blocos</a:t>
            </a:r>
            <a:endParaRPr lang="pt-BR" i="1" dirty="0"/>
          </a:p>
        </p:txBody>
      </p:sp>
      <p:sp>
        <p:nvSpPr>
          <p:cNvPr id="31" name="Retângulo 30"/>
          <p:cNvSpPr/>
          <p:nvPr/>
        </p:nvSpPr>
        <p:spPr bwMode="auto">
          <a:xfrm>
            <a:off x="2833001" y="3444658"/>
            <a:ext cx="1866378" cy="27807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3042979" y="4030156"/>
            <a:ext cx="1443489" cy="801665"/>
            <a:chOff x="2827918" y="3767110"/>
            <a:chExt cx="1443489" cy="801665"/>
          </a:xfrm>
          <a:solidFill>
            <a:srgbClr val="FFC000"/>
          </a:solidFill>
        </p:grpSpPr>
        <p:sp>
          <p:nvSpPr>
            <p:cNvPr id="33" name="Retângulo 32"/>
            <p:cNvSpPr/>
            <p:nvPr/>
          </p:nvSpPr>
          <p:spPr bwMode="auto">
            <a:xfrm>
              <a:off x="2827918" y="3767110"/>
              <a:ext cx="1443489" cy="801665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868459" y="3983276"/>
              <a:ext cx="140294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ControlPath</a:t>
              </a:r>
              <a:endParaRPr lang="en-US" dirty="0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3042979" y="5209690"/>
            <a:ext cx="1443489" cy="801665"/>
            <a:chOff x="2787377" y="3767110"/>
            <a:chExt cx="1443489" cy="801665"/>
          </a:xfrm>
        </p:grpSpPr>
        <p:sp>
          <p:nvSpPr>
            <p:cNvPr id="36" name="Retângulo 35"/>
            <p:cNvSpPr/>
            <p:nvPr/>
          </p:nvSpPr>
          <p:spPr bwMode="auto">
            <a:xfrm>
              <a:off x="2787377" y="3767110"/>
              <a:ext cx="1443489" cy="801665"/>
            </a:xfrm>
            <a:prstGeom prst="rect">
              <a:avLst/>
            </a:prstGeom>
            <a:solidFill>
              <a:srgbClr val="AAF4B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906037" y="3983276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DataPath</a:t>
              </a:r>
              <a:endParaRPr lang="en-US" dirty="0"/>
            </a:p>
          </p:txBody>
        </p:sp>
      </p:grpSp>
      <p:sp>
        <p:nvSpPr>
          <p:cNvPr id="39" name="Retângulo 38"/>
          <p:cNvSpPr/>
          <p:nvPr/>
        </p:nvSpPr>
        <p:spPr bwMode="auto">
          <a:xfrm>
            <a:off x="5713987" y="3953861"/>
            <a:ext cx="1089764" cy="1765033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5747946" y="46517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1" name="Conector de seta reta 40"/>
          <p:cNvCxnSpPr>
            <a:stCxn id="31" idx="3"/>
            <a:endCxn id="39" idx="1"/>
          </p:cNvCxnSpPr>
          <p:nvPr/>
        </p:nvCxnSpPr>
        <p:spPr bwMode="auto">
          <a:xfrm>
            <a:off x="4699379" y="4835047"/>
            <a:ext cx="1014608" cy="13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8" name="CaixaDeTexto 17"/>
          <p:cNvSpPr txBox="1"/>
          <p:nvPr/>
        </p:nvSpPr>
        <p:spPr>
          <a:xfrm>
            <a:off x="7127311" y="3288268"/>
            <a:ext cx="1853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FF"/>
                </a:solidFill>
              </a:rPr>
              <a:t>Memória</a:t>
            </a:r>
            <a:r>
              <a:rPr lang="en-US" sz="1600" dirty="0" smtClean="0">
                <a:solidFill>
                  <a:srgbClr val="0000FF"/>
                </a:solidFill>
              </a:rPr>
              <a:t> do </a:t>
            </a:r>
            <a:r>
              <a:rPr lang="en-US" sz="1600" dirty="0" err="1" smtClean="0">
                <a:solidFill>
                  <a:srgbClr val="0000FF"/>
                </a:solidFill>
              </a:rPr>
              <a:t>processador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i="1" dirty="0" err="1" smtClean="0">
                <a:solidFill>
                  <a:srgbClr val="0000FF"/>
                </a:solidFill>
              </a:rPr>
              <a:t>BubbleSort</a:t>
            </a:r>
            <a:endParaRPr lang="en-US" sz="1600" i="1" dirty="0" smtClean="0">
              <a:solidFill>
                <a:srgbClr val="0000FF"/>
              </a:solidFill>
            </a:endParaRP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</a:rPr>
              <a:t>Memory.vhd</a:t>
            </a:r>
            <a:r>
              <a:rPr lang="en-US" sz="1600" dirty="0" smtClean="0">
                <a:solidFill>
                  <a:srgbClr val="0000FF"/>
                </a:solidFill>
              </a:rPr>
              <a:t>)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19" name="Conector de seta reta 18"/>
          <p:cNvCxnSpPr/>
          <p:nvPr/>
        </p:nvCxnSpPr>
        <p:spPr bwMode="auto">
          <a:xfrm flipH="1">
            <a:off x="6939419" y="4092786"/>
            <a:ext cx="400833" cy="400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CaixaDeTexto 16"/>
          <p:cNvSpPr txBox="1"/>
          <p:nvPr/>
        </p:nvSpPr>
        <p:spPr>
          <a:xfrm>
            <a:off x="54313" y="2671838"/>
            <a:ext cx="893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0000FF"/>
                </a:solidFill>
              </a:rPr>
              <a:t>Dica fundamental: </a:t>
            </a:r>
          </a:p>
          <a:p>
            <a:r>
              <a:rPr lang="pt-BR" sz="1600" b="1" dirty="0" smtClean="0">
                <a:solidFill>
                  <a:srgbClr val="FF0000"/>
                </a:solidFill>
              </a:rPr>
              <a:t>- NÃO DEIXEM PARA TESTAR (</a:t>
            </a:r>
            <a:r>
              <a:rPr lang="pt-BR" sz="1600" b="1" i="1" dirty="0" err="1" smtClean="0">
                <a:solidFill>
                  <a:srgbClr val="FF0000"/>
                </a:solidFill>
              </a:rPr>
              <a:t>test</a:t>
            </a:r>
            <a:r>
              <a:rPr lang="pt-BR" sz="1600" b="1" i="1" dirty="0" smtClean="0">
                <a:solidFill>
                  <a:srgbClr val="FF0000"/>
                </a:solidFill>
              </a:rPr>
              <a:t> </a:t>
            </a:r>
            <a:r>
              <a:rPr lang="pt-BR" sz="1600" b="1" i="1" dirty="0" err="1" smtClean="0">
                <a:solidFill>
                  <a:srgbClr val="FF0000"/>
                </a:solidFill>
              </a:rPr>
              <a:t>bench</a:t>
            </a:r>
            <a:r>
              <a:rPr lang="pt-BR" sz="1600" b="1" dirty="0" smtClean="0">
                <a:solidFill>
                  <a:srgbClr val="FF0000"/>
                </a:solidFill>
              </a:rPr>
              <a:t>) QUANDO ESTIVER TUDO DESCRITO EM VHDL</a:t>
            </a:r>
            <a:endParaRPr lang="pt-BR" sz="1600" b="1" i="1" dirty="0" smtClean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2833001" y="344465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GenerateKeyStream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712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 bwMode="auto">
          <a:xfrm>
            <a:off x="2833001" y="3444658"/>
            <a:ext cx="1866378" cy="278077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577262" cy="176288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i="1" dirty="0" smtClean="0"/>
              <a:t>Architecture</a:t>
            </a:r>
            <a:r>
              <a:rPr lang="pt-BR" sz="2400" dirty="0" smtClean="0"/>
              <a:t> Totalmente comportamental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err="1" smtClean="0"/>
              <a:t>GenerateKeyStream</a:t>
            </a:r>
            <a:r>
              <a:rPr lang="pt-BR" sz="2000" i="1" dirty="0" smtClean="0"/>
              <a:t> </a:t>
            </a:r>
            <a:r>
              <a:rPr lang="pt-BR" sz="2000" dirty="0" smtClean="0"/>
              <a:t>(</a:t>
            </a:r>
            <a:r>
              <a:rPr lang="pt-BR" sz="2000" dirty="0" err="1" smtClean="0"/>
              <a:t>GenerateKeyStream</a:t>
            </a:r>
            <a:r>
              <a:rPr lang="pt-BR" sz="2000" dirty="0" err="1" smtClean="0"/>
              <a:t>.vhd</a:t>
            </a:r>
            <a:r>
              <a:rPr lang="pt-BR" sz="20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dirty="0" smtClean="0"/>
              <a:t>2 </a:t>
            </a:r>
            <a:r>
              <a:rPr lang="pt-BR" sz="1600" dirty="0"/>
              <a:t>entidades: </a:t>
            </a:r>
            <a:r>
              <a:rPr lang="pt-BR" sz="1600" i="1" dirty="0" err="1"/>
              <a:t>GenerateKeyStream</a:t>
            </a:r>
            <a:r>
              <a:rPr lang="pt-BR" sz="1600" i="1" dirty="0"/>
              <a:t> </a:t>
            </a:r>
            <a:r>
              <a:rPr lang="pt-BR" sz="1600" dirty="0" smtClean="0"/>
              <a:t>e </a:t>
            </a:r>
            <a:r>
              <a:rPr lang="pt-BR" sz="1600" i="1" dirty="0" err="1"/>
              <a:t>Memory</a:t>
            </a:r>
            <a:endParaRPr lang="pt-BR" sz="1600" i="1" dirty="0"/>
          </a:p>
          <a:p>
            <a:pPr lvl="2" eaLnBrk="1" hangingPunct="1">
              <a:lnSpc>
                <a:spcPct val="90000"/>
              </a:lnSpc>
            </a:pPr>
            <a:r>
              <a:rPr lang="pt-BR" sz="1600" b="1" dirty="0" smtClean="0">
                <a:solidFill>
                  <a:srgbClr val="0000FF"/>
                </a:solidFill>
              </a:rPr>
              <a:t>Deve ser entregue o diagrama da FSMD impresso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1600" b="1" dirty="0" smtClean="0">
                <a:solidFill>
                  <a:srgbClr val="0000FF"/>
                </a:solidFill>
              </a:rPr>
              <a:t>Esta descrição deve ter exatamente o mesmo tempo de execução da primeira </a:t>
            </a:r>
            <a:r>
              <a:rPr lang="pt-BR" sz="1600" b="1" i="1" dirty="0" err="1" smtClean="0">
                <a:solidFill>
                  <a:srgbClr val="0000FF"/>
                </a:solidFill>
              </a:rPr>
              <a:t>architecture</a:t>
            </a:r>
            <a:endParaRPr lang="pt-BR" b="1" i="1" dirty="0">
              <a:solidFill>
                <a:srgbClr val="0000FF"/>
              </a:solidFill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5713987" y="3953861"/>
            <a:ext cx="1089764" cy="1765033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747946" y="46517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13" name="Conector de seta reta 12"/>
          <p:cNvCxnSpPr>
            <a:stCxn id="6" idx="3"/>
            <a:endCxn id="7" idx="1"/>
          </p:cNvCxnSpPr>
          <p:nvPr/>
        </p:nvCxnSpPr>
        <p:spPr bwMode="auto">
          <a:xfrm>
            <a:off x="4699379" y="4835047"/>
            <a:ext cx="1014608" cy="1331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5" name="CaixaDeTexto 14"/>
          <p:cNvSpPr txBox="1"/>
          <p:nvPr/>
        </p:nvSpPr>
        <p:spPr>
          <a:xfrm>
            <a:off x="7127311" y="3288268"/>
            <a:ext cx="1853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FF"/>
                </a:solidFill>
              </a:rPr>
              <a:t>Memória</a:t>
            </a:r>
            <a:r>
              <a:rPr lang="en-US" sz="1600" dirty="0" smtClean="0">
                <a:solidFill>
                  <a:srgbClr val="0000FF"/>
                </a:solidFill>
              </a:rPr>
              <a:t> do </a:t>
            </a:r>
            <a:r>
              <a:rPr lang="en-US" sz="1600" dirty="0" err="1" smtClean="0">
                <a:solidFill>
                  <a:srgbClr val="0000FF"/>
                </a:solidFill>
              </a:rPr>
              <a:t>processador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i="1" dirty="0" err="1" smtClean="0">
                <a:solidFill>
                  <a:srgbClr val="0000FF"/>
                </a:solidFill>
              </a:rPr>
              <a:t>BubbleSort</a:t>
            </a:r>
            <a:endParaRPr lang="en-US" sz="1600" i="1" dirty="0" smtClean="0">
              <a:solidFill>
                <a:srgbClr val="0000FF"/>
              </a:solidFill>
            </a:endParaRPr>
          </a:p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</a:rPr>
              <a:t>Memory.vhd</a:t>
            </a:r>
            <a:r>
              <a:rPr lang="en-US" sz="1600" dirty="0" smtClean="0">
                <a:solidFill>
                  <a:srgbClr val="0000FF"/>
                </a:solidFill>
              </a:rPr>
              <a:t>)</a:t>
            </a:r>
            <a:endParaRPr lang="en-US" sz="1600" dirty="0">
              <a:solidFill>
                <a:srgbClr val="0000FF"/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 bwMode="auto">
          <a:xfrm flipH="1">
            <a:off x="6939419" y="4092786"/>
            <a:ext cx="400833" cy="400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CaixaDeTexto 10"/>
          <p:cNvSpPr txBox="1"/>
          <p:nvPr/>
        </p:nvSpPr>
        <p:spPr>
          <a:xfrm>
            <a:off x="2833001" y="344465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GenerateKeyStream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541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3"/>
            <a:ext cx="8577262" cy="23641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 dirty="0" smtClean="0"/>
              <a:t>Memória (</a:t>
            </a:r>
            <a:r>
              <a:rPr lang="pt-BR" sz="2400" dirty="0" err="1" smtClean="0"/>
              <a:t>Memory.vhd</a:t>
            </a:r>
            <a:r>
              <a:rPr lang="pt-BR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A memória deve ser inicializada a partir de um arquivo </a:t>
            </a:r>
            <a:r>
              <a:rPr lang="pt-BR" sz="2000" dirty="0"/>
              <a:t>texto </a:t>
            </a:r>
            <a:r>
              <a:rPr lang="pt-BR" sz="2000" dirty="0" smtClean="0"/>
              <a:t>(parâmetro </a:t>
            </a:r>
            <a:r>
              <a:rPr lang="pt-BR" sz="2000" i="1" dirty="0" err="1" smtClean="0"/>
              <a:t>imageFileName</a:t>
            </a:r>
            <a:r>
              <a:rPr lang="pt-BR" sz="2000" dirty="0"/>
              <a:t>)</a:t>
            </a:r>
            <a:endParaRPr lang="pt-BR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pt-BR" sz="2000" dirty="0"/>
              <a:t>Será fornecida uma memória de exemplo contendo um procedimento que faz inicialização a partir de um </a:t>
            </a:r>
            <a:r>
              <a:rPr lang="pt-BR" sz="2000" dirty="0" smtClean="0"/>
              <a:t>arquivo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O arquivo deve conter em cada linha um valor hexadecimal. A quantidade de dígitos de cada valor depende da largura da palavra da memória (parâmetro DATA_WIDTH)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000" dirty="0" smtClean="0"/>
              <a:t>Cada linha do arquivo corresponde a um endereço da memória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534448" y="4801972"/>
            <a:ext cx="1954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20003042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AB435555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A355F500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070764" y="5069024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rgbClr val="0000FF"/>
                </a:solidFill>
              </a:rPr>
              <a:t>Palavras de 32 bits</a:t>
            </a:r>
            <a:endParaRPr lang="pt-BR" sz="1600" dirty="0">
              <a:solidFill>
                <a:srgbClr val="0000FF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64276" y="4555849"/>
            <a:ext cx="1486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0000FF"/>
                </a:solidFill>
              </a:rPr>
              <a:t>Palavras carregada no endereço 0</a:t>
            </a:r>
            <a:endParaRPr lang="pt-BR" sz="1600" dirty="0">
              <a:solidFill>
                <a:srgbClr val="0000FF"/>
              </a:solidFill>
            </a:endParaRPr>
          </a:p>
        </p:txBody>
      </p:sp>
      <p:cxnSp>
        <p:nvCxnSpPr>
          <p:cNvPr id="4" name="Conector de seta reta 3"/>
          <p:cNvCxnSpPr>
            <a:stCxn id="10" idx="3"/>
          </p:cNvCxnSpPr>
          <p:nvPr/>
        </p:nvCxnSpPr>
        <p:spPr bwMode="auto">
          <a:xfrm flipV="1">
            <a:off x="1650670" y="4971347"/>
            <a:ext cx="1840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CaixaDeTexto 12"/>
          <p:cNvSpPr txBox="1"/>
          <p:nvPr/>
        </p:nvSpPr>
        <p:spPr>
          <a:xfrm>
            <a:off x="164276" y="5479926"/>
            <a:ext cx="1486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rgbClr val="0000FF"/>
                </a:solidFill>
              </a:rPr>
              <a:t>Palavras carregada no endereço 1</a:t>
            </a:r>
            <a:endParaRPr lang="pt-BR" sz="1600" dirty="0">
              <a:solidFill>
                <a:srgbClr val="0000FF"/>
              </a:solidFill>
            </a:endParaRPr>
          </a:p>
        </p:txBody>
      </p:sp>
      <p:cxnSp>
        <p:nvCxnSpPr>
          <p:cNvPr id="14" name="Conector de seta reta 13"/>
          <p:cNvCxnSpPr>
            <a:stCxn id="13" idx="3"/>
          </p:cNvCxnSpPr>
          <p:nvPr/>
        </p:nvCxnSpPr>
        <p:spPr bwMode="auto">
          <a:xfrm flipV="1">
            <a:off x="1650670" y="5238301"/>
            <a:ext cx="1840674" cy="657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090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3200" dirty="0" smtClean="0"/>
              <a:t>Trabalho 1 – parte 2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68412"/>
            <a:ext cx="8577262" cy="2288979"/>
          </a:xfrm>
        </p:spPr>
        <p:txBody>
          <a:bodyPr/>
          <a:lstStyle/>
          <a:p>
            <a:pPr marL="469900" lvl="1" indent="-469900" eaLnBrk="1" hangingPunct="1">
              <a:lnSpc>
                <a:spcPct val="90000"/>
              </a:lnSpc>
              <a:buFont typeface="Wingdings" pitchFamily="2" charset="2"/>
              <a:buChar char="o"/>
            </a:pPr>
            <a:r>
              <a:rPr lang="pt-BR" sz="2400" i="1" dirty="0" smtClean="0"/>
              <a:t>Test </a:t>
            </a:r>
            <a:r>
              <a:rPr lang="pt-BR" sz="2400" i="1" dirty="0" err="1" smtClean="0"/>
              <a:t>bench</a:t>
            </a:r>
            <a:r>
              <a:rPr lang="pt-BR" sz="2400" i="1" dirty="0" smtClean="0"/>
              <a:t> </a:t>
            </a:r>
            <a:r>
              <a:rPr lang="pt-BR" sz="2000" dirty="0" smtClean="0"/>
              <a:t>(</a:t>
            </a:r>
            <a:r>
              <a:rPr lang="pt-BR" sz="2000" dirty="0" err="1" smtClean="0"/>
              <a:t>GenerateKeyStream</a:t>
            </a:r>
            <a:r>
              <a:rPr lang="pt-BR" sz="2000" dirty="0" err="1" smtClean="0"/>
              <a:t>_tb.vhd</a:t>
            </a:r>
            <a:r>
              <a:rPr lang="pt-BR" sz="20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existir</a:t>
            </a:r>
            <a:r>
              <a:rPr lang="en-US" sz="2000" dirty="0"/>
              <a:t> um </a:t>
            </a:r>
            <a:r>
              <a:rPr lang="en-US" sz="2000" dirty="0" err="1"/>
              <a:t>único</a:t>
            </a:r>
            <a:r>
              <a:rPr lang="en-US" sz="2000" dirty="0"/>
              <a:t> </a:t>
            </a:r>
            <a:r>
              <a:rPr lang="en-US" sz="2000" i="1" dirty="0"/>
              <a:t>test bench</a:t>
            </a:r>
            <a:r>
              <a:rPr lang="en-US" sz="2000" dirty="0"/>
              <a:t> no </a:t>
            </a:r>
            <a:r>
              <a:rPr lang="en-US" sz="2000" dirty="0" err="1"/>
              <a:t>qual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instanciado</a:t>
            </a:r>
            <a:r>
              <a:rPr lang="en-US" sz="2000" dirty="0"/>
              <a:t> as </a:t>
            </a:r>
            <a:r>
              <a:rPr lang="en-US" sz="2000" dirty="0" err="1"/>
              <a:t>duas</a:t>
            </a:r>
            <a:r>
              <a:rPr lang="en-US" sz="2000" dirty="0"/>
              <a:t> </a:t>
            </a:r>
            <a:r>
              <a:rPr lang="en-US" sz="2000" dirty="0" err="1"/>
              <a:t>descrições</a:t>
            </a:r>
            <a:r>
              <a:rPr lang="en-US" sz="2000" dirty="0"/>
              <a:t> do </a:t>
            </a:r>
            <a:r>
              <a:rPr lang="en-US" sz="2000" dirty="0" smtClean="0"/>
              <a:t>GKS e </a:t>
            </a:r>
            <a:r>
              <a:rPr lang="en-US" sz="2000" dirty="0" err="1"/>
              <a:t>duas</a:t>
            </a:r>
            <a:r>
              <a:rPr lang="en-US" sz="2000" dirty="0"/>
              <a:t> </a:t>
            </a:r>
            <a:r>
              <a:rPr lang="en-US" sz="2000" dirty="0" err="1" smtClean="0"/>
              <a:t>memórias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mesmos</a:t>
            </a:r>
            <a:r>
              <a:rPr lang="en-US" sz="2000" dirty="0" smtClean="0"/>
              <a:t> </a:t>
            </a:r>
            <a:r>
              <a:rPr lang="en-US" sz="2000" dirty="0" err="1" smtClean="0"/>
              <a:t>sinais</a:t>
            </a:r>
            <a:r>
              <a:rPr lang="en-US" sz="2000" dirty="0" smtClean="0"/>
              <a:t> de </a:t>
            </a:r>
            <a:r>
              <a:rPr lang="en-US" sz="2000" dirty="0" err="1" smtClean="0"/>
              <a:t>estímulos</a:t>
            </a:r>
            <a:r>
              <a:rPr lang="en-US" sz="2000" dirty="0" smtClean="0"/>
              <a:t> </a:t>
            </a:r>
            <a:r>
              <a:rPr lang="en-US" sz="2000" dirty="0" err="1" smtClean="0"/>
              <a:t>devem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fornecidos</a:t>
            </a:r>
            <a:r>
              <a:rPr lang="en-US" sz="2000" dirty="0" smtClean="0"/>
              <a:t> </a:t>
            </a:r>
            <a:r>
              <a:rPr lang="en-US" sz="2000" dirty="0" err="1" smtClean="0"/>
              <a:t>aos</a:t>
            </a:r>
            <a:r>
              <a:rPr lang="en-US" sz="2000" dirty="0" smtClean="0"/>
              <a:t> </a:t>
            </a:r>
            <a:r>
              <a:rPr lang="en-US" sz="2000" dirty="0" err="1" smtClean="0"/>
              <a:t>dois</a:t>
            </a:r>
            <a:r>
              <a:rPr lang="en-US" sz="2000" dirty="0" smtClean="0"/>
              <a:t> </a:t>
            </a:r>
            <a:r>
              <a:rPr lang="en-US" sz="2000" dirty="0" err="1" smtClean="0"/>
              <a:t>processadores</a:t>
            </a:r>
            <a:r>
              <a:rPr lang="en-US" sz="2000" dirty="0" smtClean="0"/>
              <a:t> (</a:t>
            </a:r>
            <a:r>
              <a:rPr lang="en-US" sz="2000" i="1" dirty="0" smtClean="0"/>
              <a:t>clock, reset, data…)</a:t>
            </a:r>
            <a:endParaRPr lang="en-US" sz="2000" i="1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Na </a:t>
            </a:r>
            <a:r>
              <a:rPr lang="en-US" sz="2000" dirty="0" err="1" smtClean="0"/>
              <a:t>apresentação</a:t>
            </a:r>
            <a:r>
              <a:rPr lang="en-US" sz="2000" dirty="0" smtClean="0"/>
              <a:t>, </a:t>
            </a:r>
            <a:r>
              <a:rPr lang="en-US" sz="2000" dirty="0" err="1" smtClean="0"/>
              <a:t>os</a:t>
            </a:r>
            <a:r>
              <a:rPr lang="en-US" sz="2000" dirty="0" smtClean="0"/>
              <a:t> </a:t>
            </a:r>
            <a:r>
              <a:rPr lang="en-US" sz="2000" dirty="0" err="1" smtClean="0"/>
              <a:t>dois</a:t>
            </a:r>
            <a:r>
              <a:rPr lang="en-US" sz="2000" dirty="0" smtClean="0"/>
              <a:t> </a:t>
            </a:r>
            <a:r>
              <a:rPr lang="en-US" sz="2000" dirty="0" err="1" smtClean="0"/>
              <a:t>devem</a:t>
            </a:r>
            <a:r>
              <a:rPr lang="en-US" sz="2000" dirty="0" smtClean="0"/>
              <a:t> </a:t>
            </a:r>
            <a:r>
              <a:rPr lang="en-US" sz="2000" dirty="0" err="1" smtClean="0"/>
              <a:t>ser</a:t>
            </a:r>
            <a:r>
              <a:rPr lang="en-US" sz="2000" dirty="0" smtClean="0"/>
              <a:t> </a:t>
            </a:r>
            <a:r>
              <a:rPr lang="en-US" sz="2000" dirty="0" err="1" smtClean="0"/>
              <a:t>simulados</a:t>
            </a:r>
            <a:r>
              <a:rPr lang="en-US" sz="2000" dirty="0" smtClean="0"/>
              <a:t> </a:t>
            </a:r>
            <a:r>
              <a:rPr lang="en-US" sz="2000" dirty="0" err="1" smtClean="0"/>
              <a:t>simultaneamente</a:t>
            </a:r>
            <a:r>
              <a:rPr lang="en-US" sz="2000" dirty="0" smtClean="0"/>
              <a:t> a </a:t>
            </a:r>
            <a:r>
              <a:rPr lang="en-US" sz="2000" dirty="0" err="1" smtClean="0"/>
              <a:t>fim</a:t>
            </a:r>
            <a:r>
              <a:rPr lang="en-US" sz="2000" dirty="0" smtClean="0"/>
              <a:t> de </a:t>
            </a:r>
            <a:r>
              <a:rPr lang="en-US" sz="2000" dirty="0" err="1" smtClean="0"/>
              <a:t>verificar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exatamente</a:t>
            </a:r>
            <a:r>
              <a:rPr lang="en-US" sz="2000" dirty="0" smtClean="0">
                <a:solidFill>
                  <a:srgbClr val="0000FF"/>
                </a:solidFill>
              </a:rPr>
              <a:t> o </a:t>
            </a:r>
            <a:r>
              <a:rPr lang="en-US" sz="2000" dirty="0" err="1" smtClean="0">
                <a:solidFill>
                  <a:srgbClr val="0000FF"/>
                </a:solidFill>
              </a:rPr>
              <a:t>mesmo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comportamento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ciclo</a:t>
            </a:r>
            <a:r>
              <a:rPr lang="en-US" sz="2000" dirty="0" smtClean="0">
                <a:solidFill>
                  <a:srgbClr val="0000FF"/>
                </a:solidFill>
              </a:rPr>
              <a:t>-a-</a:t>
            </a:r>
            <a:r>
              <a:rPr lang="en-US" sz="2000" dirty="0" err="1" smtClean="0">
                <a:solidFill>
                  <a:srgbClr val="0000FF"/>
                </a:solidFill>
              </a:rPr>
              <a:t>cilco</a:t>
            </a:r>
            <a:r>
              <a:rPr lang="en-US" sz="2000" dirty="0" smtClean="0">
                <a:solidFill>
                  <a:srgbClr val="0000FF"/>
                </a:solidFill>
              </a:rPr>
              <a:t> e o </a:t>
            </a:r>
            <a:r>
              <a:rPr lang="en-US" sz="2000" dirty="0" err="1" smtClean="0">
                <a:solidFill>
                  <a:srgbClr val="0000FF"/>
                </a:solidFill>
              </a:rPr>
              <a:t>mesmo</a:t>
            </a:r>
            <a:r>
              <a:rPr lang="en-US" sz="2000" dirty="0" smtClean="0">
                <a:solidFill>
                  <a:srgbClr val="0000FF"/>
                </a:solidFill>
              </a:rPr>
              <a:t> tempo de </a:t>
            </a:r>
            <a:r>
              <a:rPr lang="en-US" sz="2000" dirty="0" err="1" smtClean="0">
                <a:solidFill>
                  <a:srgbClr val="0000FF"/>
                </a:solidFill>
              </a:rPr>
              <a:t>execução</a:t>
            </a:r>
            <a:endParaRPr lang="pt-BR" sz="1200" dirty="0">
              <a:solidFill>
                <a:srgbClr val="0000FF"/>
              </a:solidFill>
            </a:endParaRPr>
          </a:p>
        </p:txBody>
      </p:sp>
      <p:sp>
        <p:nvSpPr>
          <p:cNvPr id="18" name="Retângulo 17"/>
          <p:cNvSpPr/>
          <p:nvPr/>
        </p:nvSpPr>
        <p:spPr bwMode="auto">
          <a:xfrm>
            <a:off x="1655803" y="4157678"/>
            <a:ext cx="6489432" cy="218597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tângulo 30"/>
          <p:cNvSpPr/>
          <p:nvPr/>
        </p:nvSpPr>
        <p:spPr bwMode="auto">
          <a:xfrm>
            <a:off x="3936490" y="4615065"/>
            <a:ext cx="1866378" cy="50920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939242" y="468500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GKS (arch1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Retângulo 38"/>
          <p:cNvSpPr/>
          <p:nvPr/>
        </p:nvSpPr>
        <p:spPr bwMode="auto">
          <a:xfrm>
            <a:off x="6566956" y="4527383"/>
            <a:ext cx="1089764" cy="638826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6600915" y="468225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1655803" y="416412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GenerateKeyStream</a:t>
            </a:r>
            <a:r>
              <a:rPr lang="en-US" dirty="0" err="1" smtClean="0"/>
              <a:t>_tb</a:t>
            </a:r>
            <a:endParaRPr lang="en-US" dirty="0"/>
          </a:p>
        </p:txBody>
      </p:sp>
      <p:cxnSp>
        <p:nvCxnSpPr>
          <p:cNvPr id="10" name="Conector de seta reta 9"/>
          <p:cNvCxnSpPr>
            <a:stCxn id="31" idx="3"/>
          </p:cNvCxnSpPr>
          <p:nvPr/>
        </p:nvCxnSpPr>
        <p:spPr bwMode="auto">
          <a:xfrm flipV="1">
            <a:off x="5802868" y="4869666"/>
            <a:ext cx="76408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3" name="Retângulo 42"/>
          <p:cNvSpPr/>
          <p:nvPr/>
        </p:nvSpPr>
        <p:spPr bwMode="auto">
          <a:xfrm>
            <a:off x="3960373" y="5627395"/>
            <a:ext cx="1866378" cy="50920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3963125" y="569733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GKS</a:t>
            </a:r>
            <a:r>
              <a:rPr lang="en-US" dirty="0" smtClean="0"/>
              <a:t> </a:t>
            </a:r>
            <a:r>
              <a:rPr lang="en-US" dirty="0" smtClean="0"/>
              <a:t>(arch2)</a:t>
            </a:r>
            <a:endParaRPr lang="en-US" dirty="0"/>
          </a:p>
        </p:txBody>
      </p:sp>
      <p:sp>
        <p:nvSpPr>
          <p:cNvPr id="45" name="Retângulo 44"/>
          <p:cNvSpPr/>
          <p:nvPr/>
        </p:nvSpPr>
        <p:spPr bwMode="auto">
          <a:xfrm>
            <a:off x="6590839" y="5539713"/>
            <a:ext cx="1089764" cy="638826"/>
          </a:xfrm>
          <a:prstGeom prst="rect">
            <a:avLst/>
          </a:prstGeom>
          <a:solidFill>
            <a:srgbClr val="00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624798" y="569458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7" name="Conector de seta reta 46"/>
          <p:cNvCxnSpPr>
            <a:stCxn id="43" idx="3"/>
          </p:cNvCxnSpPr>
          <p:nvPr/>
        </p:nvCxnSpPr>
        <p:spPr bwMode="auto">
          <a:xfrm flipV="1">
            <a:off x="5826751" y="5881996"/>
            <a:ext cx="764088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2" name="Retângulo 11"/>
          <p:cNvSpPr/>
          <p:nvPr/>
        </p:nvSpPr>
        <p:spPr bwMode="auto">
          <a:xfrm>
            <a:off x="1818642" y="5051583"/>
            <a:ext cx="1453019" cy="6457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946269" y="518979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Estímulos</a:t>
            </a:r>
            <a:endParaRPr lang="en-US" dirty="0"/>
          </a:p>
        </p:txBody>
      </p:sp>
      <p:cxnSp>
        <p:nvCxnSpPr>
          <p:cNvPr id="14" name="Conector angulado 13"/>
          <p:cNvCxnSpPr/>
          <p:nvPr/>
        </p:nvCxnSpPr>
        <p:spPr bwMode="auto">
          <a:xfrm>
            <a:off x="3271661" y="5374457"/>
            <a:ext cx="664829" cy="48466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Conector angulado 15"/>
          <p:cNvCxnSpPr>
            <a:stCxn id="12" idx="3"/>
            <a:endCxn id="38" idx="1"/>
          </p:cNvCxnSpPr>
          <p:nvPr/>
        </p:nvCxnSpPr>
        <p:spPr bwMode="auto">
          <a:xfrm flipV="1">
            <a:off x="3271661" y="4869667"/>
            <a:ext cx="667581" cy="5047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158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12523</TotalTime>
  <Words>612</Words>
  <Application>Microsoft Office PowerPoint</Application>
  <PresentationFormat>Apresentação na tela (4:3)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Perfil</vt:lpstr>
      <vt:lpstr>Trabalho 1 – parte 2</vt:lpstr>
      <vt:lpstr>Trabalho 1 – parte 2</vt:lpstr>
      <vt:lpstr>Trabalho 1 – parte 2</vt:lpstr>
      <vt:lpstr>Trabalho 1 – parte 2</vt:lpstr>
      <vt:lpstr>Trabalho 1 – parte 2</vt:lpstr>
      <vt:lpstr>Trabalho 1 – parte 2</vt:lpstr>
      <vt:lpstr>Trabalho 1 – parte 2</vt:lpstr>
      <vt:lpstr>Trabalho 1 – parte 2</vt:lpstr>
      <vt:lpstr>Trabalho 1 – parte 2</vt:lpstr>
      <vt:lpstr>VHDL</vt:lpstr>
      <vt:lpstr>Trabalho 1 – parte 2</vt:lpstr>
      <vt:lpstr>Trabalho 1 – parte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de Faltas no acesso à cache </dc:title>
  <dc:creator>baggio</dc:creator>
  <cp:lastModifiedBy>Wild Child</cp:lastModifiedBy>
  <cp:revision>1224</cp:revision>
  <cp:lastPrinted>2013-09-24T12:23:37Z</cp:lastPrinted>
  <dcterms:created xsi:type="dcterms:W3CDTF">2004-05-12T09:18:39Z</dcterms:created>
  <dcterms:modified xsi:type="dcterms:W3CDTF">2024-06-17T13:59:07Z</dcterms:modified>
</cp:coreProperties>
</file>