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2"/>
  </p:notesMasterIdLst>
  <p:handoutMasterIdLst>
    <p:handoutMasterId r:id="rId13"/>
  </p:handoutMasterIdLst>
  <p:sldIdLst>
    <p:sldId id="696" r:id="rId2"/>
    <p:sldId id="711" r:id="rId3"/>
    <p:sldId id="707" r:id="rId4"/>
    <p:sldId id="712" r:id="rId5"/>
    <p:sldId id="713" r:id="rId6"/>
    <p:sldId id="705" r:id="rId7"/>
    <p:sldId id="708" r:id="rId8"/>
    <p:sldId id="698" r:id="rId9"/>
    <p:sldId id="709" r:id="rId10"/>
    <p:sldId id="704" r:id="rId11"/>
  </p:sldIdLst>
  <p:sldSz cx="9144000" cy="6858000" type="screen4x3"/>
  <p:notesSz cx="7010400" cy="9296400"/>
  <p:defaultTextStyle>
    <a:defPPr>
      <a:defRPr lang="pt-B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FF"/>
    <a:srgbClr val="AAF4B6"/>
    <a:srgbClr val="FFFFFF"/>
    <a:srgbClr val="FFFFCC"/>
    <a:srgbClr val="9FF3AD"/>
    <a:srgbClr val="7DEF90"/>
    <a:srgbClr val="72E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9" autoAdjust="0"/>
    <p:restoredTop sz="93788" autoAdjust="0"/>
  </p:normalViewPr>
  <p:slideViewPr>
    <p:cSldViewPr snapToGrid="0">
      <p:cViewPr varScale="1">
        <p:scale>
          <a:sx n="67" d="100"/>
          <a:sy n="67" d="100"/>
        </p:scale>
        <p:origin x="-1728" y="-108"/>
      </p:cViewPr>
      <p:guideLst>
        <p:guide orient="horz" pos="2160"/>
        <p:guide pos="2880"/>
      </p:guideLst>
    </p:cSldViewPr>
  </p:slideViewPr>
  <p:notesTextViewPr>
    <p:cViewPr>
      <p:scale>
        <a:sx n="100" d="100"/>
        <a:sy n="100" d="100"/>
      </p:scale>
      <p:origin x="0" y="0"/>
    </p:cViewPr>
  </p:notesTextViewPr>
  <p:notesViewPr>
    <p:cSldViewPr snapToGrid="0">
      <p:cViewPr varScale="1">
        <p:scale>
          <a:sx n="59" d="100"/>
          <a:sy n="59" d="100"/>
        </p:scale>
        <p:origin x="-1434"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1" y="0"/>
            <a:ext cx="3037624" cy="464896"/>
          </a:xfrm>
          <a:prstGeom prst="rect">
            <a:avLst/>
          </a:prstGeom>
          <a:noFill/>
          <a:ln w="9525">
            <a:noFill/>
            <a:miter lim="800000"/>
            <a:headEnd/>
            <a:tailEnd/>
          </a:ln>
          <a:effectLst/>
        </p:spPr>
        <p:txBody>
          <a:bodyPr vert="horz" wrap="square" lIns="94670" tIns="47335" rIns="94670" bIns="47335" numCol="1" anchor="t" anchorCtr="0" compatLnSpc="1">
            <a:prstTxWarp prst="textNoShape">
              <a:avLst/>
            </a:prstTxWarp>
          </a:bodyPr>
          <a:lstStyle>
            <a:lvl1pPr defTabSz="946150" eaLnBrk="1" hangingPunct="1">
              <a:defRPr sz="1200"/>
            </a:lvl1pPr>
          </a:lstStyle>
          <a:p>
            <a:pPr>
              <a:defRPr/>
            </a:pPr>
            <a:endParaRPr lang="pt-BR"/>
          </a:p>
        </p:txBody>
      </p:sp>
      <p:sp>
        <p:nvSpPr>
          <p:cNvPr id="53251" name="Rectangle 3"/>
          <p:cNvSpPr>
            <a:spLocks noGrp="1" noChangeArrowheads="1"/>
          </p:cNvSpPr>
          <p:nvPr>
            <p:ph type="dt" sz="quarter" idx="1"/>
          </p:nvPr>
        </p:nvSpPr>
        <p:spPr bwMode="auto">
          <a:xfrm>
            <a:off x="3971153" y="0"/>
            <a:ext cx="3037624" cy="464896"/>
          </a:xfrm>
          <a:prstGeom prst="rect">
            <a:avLst/>
          </a:prstGeom>
          <a:noFill/>
          <a:ln w="9525">
            <a:noFill/>
            <a:miter lim="800000"/>
            <a:headEnd/>
            <a:tailEnd/>
          </a:ln>
          <a:effectLst/>
        </p:spPr>
        <p:txBody>
          <a:bodyPr vert="horz" wrap="square" lIns="94670" tIns="47335" rIns="94670" bIns="47335" numCol="1" anchor="t" anchorCtr="0" compatLnSpc="1">
            <a:prstTxWarp prst="textNoShape">
              <a:avLst/>
            </a:prstTxWarp>
          </a:bodyPr>
          <a:lstStyle>
            <a:lvl1pPr algn="r" defTabSz="946150" eaLnBrk="1" hangingPunct="1">
              <a:defRPr sz="1200"/>
            </a:lvl1pPr>
          </a:lstStyle>
          <a:p>
            <a:pPr>
              <a:defRPr/>
            </a:pPr>
            <a:endParaRPr lang="pt-BR"/>
          </a:p>
        </p:txBody>
      </p:sp>
      <p:sp>
        <p:nvSpPr>
          <p:cNvPr id="53252" name="Rectangle 4"/>
          <p:cNvSpPr>
            <a:spLocks noGrp="1" noChangeArrowheads="1"/>
          </p:cNvSpPr>
          <p:nvPr>
            <p:ph type="ftr" sz="quarter" idx="2"/>
          </p:nvPr>
        </p:nvSpPr>
        <p:spPr bwMode="auto">
          <a:xfrm>
            <a:off x="1" y="8829985"/>
            <a:ext cx="3037624" cy="464896"/>
          </a:xfrm>
          <a:prstGeom prst="rect">
            <a:avLst/>
          </a:prstGeom>
          <a:noFill/>
          <a:ln w="9525">
            <a:noFill/>
            <a:miter lim="800000"/>
            <a:headEnd/>
            <a:tailEnd/>
          </a:ln>
          <a:effectLst/>
        </p:spPr>
        <p:txBody>
          <a:bodyPr vert="horz" wrap="square" lIns="94670" tIns="47335" rIns="94670" bIns="47335" numCol="1" anchor="b" anchorCtr="0" compatLnSpc="1">
            <a:prstTxWarp prst="textNoShape">
              <a:avLst/>
            </a:prstTxWarp>
          </a:bodyPr>
          <a:lstStyle>
            <a:lvl1pPr defTabSz="946150" eaLnBrk="1" hangingPunct="1">
              <a:defRPr sz="1200"/>
            </a:lvl1pPr>
          </a:lstStyle>
          <a:p>
            <a:pPr>
              <a:defRPr/>
            </a:pPr>
            <a:endParaRPr lang="pt-BR"/>
          </a:p>
        </p:txBody>
      </p:sp>
      <p:sp>
        <p:nvSpPr>
          <p:cNvPr id="53253" name="Rectangle 5"/>
          <p:cNvSpPr>
            <a:spLocks noGrp="1" noChangeArrowheads="1"/>
          </p:cNvSpPr>
          <p:nvPr>
            <p:ph type="sldNum" sz="quarter" idx="3"/>
          </p:nvPr>
        </p:nvSpPr>
        <p:spPr bwMode="auto">
          <a:xfrm>
            <a:off x="3971153" y="8829985"/>
            <a:ext cx="3037624" cy="464896"/>
          </a:xfrm>
          <a:prstGeom prst="rect">
            <a:avLst/>
          </a:prstGeom>
          <a:noFill/>
          <a:ln w="9525">
            <a:noFill/>
            <a:miter lim="800000"/>
            <a:headEnd/>
            <a:tailEnd/>
          </a:ln>
          <a:effectLst/>
        </p:spPr>
        <p:txBody>
          <a:bodyPr vert="horz" wrap="square" lIns="94670" tIns="47335" rIns="94670" bIns="47335" numCol="1" anchor="b" anchorCtr="0" compatLnSpc="1">
            <a:prstTxWarp prst="textNoShape">
              <a:avLst/>
            </a:prstTxWarp>
          </a:bodyPr>
          <a:lstStyle>
            <a:lvl1pPr algn="r" defTabSz="946150" eaLnBrk="1" hangingPunct="1">
              <a:defRPr sz="1200"/>
            </a:lvl1pPr>
          </a:lstStyle>
          <a:p>
            <a:pPr>
              <a:defRPr/>
            </a:pPr>
            <a:fld id="{44B2025E-19B1-498E-93C8-5A17877228FC}" type="slidenum">
              <a:rPr lang="pt-BR"/>
              <a:pPr>
                <a:defRPr/>
              </a:pPr>
              <a:t>‹nº›</a:t>
            </a:fld>
            <a:endParaRPr lang="pt-BR"/>
          </a:p>
        </p:txBody>
      </p:sp>
    </p:spTree>
    <p:extLst>
      <p:ext uri="{BB962C8B-B14F-4D97-AF65-F5344CB8AC3E}">
        <p14:creationId xmlns:p14="http://schemas.microsoft.com/office/powerpoint/2010/main" val="84404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1" y="0"/>
            <a:ext cx="3037624" cy="464896"/>
          </a:xfrm>
          <a:prstGeom prst="rect">
            <a:avLst/>
          </a:prstGeom>
          <a:noFill/>
          <a:ln w="9525">
            <a:noFill/>
            <a:miter lim="800000"/>
            <a:headEnd/>
            <a:tailEnd/>
          </a:ln>
          <a:effectLst/>
        </p:spPr>
        <p:txBody>
          <a:bodyPr vert="horz" wrap="square" lIns="94670" tIns="47335" rIns="94670" bIns="47335" numCol="1" anchor="t" anchorCtr="0" compatLnSpc="1">
            <a:prstTxWarp prst="textNoShape">
              <a:avLst/>
            </a:prstTxWarp>
          </a:bodyPr>
          <a:lstStyle>
            <a:lvl1pPr defTabSz="946150" eaLnBrk="1" hangingPunct="1">
              <a:defRPr sz="1200"/>
            </a:lvl1pPr>
          </a:lstStyle>
          <a:p>
            <a:pPr>
              <a:defRPr/>
            </a:pPr>
            <a:endParaRPr lang="pt-BR"/>
          </a:p>
        </p:txBody>
      </p:sp>
      <p:sp>
        <p:nvSpPr>
          <p:cNvPr id="55299" name="Rectangle 3"/>
          <p:cNvSpPr>
            <a:spLocks noGrp="1" noChangeArrowheads="1"/>
          </p:cNvSpPr>
          <p:nvPr>
            <p:ph type="dt" idx="1"/>
          </p:nvPr>
        </p:nvSpPr>
        <p:spPr bwMode="auto">
          <a:xfrm>
            <a:off x="3971153" y="0"/>
            <a:ext cx="3037624" cy="464896"/>
          </a:xfrm>
          <a:prstGeom prst="rect">
            <a:avLst/>
          </a:prstGeom>
          <a:noFill/>
          <a:ln w="9525">
            <a:noFill/>
            <a:miter lim="800000"/>
            <a:headEnd/>
            <a:tailEnd/>
          </a:ln>
          <a:effectLst/>
        </p:spPr>
        <p:txBody>
          <a:bodyPr vert="horz" wrap="square" lIns="94670" tIns="47335" rIns="94670" bIns="47335" numCol="1" anchor="t" anchorCtr="0" compatLnSpc="1">
            <a:prstTxWarp prst="textNoShape">
              <a:avLst/>
            </a:prstTxWarp>
          </a:bodyPr>
          <a:lstStyle>
            <a:lvl1pPr algn="r" defTabSz="946150" eaLnBrk="1" hangingPunct="1">
              <a:defRPr sz="1200"/>
            </a:lvl1pPr>
          </a:lstStyle>
          <a:p>
            <a:pPr>
              <a:defRPr/>
            </a:pPr>
            <a:endParaRPr lang="pt-BR"/>
          </a:p>
        </p:txBody>
      </p:sp>
      <p:sp>
        <p:nvSpPr>
          <p:cNvPr id="706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701365" y="4414993"/>
            <a:ext cx="5607671" cy="4184063"/>
          </a:xfrm>
          <a:prstGeom prst="rect">
            <a:avLst/>
          </a:prstGeom>
          <a:noFill/>
          <a:ln w="9525">
            <a:noFill/>
            <a:miter lim="800000"/>
            <a:headEnd/>
            <a:tailEnd/>
          </a:ln>
          <a:effectLst/>
        </p:spPr>
        <p:txBody>
          <a:bodyPr vert="horz" wrap="square" lIns="94670" tIns="47335" rIns="94670" bIns="47335"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55302" name="Rectangle 6"/>
          <p:cNvSpPr>
            <a:spLocks noGrp="1" noChangeArrowheads="1"/>
          </p:cNvSpPr>
          <p:nvPr>
            <p:ph type="ftr" sz="quarter" idx="4"/>
          </p:nvPr>
        </p:nvSpPr>
        <p:spPr bwMode="auto">
          <a:xfrm>
            <a:off x="1" y="8829985"/>
            <a:ext cx="3037624" cy="464896"/>
          </a:xfrm>
          <a:prstGeom prst="rect">
            <a:avLst/>
          </a:prstGeom>
          <a:noFill/>
          <a:ln w="9525">
            <a:noFill/>
            <a:miter lim="800000"/>
            <a:headEnd/>
            <a:tailEnd/>
          </a:ln>
          <a:effectLst/>
        </p:spPr>
        <p:txBody>
          <a:bodyPr vert="horz" wrap="square" lIns="94670" tIns="47335" rIns="94670" bIns="47335" numCol="1" anchor="b" anchorCtr="0" compatLnSpc="1">
            <a:prstTxWarp prst="textNoShape">
              <a:avLst/>
            </a:prstTxWarp>
          </a:bodyPr>
          <a:lstStyle>
            <a:lvl1pPr defTabSz="946150" eaLnBrk="1" hangingPunct="1">
              <a:defRPr sz="1200"/>
            </a:lvl1pPr>
          </a:lstStyle>
          <a:p>
            <a:pPr>
              <a:defRPr/>
            </a:pPr>
            <a:endParaRPr lang="pt-BR"/>
          </a:p>
        </p:txBody>
      </p:sp>
      <p:sp>
        <p:nvSpPr>
          <p:cNvPr id="55303" name="Rectangle 7"/>
          <p:cNvSpPr>
            <a:spLocks noGrp="1" noChangeArrowheads="1"/>
          </p:cNvSpPr>
          <p:nvPr>
            <p:ph type="sldNum" sz="quarter" idx="5"/>
          </p:nvPr>
        </p:nvSpPr>
        <p:spPr bwMode="auto">
          <a:xfrm>
            <a:off x="3971153" y="8829985"/>
            <a:ext cx="3037624" cy="464896"/>
          </a:xfrm>
          <a:prstGeom prst="rect">
            <a:avLst/>
          </a:prstGeom>
          <a:noFill/>
          <a:ln w="9525">
            <a:noFill/>
            <a:miter lim="800000"/>
            <a:headEnd/>
            <a:tailEnd/>
          </a:ln>
          <a:effectLst/>
        </p:spPr>
        <p:txBody>
          <a:bodyPr vert="horz" wrap="square" lIns="94670" tIns="47335" rIns="94670" bIns="47335" numCol="1" anchor="b" anchorCtr="0" compatLnSpc="1">
            <a:prstTxWarp prst="textNoShape">
              <a:avLst/>
            </a:prstTxWarp>
          </a:bodyPr>
          <a:lstStyle>
            <a:lvl1pPr algn="r" defTabSz="946150" eaLnBrk="1" hangingPunct="1">
              <a:defRPr sz="1200"/>
            </a:lvl1pPr>
          </a:lstStyle>
          <a:p>
            <a:pPr>
              <a:defRPr/>
            </a:pPr>
            <a:fld id="{0C73D57A-E55C-41F7-8272-92348F35ED3B}" type="slidenum">
              <a:rPr lang="pt-BR"/>
              <a:pPr>
                <a:defRPr/>
              </a:pPr>
              <a:t>‹nº›</a:t>
            </a:fld>
            <a:endParaRPr lang="pt-BR"/>
          </a:p>
        </p:txBody>
      </p:sp>
    </p:spTree>
    <p:extLst>
      <p:ext uri="{BB962C8B-B14F-4D97-AF65-F5344CB8AC3E}">
        <p14:creationId xmlns:p14="http://schemas.microsoft.com/office/powerpoint/2010/main" val="696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8370" name="Rectangle 2"/>
          <p:cNvSpPr>
            <a:spLocks noGrp="1" noChangeArrowheads="1"/>
          </p:cNvSpPr>
          <p:nvPr>
            <p:ph type="ctrTitle"/>
          </p:nvPr>
        </p:nvSpPr>
        <p:spPr>
          <a:xfrm>
            <a:off x="685800" y="990600"/>
            <a:ext cx="7772400" cy="1371600"/>
          </a:xfrm>
        </p:spPr>
        <p:txBody>
          <a:bodyPr/>
          <a:lstStyle>
            <a:lvl1pPr>
              <a:defRPr/>
            </a:lvl1pPr>
          </a:lstStyle>
          <a:p>
            <a:r>
              <a:rPr lang="pt-BR"/>
              <a:t>Clique para editar o estilo do título mestre</a:t>
            </a:r>
          </a:p>
        </p:txBody>
      </p:sp>
      <p:sp>
        <p:nvSpPr>
          <p:cNvPr id="58371" name="Rectangle 3"/>
          <p:cNvSpPr>
            <a:spLocks noGrp="1" noChangeArrowheads="1"/>
          </p:cNvSpPr>
          <p:nvPr>
            <p:ph type="subTitle" idx="1"/>
          </p:nvPr>
        </p:nvSpPr>
        <p:spPr>
          <a:xfrm>
            <a:off x="1447800" y="3429000"/>
            <a:ext cx="7010400" cy="1600200"/>
          </a:xfrm>
        </p:spPr>
        <p:txBody>
          <a:bodyPr/>
          <a:lstStyle>
            <a:lvl1pPr marL="0" indent="0" algn="ctr">
              <a:buFont typeface="Wingdings" pitchFamily="2" charset="2"/>
              <a:buNone/>
              <a:defRPr/>
            </a:lvl1pPr>
          </a:lstStyle>
          <a:p>
            <a:r>
              <a:rPr lang="pt-BR"/>
              <a:t>Clique para editar o estilo do subtítulo mestre</a:t>
            </a:r>
          </a:p>
        </p:txBody>
      </p:sp>
      <p:sp>
        <p:nvSpPr>
          <p:cNvPr id="5" name="Rectangle 8"/>
          <p:cNvSpPr>
            <a:spLocks noGrp="1" noChangeArrowheads="1"/>
          </p:cNvSpPr>
          <p:nvPr>
            <p:ph type="dt" sz="half" idx="10"/>
          </p:nvPr>
        </p:nvSpPr>
        <p:spPr>
          <a:xfrm>
            <a:off x="685800" y="6248400"/>
            <a:ext cx="1905000" cy="457200"/>
          </a:xfrm>
        </p:spPr>
        <p:txBody>
          <a:bodyPr/>
          <a:lstStyle>
            <a:lvl1pPr>
              <a:defRPr/>
            </a:lvl1pPr>
          </a:lstStyle>
          <a:p>
            <a:pPr>
              <a:defRPr/>
            </a:pPr>
            <a:endParaRPr lang="pt-BR"/>
          </a:p>
        </p:txBody>
      </p:sp>
      <p:sp>
        <p:nvSpPr>
          <p:cNvPr id="6" name="Rectangle 9"/>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mn-lt"/>
              </a:defRPr>
            </a:lvl1pPr>
          </a:lstStyle>
          <a:p>
            <a:pPr>
              <a:defRPr/>
            </a:pPr>
            <a:endParaRPr lang="pt-BR"/>
          </a:p>
        </p:txBody>
      </p:sp>
      <p:sp>
        <p:nvSpPr>
          <p:cNvPr id="7" name="Rectangle 10"/>
          <p:cNvSpPr>
            <a:spLocks noGrp="1" noChangeArrowheads="1"/>
          </p:cNvSpPr>
          <p:nvPr>
            <p:ph type="sldNum" sz="quarter" idx="12"/>
          </p:nvPr>
        </p:nvSpPr>
        <p:spPr>
          <a:xfrm>
            <a:off x="6553200" y="6248400"/>
            <a:ext cx="1905000" cy="457200"/>
          </a:xfrm>
        </p:spPr>
        <p:txBody>
          <a:bodyPr/>
          <a:lstStyle>
            <a:lvl1pPr>
              <a:defRPr/>
            </a:lvl1pPr>
          </a:lstStyle>
          <a:p>
            <a:pPr>
              <a:defRPr/>
            </a:pPr>
            <a:fld id="{2C27B0DD-6B4E-4F78-8E62-40D7C37881FF}" type="slidenum">
              <a:rPr lang="pt-BR"/>
              <a:pPr>
                <a:defRPr/>
              </a:pPr>
              <a:t>‹nº›</a:t>
            </a:fld>
            <a:endParaRPr lang="pt-BR"/>
          </a:p>
        </p:txBody>
      </p:sp>
    </p:spTree>
    <p:extLst>
      <p:ext uri="{BB962C8B-B14F-4D97-AF65-F5344CB8AC3E}">
        <p14:creationId xmlns:p14="http://schemas.microsoft.com/office/powerpoint/2010/main" val="38058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5" name="Rectangle 8"/>
          <p:cNvSpPr>
            <a:spLocks noGrp="1" noChangeArrowheads="1"/>
          </p:cNvSpPr>
          <p:nvPr>
            <p:ph type="sldNum" sz="quarter" idx="11"/>
          </p:nvPr>
        </p:nvSpPr>
        <p:spPr>
          <a:ln/>
        </p:spPr>
        <p:txBody>
          <a:bodyPr/>
          <a:lstStyle>
            <a:lvl1pPr>
              <a:defRPr/>
            </a:lvl1pPr>
          </a:lstStyle>
          <a:p>
            <a:pPr>
              <a:defRPr/>
            </a:pPr>
            <a:fld id="{B9013F4E-96D2-4DBE-AD6E-1BD292CA1337}" type="slidenum">
              <a:rPr lang="pt-BR"/>
              <a:pPr>
                <a:defRPr/>
              </a:pPr>
              <a:t>‹nº›</a:t>
            </a:fld>
            <a:endParaRPr lang="pt-BR"/>
          </a:p>
        </p:txBody>
      </p:sp>
    </p:spTree>
    <p:extLst>
      <p:ext uri="{BB962C8B-B14F-4D97-AF65-F5344CB8AC3E}">
        <p14:creationId xmlns:p14="http://schemas.microsoft.com/office/powerpoint/2010/main" val="247919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73838" y="304800"/>
            <a:ext cx="2001837" cy="6148388"/>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566738" y="304800"/>
            <a:ext cx="5854700" cy="61483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5" name="Rectangle 8"/>
          <p:cNvSpPr>
            <a:spLocks noGrp="1" noChangeArrowheads="1"/>
          </p:cNvSpPr>
          <p:nvPr>
            <p:ph type="sldNum" sz="quarter" idx="11"/>
          </p:nvPr>
        </p:nvSpPr>
        <p:spPr>
          <a:ln/>
        </p:spPr>
        <p:txBody>
          <a:bodyPr/>
          <a:lstStyle>
            <a:lvl1pPr>
              <a:defRPr/>
            </a:lvl1pPr>
          </a:lstStyle>
          <a:p>
            <a:pPr>
              <a:defRPr/>
            </a:pPr>
            <a:fld id="{ABF60785-B783-465B-95F8-BD78381BA22F}" type="slidenum">
              <a:rPr lang="pt-BR"/>
              <a:pPr>
                <a:defRPr/>
              </a:pPr>
              <a:t>‹nº›</a:t>
            </a:fld>
            <a:endParaRPr lang="pt-BR"/>
          </a:p>
        </p:txBody>
      </p:sp>
    </p:spTree>
    <p:extLst>
      <p:ext uri="{BB962C8B-B14F-4D97-AF65-F5344CB8AC3E}">
        <p14:creationId xmlns:p14="http://schemas.microsoft.com/office/powerpoint/2010/main" val="119571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74675" y="304800"/>
            <a:ext cx="8001000" cy="531813"/>
          </a:xfrm>
        </p:spPr>
        <p:txBody>
          <a:bodyPr/>
          <a:lstStyle/>
          <a:p>
            <a:r>
              <a:rPr lang="fr-FR"/>
              <a:t>Cliquez pour modifier le style du titre</a:t>
            </a:r>
            <a:endParaRPr lang="en-US"/>
          </a:p>
        </p:txBody>
      </p:sp>
      <p:sp>
        <p:nvSpPr>
          <p:cNvPr id="3" name="Espace réservé du texte 2"/>
          <p:cNvSpPr>
            <a:spLocks noGrp="1"/>
          </p:cNvSpPr>
          <p:nvPr>
            <p:ph type="body" sz="half" idx="1"/>
          </p:nvPr>
        </p:nvSpPr>
        <p:spPr>
          <a:xfrm>
            <a:off x="566738" y="1268413"/>
            <a:ext cx="3924300" cy="51847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3438" y="1268413"/>
            <a:ext cx="3924300" cy="51847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6" name="Rectangle 8"/>
          <p:cNvSpPr>
            <a:spLocks noGrp="1" noChangeArrowheads="1"/>
          </p:cNvSpPr>
          <p:nvPr>
            <p:ph type="sldNum" sz="quarter" idx="11"/>
          </p:nvPr>
        </p:nvSpPr>
        <p:spPr>
          <a:ln/>
        </p:spPr>
        <p:txBody>
          <a:bodyPr/>
          <a:lstStyle>
            <a:lvl1pPr>
              <a:defRPr/>
            </a:lvl1pPr>
          </a:lstStyle>
          <a:p>
            <a:pPr>
              <a:defRPr/>
            </a:pPr>
            <a:fld id="{16D11CFB-12FE-4FBA-AB35-11913C63CAFF}" type="slidenum">
              <a:rPr lang="pt-BR"/>
              <a:pPr>
                <a:defRPr/>
              </a:pPr>
              <a:t>‹nº›</a:t>
            </a:fld>
            <a:endParaRPr lang="pt-BR"/>
          </a:p>
        </p:txBody>
      </p:sp>
    </p:spTree>
    <p:extLst>
      <p:ext uri="{BB962C8B-B14F-4D97-AF65-F5344CB8AC3E}">
        <p14:creationId xmlns:p14="http://schemas.microsoft.com/office/powerpoint/2010/main" val="4261737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574675" y="304800"/>
            <a:ext cx="8001000" cy="531813"/>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566738" y="1268413"/>
            <a:ext cx="3924300" cy="51847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quarter" idx="2"/>
          </p:nvPr>
        </p:nvSpPr>
        <p:spPr>
          <a:xfrm>
            <a:off x="4643438" y="1268413"/>
            <a:ext cx="3924300" cy="2516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contenu 4"/>
          <p:cNvSpPr>
            <a:spLocks noGrp="1"/>
          </p:cNvSpPr>
          <p:nvPr>
            <p:ph sz="quarter" idx="3"/>
          </p:nvPr>
        </p:nvSpPr>
        <p:spPr>
          <a:xfrm>
            <a:off x="4643438" y="3937000"/>
            <a:ext cx="3924300" cy="25161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7" name="Rectangle 8"/>
          <p:cNvSpPr>
            <a:spLocks noGrp="1" noChangeArrowheads="1"/>
          </p:cNvSpPr>
          <p:nvPr>
            <p:ph type="sldNum" sz="quarter" idx="11"/>
          </p:nvPr>
        </p:nvSpPr>
        <p:spPr>
          <a:ln/>
        </p:spPr>
        <p:txBody>
          <a:bodyPr/>
          <a:lstStyle>
            <a:lvl1pPr>
              <a:defRPr/>
            </a:lvl1pPr>
          </a:lstStyle>
          <a:p>
            <a:pPr>
              <a:defRPr/>
            </a:pPr>
            <a:fld id="{5971F150-D342-4C15-BAE6-4C302C03BE00}" type="slidenum">
              <a:rPr lang="pt-BR"/>
              <a:pPr>
                <a:defRPr/>
              </a:pPr>
              <a:t>‹nº›</a:t>
            </a:fld>
            <a:endParaRPr lang="pt-BR"/>
          </a:p>
        </p:txBody>
      </p:sp>
    </p:spTree>
    <p:extLst>
      <p:ext uri="{BB962C8B-B14F-4D97-AF65-F5344CB8AC3E}">
        <p14:creationId xmlns:p14="http://schemas.microsoft.com/office/powerpoint/2010/main" val="130079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574675" y="304800"/>
            <a:ext cx="8001000" cy="531813"/>
          </a:xfrm>
        </p:spPr>
        <p:txBody>
          <a:bodyPr/>
          <a:lstStyle/>
          <a:p>
            <a:r>
              <a:rPr lang="fr-FR"/>
              <a:t>Cliquez pour modifier le style du titre</a:t>
            </a:r>
            <a:endParaRPr lang="en-US"/>
          </a:p>
        </p:txBody>
      </p:sp>
      <p:sp>
        <p:nvSpPr>
          <p:cNvPr id="3" name="Espace réservé du tableau 2"/>
          <p:cNvSpPr>
            <a:spLocks noGrp="1"/>
          </p:cNvSpPr>
          <p:nvPr>
            <p:ph type="tbl" idx="1"/>
          </p:nvPr>
        </p:nvSpPr>
        <p:spPr>
          <a:xfrm>
            <a:off x="566738" y="1268413"/>
            <a:ext cx="8001000" cy="5184775"/>
          </a:xfrm>
        </p:spPr>
        <p:txBody>
          <a:bodyPr/>
          <a:lstStyle/>
          <a:p>
            <a:pPr lvl="0"/>
            <a:endParaRPr lang="en-US" noProof="0"/>
          </a:p>
        </p:txBody>
      </p:sp>
      <p:sp>
        <p:nvSpPr>
          <p:cNvPr id="4"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5" name="Rectangle 8"/>
          <p:cNvSpPr>
            <a:spLocks noGrp="1" noChangeArrowheads="1"/>
          </p:cNvSpPr>
          <p:nvPr>
            <p:ph type="sldNum" sz="quarter" idx="11"/>
          </p:nvPr>
        </p:nvSpPr>
        <p:spPr>
          <a:ln/>
        </p:spPr>
        <p:txBody>
          <a:bodyPr/>
          <a:lstStyle>
            <a:lvl1pPr>
              <a:defRPr/>
            </a:lvl1pPr>
          </a:lstStyle>
          <a:p>
            <a:pPr>
              <a:defRPr/>
            </a:pPr>
            <a:fld id="{D738B0DF-02DB-4C5D-9226-F2B98508FB41}" type="slidenum">
              <a:rPr lang="pt-BR"/>
              <a:pPr>
                <a:defRPr/>
              </a:pPr>
              <a:t>‹nº›</a:t>
            </a:fld>
            <a:endParaRPr lang="pt-BR"/>
          </a:p>
        </p:txBody>
      </p:sp>
    </p:spTree>
    <p:extLst>
      <p:ext uri="{BB962C8B-B14F-4D97-AF65-F5344CB8AC3E}">
        <p14:creationId xmlns:p14="http://schemas.microsoft.com/office/powerpoint/2010/main" val="1318828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574675" y="304800"/>
            <a:ext cx="8001000" cy="531813"/>
          </a:xfrm>
        </p:spPr>
        <p:txBody>
          <a:bodyPr/>
          <a:lstStyle/>
          <a:p>
            <a:r>
              <a:rPr lang="fr-FR"/>
              <a:t>Cliquez pour modifier le style du titre</a:t>
            </a:r>
            <a:endParaRPr lang="en-US"/>
          </a:p>
        </p:txBody>
      </p:sp>
      <p:sp>
        <p:nvSpPr>
          <p:cNvPr id="3" name="Espace réservé du texte 2"/>
          <p:cNvSpPr>
            <a:spLocks noGrp="1"/>
          </p:cNvSpPr>
          <p:nvPr>
            <p:ph type="body" sz="half" idx="1"/>
          </p:nvPr>
        </p:nvSpPr>
        <p:spPr>
          <a:xfrm>
            <a:off x="566738" y="1268413"/>
            <a:ext cx="3924300" cy="51847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quarter" idx="2"/>
          </p:nvPr>
        </p:nvSpPr>
        <p:spPr>
          <a:xfrm>
            <a:off x="4643438" y="1268413"/>
            <a:ext cx="3924300" cy="2516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contenu 4"/>
          <p:cNvSpPr>
            <a:spLocks noGrp="1"/>
          </p:cNvSpPr>
          <p:nvPr>
            <p:ph sz="quarter" idx="3"/>
          </p:nvPr>
        </p:nvSpPr>
        <p:spPr>
          <a:xfrm>
            <a:off x="4643438" y="3937000"/>
            <a:ext cx="3924300" cy="25161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7" name="Rectangle 8"/>
          <p:cNvSpPr>
            <a:spLocks noGrp="1" noChangeArrowheads="1"/>
          </p:cNvSpPr>
          <p:nvPr>
            <p:ph type="sldNum" sz="quarter" idx="11"/>
          </p:nvPr>
        </p:nvSpPr>
        <p:spPr>
          <a:ln/>
        </p:spPr>
        <p:txBody>
          <a:bodyPr/>
          <a:lstStyle>
            <a:lvl1pPr>
              <a:defRPr/>
            </a:lvl1pPr>
          </a:lstStyle>
          <a:p>
            <a:pPr>
              <a:defRPr/>
            </a:pPr>
            <a:fld id="{1DCFAEBB-304E-4592-BD9A-D9558BAF36AB}" type="slidenum">
              <a:rPr lang="pt-BR"/>
              <a:pPr>
                <a:defRPr/>
              </a:pPr>
              <a:t>‹nº›</a:t>
            </a:fld>
            <a:endParaRPr lang="pt-BR"/>
          </a:p>
        </p:txBody>
      </p:sp>
    </p:spTree>
    <p:extLst>
      <p:ext uri="{BB962C8B-B14F-4D97-AF65-F5344CB8AC3E}">
        <p14:creationId xmlns:p14="http://schemas.microsoft.com/office/powerpoint/2010/main" val="3894038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566738" y="304800"/>
            <a:ext cx="8008937" cy="61483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4" name="Rectangle 8"/>
          <p:cNvSpPr>
            <a:spLocks noGrp="1" noChangeArrowheads="1"/>
          </p:cNvSpPr>
          <p:nvPr>
            <p:ph type="sldNum" sz="quarter" idx="11"/>
          </p:nvPr>
        </p:nvSpPr>
        <p:spPr>
          <a:ln/>
        </p:spPr>
        <p:txBody>
          <a:bodyPr/>
          <a:lstStyle>
            <a:lvl1pPr>
              <a:defRPr/>
            </a:lvl1pPr>
          </a:lstStyle>
          <a:p>
            <a:pPr>
              <a:defRPr/>
            </a:pPr>
            <a:fld id="{DCC6C01F-6303-48E5-AB12-04DB12DF9282}" type="slidenum">
              <a:rPr lang="pt-BR"/>
              <a:pPr>
                <a:defRPr/>
              </a:pPr>
              <a:t>‹nº›</a:t>
            </a:fld>
            <a:endParaRPr lang="pt-BR"/>
          </a:p>
        </p:txBody>
      </p:sp>
    </p:spTree>
    <p:extLst>
      <p:ext uri="{BB962C8B-B14F-4D97-AF65-F5344CB8AC3E}">
        <p14:creationId xmlns:p14="http://schemas.microsoft.com/office/powerpoint/2010/main" val="26763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Rectangle 8"/>
          <p:cNvSpPr>
            <a:spLocks noGrp="1" noChangeArrowheads="1"/>
          </p:cNvSpPr>
          <p:nvPr>
            <p:ph type="sldNum" sz="quarter" idx="10"/>
          </p:nvPr>
        </p:nvSpPr>
        <p:spPr/>
        <p:txBody>
          <a:bodyPr/>
          <a:lstStyle>
            <a:lvl1pPr>
              <a:defRPr/>
            </a:lvl1pPr>
          </a:lstStyle>
          <a:p>
            <a:pPr>
              <a:defRPr/>
            </a:pPr>
            <a:fld id="{4191C009-27C2-4FF3-A001-8E6CD49BD735}" type="slidenum">
              <a:rPr lang="pt-BR"/>
              <a:pPr>
                <a:defRPr/>
              </a:pPr>
              <a:t>‹nº›</a:t>
            </a:fld>
            <a:endParaRPr lang="pt-BR"/>
          </a:p>
        </p:txBody>
      </p:sp>
    </p:spTree>
    <p:extLst>
      <p:ext uri="{BB962C8B-B14F-4D97-AF65-F5344CB8AC3E}">
        <p14:creationId xmlns:p14="http://schemas.microsoft.com/office/powerpoint/2010/main" val="65844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5" name="Rectangle 8"/>
          <p:cNvSpPr>
            <a:spLocks noGrp="1" noChangeArrowheads="1"/>
          </p:cNvSpPr>
          <p:nvPr>
            <p:ph type="sldNum" sz="quarter" idx="11"/>
          </p:nvPr>
        </p:nvSpPr>
        <p:spPr>
          <a:ln/>
        </p:spPr>
        <p:txBody>
          <a:bodyPr/>
          <a:lstStyle>
            <a:lvl1pPr>
              <a:defRPr/>
            </a:lvl1pPr>
          </a:lstStyle>
          <a:p>
            <a:pPr>
              <a:defRPr/>
            </a:pPr>
            <a:fld id="{C76A33CF-5968-4C76-AAF2-8FC8A79710B9}" type="slidenum">
              <a:rPr lang="pt-BR"/>
              <a:pPr>
                <a:defRPr/>
              </a:pPr>
              <a:t>‹nº›</a:t>
            </a:fld>
            <a:endParaRPr lang="pt-BR"/>
          </a:p>
        </p:txBody>
      </p:sp>
    </p:spTree>
    <p:extLst>
      <p:ext uri="{BB962C8B-B14F-4D97-AF65-F5344CB8AC3E}">
        <p14:creationId xmlns:p14="http://schemas.microsoft.com/office/powerpoint/2010/main" val="3916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566738" y="1268413"/>
            <a:ext cx="39243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3438" y="1268413"/>
            <a:ext cx="39243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6" name="Rectangle 8"/>
          <p:cNvSpPr>
            <a:spLocks noGrp="1" noChangeArrowheads="1"/>
          </p:cNvSpPr>
          <p:nvPr>
            <p:ph type="sldNum" sz="quarter" idx="11"/>
          </p:nvPr>
        </p:nvSpPr>
        <p:spPr>
          <a:ln/>
        </p:spPr>
        <p:txBody>
          <a:bodyPr/>
          <a:lstStyle>
            <a:lvl1pPr>
              <a:defRPr/>
            </a:lvl1pPr>
          </a:lstStyle>
          <a:p>
            <a:pPr>
              <a:defRPr/>
            </a:pPr>
            <a:fld id="{921196A9-3657-4D35-AEDE-575FDBB42934}" type="slidenum">
              <a:rPr lang="pt-BR"/>
              <a:pPr>
                <a:defRPr/>
              </a:pPr>
              <a:t>‹nº›</a:t>
            </a:fld>
            <a:endParaRPr lang="pt-BR"/>
          </a:p>
        </p:txBody>
      </p:sp>
    </p:spTree>
    <p:extLst>
      <p:ext uri="{BB962C8B-B14F-4D97-AF65-F5344CB8AC3E}">
        <p14:creationId xmlns:p14="http://schemas.microsoft.com/office/powerpoint/2010/main" val="313854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8" name="Rectangle 8"/>
          <p:cNvSpPr>
            <a:spLocks noGrp="1" noChangeArrowheads="1"/>
          </p:cNvSpPr>
          <p:nvPr>
            <p:ph type="sldNum" sz="quarter" idx="11"/>
          </p:nvPr>
        </p:nvSpPr>
        <p:spPr>
          <a:ln/>
        </p:spPr>
        <p:txBody>
          <a:bodyPr/>
          <a:lstStyle>
            <a:lvl1pPr>
              <a:defRPr/>
            </a:lvl1pPr>
          </a:lstStyle>
          <a:p>
            <a:pPr>
              <a:defRPr/>
            </a:pPr>
            <a:fld id="{69238BE3-F404-4D51-815B-1D4D37921AB9}" type="slidenum">
              <a:rPr lang="pt-BR"/>
              <a:pPr>
                <a:defRPr/>
              </a:pPr>
              <a:t>‹nº›</a:t>
            </a:fld>
            <a:endParaRPr lang="pt-BR"/>
          </a:p>
        </p:txBody>
      </p:sp>
    </p:spTree>
    <p:extLst>
      <p:ext uri="{BB962C8B-B14F-4D97-AF65-F5344CB8AC3E}">
        <p14:creationId xmlns:p14="http://schemas.microsoft.com/office/powerpoint/2010/main" val="15045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4" name="Rectangle 8"/>
          <p:cNvSpPr>
            <a:spLocks noGrp="1" noChangeArrowheads="1"/>
          </p:cNvSpPr>
          <p:nvPr>
            <p:ph type="sldNum" sz="quarter" idx="11"/>
          </p:nvPr>
        </p:nvSpPr>
        <p:spPr>
          <a:ln/>
        </p:spPr>
        <p:txBody>
          <a:bodyPr/>
          <a:lstStyle>
            <a:lvl1pPr>
              <a:defRPr/>
            </a:lvl1pPr>
          </a:lstStyle>
          <a:p>
            <a:pPr>
              <a:defRPr/>
            </a:pPr>
            <a:fld id="{D8BA256F-1BE2-4A5F-940F-C68420FD7CAB}" type="slidenum">
              <a:rPr lang="pt-BR"/>
              <a:pPr>
                <a:defRPr/>
              </a:pPr>
              <a:t>‹nº›</a:t>
            </a:fld>
            <a:endParaRPr lang="pt-BR"/>
          </a:p>
        </p:txBody>
      </p:sp>
    </p:spTree>
    <p:extLst>
      <p:ext uri="{BB962C8B-B14F-4D97-AF65-F5344CB8AC3E}">
        <p14:creationId xmlns:p14="http://schemas.microsoft.com/office/powerpoint/2010/main" val="233189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3" name="Rectangle 8"/>
          <p:cNvSpPr>
            <a:spLocks noGrp="1" noChangeArrowheads="1"/>
          </p:cNvSpPr>
          <p:nvPr>
            <p:ph type="sldNum" sz="quarter" idx="11"/>
          </p:nvPr>
        </p:nvSpPr>
        <p:spPr>
          <a:ln/>
        </p:spPr>
        <p:txBody>
          <a:bodyPr/>
          <a:lstStyle>
            <a:lvl1pPr>
              <a:defRPr/>
            </a:lvl1pPr>
          </a:lstStyle>
          <a:p>
            <a:pPr>
              <a:defRPr/>
            </a:pPr>
            <a:fld id="{6C9AC397-2B39-4863-BA2B-A90B551AAB43}" type="slidenum">
              <a:rPr lang="pt-BR"/>
              <a:pPr>
                <a:defRPr/>
              </a:pPr>
              <a:t>‹nº›</a:t>
            </a:fld>
            <a:endParaRPr lang="pt-BR"/>
          </a:p>
        </p:txBody>
      </p:sp>
    </p:spTree>
    <p:extLst>
      <p:ext uri="{BB962C8B-B14F-4D97-AF65-F5344CB8AC3E}">
        <p14:creationId xmlns:p14="http://schemas.microsoft.com/office/powerpoint/2010/main" val="29158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6" name="Rectangle 8"/>
          <p:cNvSpPr>
            <a:spLocks noGrp="1" noChangeArrowheads="1"/>
          </p:cNvSpPr>
          <p:nvPr>
            <p:ph type="sldNum" sz="quarter" idx="11"/>
          </p:nvPr>
        </p:nvSpPr>
        <p:spPr>
          <a:ln/>
        </p:spPr>
        <p:txBody>
          <a:bodyPr/>
          <a:lstStyle>
            <a:lvl1pPr>
              <a:defRPr/>
            </a:lvl1pPr>
          </a:lstStyle>
          <a:p>
            <a:pPr>
              <a:defRPr/>
            </a:pPr>
            <a:fld id="{7035E5F3-7B71-4463-B3D4-9AAD9B6616D2}" type="slidenum">
              <a:rPr lang="pt-BR"/>
              <a:pPr>
                <a:defRPr/>
              </a:pPr>
              <a:t>‹nº›</a:t>
            </a:fld>
            <a:endParaRPr lang="pt-BR"/>
          </a:p>
        </p:txBody>
      </p:sp>
    </p:spTree>
    <p:extLst>
      <p:ext uri="{BB962C8B-B14F-4D97-AF65-F5344CB8AC3E}">
        <p14:creationId xmlns:p14="http://schemas.microsoft.com/office/powerpoint/2010/main" val="366515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pt-BR"/>
              <a:t>Março/2010</a:t>
            </a:r>
          </a:p>
        </p:txBody>
      </p:sp>
      <p:sp>
        <p:nvSpPr>
          <p:cNvPr id="6" name="Rectangle 8"/>
          <p:cNvSpPr>
            <a:spLocks noGrp="1" noChangeArrowheads="1"/>
          </p:cNvSpPr>
          <p:nvPr>
            <p:ph type="sldNum" sz="quarter" idx="11"/>
          </p:nvPr>
        </p:nvSpPr>
        <p:spPr>
          <a:ln/>
        </p:spPr>
        <p:txBody>
          <a:bodyPr/>
          <a:lstStyle>
            <a:lvl1pPr>
              <a:defRPr/>
            </a:lvl1pPr>
          </a:lstStyle>
          <a:p>
            <a:pPr>
              <a:defRPr/>
            </a:pPr>
            <a:fld id="{D376C32D-155E-463A-950D-47D24B5CA9CA}" type="slidenum">
              <a:rPr lang="pt-BR"/>
              <a:pPr>
                <a:defRPr/>
              </a:pPr>
              <a:t>‹nº›</a:t>
            </a:fld>
            <a:endParaRPr lang="pt-BR"/>
          </a:p>
        </p:txBody>
      </p:sp>
    </p:spTree>
    <p:extLst>
      <p:ext uri="{BB962C8B-B14F-4D97-AF65-F5344CB8AC3E}">
        <p14:creationId xmlns:p14="http://schemas.microsoft.com/office/powerpoint/2010/main" val="357564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566738" y="1268413"/>
            <a:ext cx="8001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AutoShape 4"/>
          <p:cNvSpPr>
            <a:spLocks noChangeArrowheads="1"/>
          </p:cNvSpPr>
          <p:nvPr/>
        </p:nvSpPr>
        <p:spPr bwMode="auto">
          <a:xfrm>
            <a:off x="611188" y="847725"/>
            <a:ext cx="7958137"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11188" y="6453188"/>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Rectangle 6"/>
          <p:cNvSpPr>
            <a:spLocks noGrp="1" noChangeArrowheads="1"/>
          </p:cNvSpPr>
          <p:nvPr>
            <p:ph type="dt" sz="half" idx="2"/>
          </p:nvPr>
        </p:nvSpPr>
        <p:spPr bwMode="auto">
          <a:xfrm>
            <a:off x="609600" y="6497638"/>
            <a:ext cx="1981200" cy="223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mn-lt"/>
              </a:defRPr>
            </a:lvl1pPr>
          </a:lstStyle>
          <a:p>
            <a:pPr>
              <a:defRPr/>
            </a:pPr>
            <a:r>
              <a:rPr lang="pt-BR"/>
              <a:t>Março/2010</a:t>
            </a:r>
          </a:p>
        </p:txBody>
      </p:sp>
      <p:sp>
        <p:nvSpPr>
          <p:cNvPr id="57352" name="Rectangle 8"/>
          <p:cNvSpPr>
            <a:spLocks noGrp="1" noChangeArrowheads="1"/>
          </p:cNvSpPr>
          <p:nvPr>
            <p:ph type="sldNum" sz="quarter" idx="4"/>
          </p:nvPr>
        </p:nvSpPr>
        <p:spPr bwMode="auto">
          <a:xfrm>
            <a:off x="6553200" y="6473825"/>
            <a:ext cx="19812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mn-lt"/>
              </a:defRPr>
            </a:lvl1pPr>
          </a:lstStyle>
          <a:p>
            <a:pPr>
              <a:defRPr/>
            </a:pPr>
            <a:fld id="{2B90DC4A-1A53-41F5-BACC-948367684DFF}"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4885" r:id="rId1"/>
    <p:sldLayoutId id="2147484886" r:id="rId2"/>
    <p:sldLayoutId id="2147484871" r:id="rId3"/>
    <p:sldLayoutId id="2147484872" r:id="rId4"/>
    <p:sldLayoutId id="2147484873" r:id="rId5"/>
    <p:sldLayoutId id="2147484874" r:id="rId6"/>
    <p:sldLayoutId id="2147484875" r:id="rId7"/>
    <p:sldLayoutId id="2147484876" r:id="rId8"/>
    <p:sldLayoutId id="2147484877" r:id="rId9"/>
    <p:sldLayoutId id="2147484878" r:id="rId10"/>
    <p:sldLayoutId id="2147484879" r:id="rId11"/>
    <p:sldLayoutId id="2147484880" r:id="rId12"/>
    <p:sldLayoutId id="2147484881" r:id="rId13"/>
    <p:sldLayoutId id="2147484882" r:id="rId14"/>
    <p:sldLayoutId id="2147484883" r:id="rId15"/>
    <p:sldLayoutId id="2147484884" r:id="rId16"/>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fizzim.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008937" cy="4682936"/>
          </a:xfrm>
        </p:spPr>
        <p:txBody>
          <a:bodyPr/>
          <a:lstStyle/>
          <a:p>
            <a:pPr eaLnBrk="1" hangingPunct="1">
              <a:lnSpc>
                <a:spcPct val="90000"/>
              </a:lnSpc>
            </a:pPr>
            <a:r>
              <a:rPr lang="pt-BR" sz="2400" dirty="0"/>
              <a:t>ARC4</a:t>
            </a:r>
          </a:p>
          <a:p>
            <a:pPr lvl="1" eaLnBrk="1" hangingPunct="1">
              <a:lnSpc>
                <a:spcPct val="90000"/>
              </a:lnSpc>
            </a:pPr>
            <a:r>
              <a:rPr lang="en-US" sz="2000" dirty="0" err="1"/>
              <a:t>Algoritmo</a:t>
            </a:r>
            <a:r>
              <a:rPr lang="en-US" sz="2000" dirty="0"/>
              <a:t> utilizado </a:t>
            </a:r>
            <a:r>
              <a:rPr lang="en-US" sz="2000" dirty="0" err="1"/>
              <a:t>em</a:t>
            </a:r>
            <a:r>
              <a:rPr lang="en-US" sz="2000" dirty="0"/>
              <a:t> </a:t>
            </a:r>
            <a:r>
              <a:rPr lang="en-US" sz="2000" dirty="0" err="1"/>
              <a:t>criptografia</a:t>
            </a:r>
            <a:endParaRPr lang="en-US" sz="2000" dirty="0"/>
          </a:p>
          <a:p>
            <a:pPr lvl="1" eaLnBrk="1" hangingPunct="1">
              <a:lnSpc>
                <a:spcPct val="90000"/>
              </a:lnSpc>
            </a:pPr>
            <a:r>
              <a:rPr lang="en-US" sz="2000" dirty="0"/>
              <a:t>Gera </a:t>
            </a:r>
            <a:r>
              <a:rPr lang="en-US" sz="2000" dirty="0" err="1"/>
              <a:t>chave</a:t>
            </a:r>
            <a:r>
              <a:rPr lang="en-US" sz="2000" dirty="0"/>
              <a:t> </a:t>
            </a:r>
            <a:r>
              <a:rPr lang="en-US" sz="2000" dirty="0" err="1"/>
              <a:t>criptográfica</a:t>
            </a:r>
            <a:r>
              <a:rPr lang="en-US" sz="2000" dirty="0"/>
              <a:t> utilizada </a:t>
            </a:r>
            <a:r>
              <a:rPr lang="en-US" sz="2000" dirty="0" err="1"/>
              <a:t>na</a:t>
            </a:r>
            <a:r>
              <a:rPr lang="en-US" sz="2000" dirty="0"/>
              <a:t> </a:t>
            </a:r>
            <a:r>
              <a:rPr lang="en-US" sz="2000" dirty="0" err="1"/>
              <a:t>encriptação</a:t>
            </a:r>
            <a:r>
              <a:rPr lang="en-US" sz="2000" dirty="0"/>
              <a:t> e </a:t>
            </a:r>
            <a:r>
              <a:rPr lang="en-US" sz="2000" dirty="0" err="1"/>
              <a:t>decriptação</a:t>
            </a:r>
            <a:r>
              <a:rPr lang="en-US" sz="2000" dirty="0"/>
              <a:t> de dados</a:t>
            </a:r>
          </a:p>
          <a:p>
            <a:pPr lvl="1" eaLnBrk="1" hangingPunct="1">
              <a:lnSpc>
                <a:spcPct val="90000"/>
              </a:lnSpc>
            </a:pPr>
            <a:r>
              <a:rPr lang="en-US" sz="2000" dirty="0" err="1"/>
              <a:t>Caiu</a:t>
            </a:r>
            <a:r>
              <a:rPr lang="en-US" sz="2000" dirty="0"/>
              <a:t> </a:t>
            </a:r>
            <a:r>
              <a:rPr lang="en-US" sz="2000" dirty="0" err="1"/>
              <a:t>em</a:t>
            </a:r>
            <a:r>
              <a:rPr lang="en-US" sz="2000" dirty="0"/>
              <a:t> </a:t>
            </a:r>
            <a:r>
              <a:rPr lang="en-US" sz="2000" dirty="0" err="1"/>
              <a:t>desuso</a:t>
            </a:r>
            <a:r>
              <a:rPr lang="en-US" sz="2000" dirty="0"/>
              <a:t>, mas </a:t>
            </a:r>
            <a:r>
              <a:rPr lang="en-US" sz="2000" dirty="0" err="1"/>
              <a:t>já</a:t>
            </a:r>
            <a:r>
              <a:rPr lang="en-US" sz="2000" dirty="0"/>
              <a:t> fez </a:t>
            </a:r>
            <a:r>
              <a:rPr lang="en-US" sz="2000" dirty="0" err="1"/>
              <a:t>parte</a:t>
            </a:r>
            <a:r>
              <a:rPr lang="en-US" sz="2000" dirty="0"/>
              <a:t> de </a:t>
            </a:r>
            <a:r>
              <a:rPr lang="en-US" sz="2000" dirty="0" err="1"/>
              <a:t>protocolos</a:t>
            </a:r>
            <a:r>
              <a:rPr lang="en-US" sz="2000" dirty="0"/>
              <a:t> </a:t>
            </a:r>
            <a:r>
              <a:rPr lang="en-US" sz="2000" dirty="0" err="1"/>
              <a:t>bastante</a:t>
            </a:r>
            <a:r>
              <a:rPr lang="en-US" sz="2000" dirty="0"/>
              <a:t> </a:t>
            </a:r>
            <a:r>
              <a:rPr lang="en-US" sz="2000" dirty="0" err="1"/>
              <a:t>conhecidos</a:t>
            </a:r>
            <a:endParaRPr lang="pt-BR" sz="1600" dirty="0"/>
          </a:p>
          <a:p>
            <a:pPr lvl="2" eaLnBrk="1" hangingPunct="1">
              <a:lnSpc>
                <a:spcPct val="90000"/>
              </a:lnSpc>
            </a:pPr>
            <a:r>
              <a:rPr lang="pt-BR" sz="1800" dirty="0"/>
              <a:t>WEP e WPA</a:t>
            </a:r>
          </a:p>
          <a:p>
            <a:pPr lvl="3" eaLnBrk="1" hangingPunct="1">
              <a:lnSpc>
                <a:spcPct val="90000"/>
              </a:lnSpc>
            </a:pPr>
            <a:r>
              <a:rPr lang="pt-BR" sz="1600" dirty="0"/>
              <a:t>Protocolos de segurança de rede sem fio que protegem dados através de criptografia. Se os dados sem fio forem interceptados, eles serão irreconhecíveis para os interceptores, uma vez que estão criptografados.</a:t>
            </a:r>
          </a:p>
          <a:p>
            <a:pPr lvl="2" eaLnBrk="1" hangingPunct="1">
              <a:lnSpc>
                <a:spcPct val="90000"/>
              </a:lnSpc>
            </a:pPr>
            <a:r>
              <a:rPr lang="pt-BR" sz="1800" dirty="0"/>
              <a:t>SSL e TCL</a:t>
            </a:r>
          </a:p>
          <a:p>
            <a:pPr lvl="3" eaLnBrk="1" hangingPunct="1">
              <a:lnSpc>
                <a:spcPct val="90000"/>
              </a:lnSpc>
            </a:pPr>
            <a:r>
              <a:rPr lang="pt-BR" sz="1600" b="0" i="0" dirty="0">
                <a:effectLst/>
                <a:highlight>
                  <a:srgbClr val="FFFFFF"/>
                </a:highlight>
                <a:latin typeface="+mj-lt"/>
              </a:rPr>
              <a:t>Protocolos de segurança digital que permitem a comunicação criptografada entre um navegador e um site</a:t>
            </a:r>
          </a:p>
          <a:p>
            <a:pPr lvl="3" eaLnBrk="1" hangingPunct="1">
              <a:lnSpc>
                <a:spcPct val="90000"/>
              </a:lnSpc>
            </a:pPr>
            <a:r>
              <a:rPr lang="en-US" sz="1600" dirty="0">
                <a:latin typeface="+mj-lt"/>
              </a:rPr>
              <a:t>Um site que </a:t>
            </a:r>
            <a:r>
              <a:rPr lang="en-US" sz="1600" dirty="0" err="1">
                <a:latin typeface="+mj-lt"/>
              </a:rPr>
              <a:t>implementa</a:t>
            </a:r>
            <a:r>
              <a:rPr lang="en-US" sz="1600" dirty="0">
                <a:latin typeface="+mj-lt"/>
              </a:rPr>
              <a:t> esses </a:t>
            </a:r>
            <a:r>
              <a:rPr lang="en-US" sz="1600" dirty="0" err="1">
                <a:latin typeface="+mj-lt"/>
              </a:rPr>
              <a:t>protocolos</a:t>
            </a:r>
            <a:r>
              <a:rPr lang="en-US" sz="1600" b="0" i="0" dirty="0">
                <a:effectLst/>
                <a:latin typeface="+mj-lt"/>
              </a:rPr>
              <a:t> tem HTTPS </a:t>
            </a:r>
            <a:r>
              <a:rPr lang="en-US" sz="1600" b="0" i="0" dirty="0" err="1">
                <a:effectLst/>
                <a:latin typeface="+mj-lt"/>
              </a:rPr>
              <a:t>ao</a:t>
            </a:r>
            <a:r>
              <a:rPr lang="en-US" sz="1600" b="0" i="0" dirty="0">
                <a:effectLst/>
                <a:latin typeface="+mj-lt"/>
              </a:rPr>
              <a:t> invés de HTTP no </a:t>
            </a:r>
            <a:r>
              <a:rPr lang="en-US" sz="1600" b="0" i="0" dirty="0" err="1" smtClean="0">
                <a:effectLst/>
                <a:latin typeface="+mj-lt"/>
              </a:rPr>
              <a:t>endereços</a:t>
            </a:r>
            <a:endParaRPr lang="pt-BR" sz="1600" dirty="0">
              <a:latin typeface="+mj-lt"/>
            </a:endParaRPr>
          </a:p>
          <a:p>
            <a:pPr lvl="2" eaLnBrk="1" hangingPunct="1">
              <a:lnSpc>
                <a:spcPct val="90000"/>
              </a:lnSpc>
            </a:pPr>
            <a:endParaRPr lang="en-US" sz="1800" dirty="0"/>
          </a:p>
        </p:txBody>
      </p:sp>
    </p:spTree>
    <p:extLst>
      <p:ext uri="{BB962C8B-B14F-4D97-AF65-F5344CB8AC3E}">
        <p14:creationId xmlns:p14="http://schemas.microsoft.com/office/powerpoint/2010/main" val="92813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414424" cy="2032927"/>
          </a:xfrm>
        </p:spPr>
        <p:txBody>
          <a:bodyPr/>
          <a:lstStyle/>
          <a:p>
            <a:pPr eaLnBrk="1" hangingPunct="1">
              <a:lnSpc>
                <a:spcPct val="90000"/>
              </a:lnSpc>
            </a:pPr>
            <a:r>
              <a:rPr lang="pt-BR" sz="2400" dirty="0"/>
              <a:t>Apresentações dias 30/4 e </a:t>
            </a:r>
            <a:r>
              <a:rPr lang="pt-BR" sz="2400" dirty="0" smtClean="0"/>
              <a:t>2/4</a:t>
            </a:r>
          </a:p>
          <a:p>
            <a:pPr lvl="1" eaLnBrk="1" hangingPunct="1">
              <a:lnSpc>
                <a:spcPct val="90000"/>
              </a:lnSpc>
            </a:pPr>
            <a:r>
              <a:rPr lang="pt-BR" sz="2000" dirty="0"/>
              <a:t>Cada grupo terá em torno de 15 minutos para apresentar junto ao </a:t>
            </a:r>
            <a:r>
              <a:rPr lang="pt-BR" sz="2000" dirty="0" smtClean="0"/>
              <a:t>professor</a:t>
            </a:r>
            <a:endParaRPr lang="pt-BR" sz="2000" dirty="0"/>
          </a:p>
          <a:p>
            <a:pPr eaLnBrk="1" hangingPunct="1">
              <a:lnSpc>
                <a:spcPct val="90000"/>
              </a:lnSpc>
            </a:pPr>
            <a:r>
              <a:rPr lang="pt-BR" sz="2400" dirty="0"/>
              <a:t>Para a parte 2 do trabalho, os mesmos grupos deverão ser mantidos</a:t>
            </a:r>
          </a:p>
          <a:p>
            <a:pPr lvl="1" eaLnBrk="1" hangingPunct="1">
              <a:lnSpc>
                <a:spcPct val="90000"/>
              </a:lnSpc>
            </a:pPr>
            <a:r>
              <a:rPr lang="pt-BR" sz="2000" dirty="0">
                <a:solidFill>
                  <a:srgbClr val="FF0000"/>
                </a:solidFill>
              </a:rPr>
              <a:t>Só estarão habilitados a realizar a parte 2 do trabalho os grupos que apresentarem a parte 1, mesmo que fora do prazo</a:t>
            </a:r>
          </a:p>
          <a:p>
            <a:pPr lvl="2" eaLnBrk="1" hangingPunct="1">
              <a:lnSpc>
                <a:spcPct val="90000"/>
              </a:lnSpc>
            </a:pPr>
            <a:endParaRPr lang="pt-BR" sz="1600" dirty="0"/>
          </a:p>
        </p:txBody>
      </p:sp>
    </p:spTree>
    <p:extLst>
      <p:ext uri="{BB962C8B-B14F-4D97-AF65-F5344CB8AC3E}">
        <p14:creationId xmlns:p14="http://schemas.microsoft.com/office/powerpoint/2010/main" val="2723471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bwMode="auto">
          <a:xfrm>
            <a:off x="1542197" y="2457699"/>
            <a:ext cx="3534770" cy="2279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577262" cy="874286"/>
          </a:xfrm>
        </p:spPr>
        <p:txBody>
          <a:bodyPr/>
          <a:lstStyle/>
          <a:p>
            <a:pPr eaLnBrk="1" hangingPunct="1">
              <a:lnSpc>
                <a:spcPct val="90000"/>
              </a:lnSpc>
            </a:pPr>
            <a:r>
              <a:rPr lang="pt-BR" sz="2400" dirty="0"/>
              <a:t>ARC4</a:t>
            </a:r>
          </a:p>
          <a:p>
            <a:pPr marL="471487" lvl="1" indent="0" eaLnBrk="1" hangingPunct="1">
              <a:lnSpc>
                <a:spcPct val="90000"/>
              </a:lnSpc>
              <a:buNone/>
            </a:pPr>
            <a:endParaRPr lang="pt-BR" sz="1600" dirty="0"/>
          </a:p>
          <a:p>
            <a:pPr lvl="1" eaLnBrk="1" hangingPunct="1">
              <a:lnSpc>
                <a:spcPct val="90000"/>
              </a:lnSpc>
            </a:pPr>
            <a:endParaRPr lang="pt-BR" sz="2000" dirty="0"/>
          </a:p>
          <a:p>
            <a:pPr lvl="2" eaLnBrk="1" hangingPunct="1">
              <a:lnSpc>
                <a:spcPct val="90000"/>
              </a:lnSpc>
            </a:pPr>
            <a:endParaRPr lang="en-US" sz="1800" dirty="0"/>
          </a:p>
        </p:txBody>
      </p:sp>
      <p:sp>
        <p:nvSpPr>
          <p:cNvPr id="2" name="CaixaDeTexto 1"/>
          <p:cNvSpPr txBox="1"/>
          <p:nvPr/>
        </p:nvSpPr>
        <p:spPr>
          <a:xfrm>
            <a:off x="2715905" y="2730653"/>
            <a:ext cx="1184940" cy="369332"/>
          </a:xfrm>
          <a:prstGeom prst="rect">
            <a:avLst/>
          </a:prstGeom>
          <a:solidFill>
            <a:srgbClr val="AAF4B6"/>
          </a:solidFill>
          <a:ln>
            <a:solidFill>
              <a:schemeClr val="tx1"/>
            </a:solidFill>
          </a:ln>
        </p:spPr>
        <p:txBody>
          <a:bodyPr wrap="none" rtlCol="0">
            <a:spAutoFit/>
          </a:bodyPr>
          <a:lstStyle/>
          <a:p>
            <a:r>
              <a:rPr lang="pt-BR" i="1" dirty="0" err="1"/>
              <a:t>KeySetup</a:t>
            </a:r>
            <a:endParaRPr lang="pt-BR" i="1" dirty="0"/>
          </a:p>
        </p:txBody>
      </p:sp>
      <p:sp>
        <p:nvSpPr>
          <p:cNvPr id="5" name="CaixaDeTexto 4"/>
          <p:cNvSpPr txBox="1"/>
          <p:nvPr/>
        </p:nvSpPr>
        <p:spPr>
          <a:xfrm>
            <a:off x="2164472" y="3868640"/>
            <a:ext cx="2287806" cy="369332"/>
          </a:xfrm>
          <a:prstGeom prst="rect">
            <a:avLst/>
          </a:prstGeom>
          <a:solidFill>
            <a:srgbClr val="00CCFF"/>
          </a:solidFill>
          <a:ln>
            <a:solidFill>
              <a:schemeClr val="tx1"/>
            </a:solidFill>
          </a:ln>
        </p:spPr>
        <p:txBody>
          <a:bodyPr wrap="none" rtlCol="0">
            <a:spAutoFit/>
          </a:bodyPr>
          <a:lstStyle/>
          <a:p>
            <a:r>
              <a:rPr lang="pt-BR" i="1" dirty="0" err="1"/>
              <a:t>GenerateKeyStream</a:t>
            </a:r>
            <a:endParaRPr lang="pt-BR" i="1" dirty="0"/>
          </a:p>
        </p:txBody>
      </p:sp>
      <p:sp>
        <p:nvSpPr>
          <p:cNvPr id="3" name="CaixaDeTexto 2"/>
          <p:cNvSpPr txBox="1"/>
          <p:nvPr/>
        </p:nvSpPr>
        <p:spPr>
          <a:xfrm>
            <a:off x="2612168" y="1804034"/>
            <a:ext cx="1428596" cy="369332"/>
          </a:xfrm>
          <a:prstGeom prst="rect">
            <a:avLst/>
          </a:prstGeom>
          <a:noFill/>
        </p:spPr>
        <p:txBody>
          <a:bodyPr wrap="none" rtlCol="0">
            <a:spAutoFit/>
          </a:bodyPr>
          <a:lstStyle/>
          <a:p>
            <a:r>
              <a:rPr lang="pt-BR" dirty="0"/>
              <a:t>“</a:t>
            </a:r>
            <a:r>
              <a:rPr lang="pt-BR" dirty="0" err="1"/>
              <a:t>Secret</a:t>
            </a:r>
            <a:r>
              <a:rPr lang="pt-BR" dirty="0"/>
              <a:t> </a:t>
            </a:r>
            <a:r>
              <a:rPr lang="pt-BR" dirty="0" err="1"/>
              <a:t>key</a:t>
            </a:r>
            <a:r>
              <a:rPr lang="pt-BR" dirty="0"/>
              <a:t>”</a:t>
            </a:r>
          </a:p>
        </p:txBody>
      </p:sp>
      <p:sp>
        <p:nvSpPr>
          <p:cNvPr id="4" name="CaixaDeTexto 3"/>
          <p:cNvSpPr txBox="1"/>
          <p:nvPr/>
        </p:nvSpPr>
        <p:spPr>
          <a:xfrm>
            <a:off x="2569636" y="5047959"/>
            <a:ext cx="1326004" cy="369332"/>
          </a:xfrm>
          <a:prstGeom prst="rect">
            <a:avLst/>
          </a:prstGeom>
          <a:solidFill>
            <a:schemeClr val="accent2">
              <a:lumMod val="20000"/>
              <a:lumOff val="80000"/>
            </a:schemeClr>
          </a:solidFill>
        </p:spPr>
        <p:txBody>
          <a:bodyPr wrap="none" rtlCol="0">
            <a:spAutoFit/>
          </a:bodyPr>
          <a:lstStyle/>
          <a:p>
            <a:r>
              <a:rPr lang="pt-BR" i="1" dirty="0" err="1"/>
              <a:t>KeyStream</a:t>
            </a:r>
            <a:endParaRPr lang="pt-BR" i="1" dirty="0"/>
          </a:p>
        </p:txBody>
      </p:sp>
      <p:sp>
        <p:nvSpPr>
          <p:cNvPr id="8" name="CaixaDeTexto 7"/>
          <p:cNvSpPr txBox="1"/>
          <p:nvPr/>
        </p:nvSpPr>
        <p:spPr>
          <a:xfrm>
            <a:off x="1542197" y="2457699"/>
            <a:ext cx="800219" cy="369332"/>
          </a:xfrm>
          <a:prstGeom prst="rect">
            <a:avLst/>
          </a:prstGeom>
          <a:noFill/>
        </p:spPr>
        <p:txBody>
          <a:bodyPr wrap="none" rtlCol="0">
            <a:spAutoFit/>
          </a:bodyPr>
          <a:lstStyle/>
          <a:p>
            <a:r>
              <a:rPr lang="pt-BR" dirty="0"/>
              <a:t>ARC4</a:t>
            </a:r>
          </a:p>
        </p:txBody>
      </p:sp>
      <p:sp>
        <p:nvSpPr>
          <p:cNvPr id="9" name="CaixaDeTexto 8"/>
          <p:cNvSpPr txBox="1"/>
          <p:nvPr/>
        </p:nvSpPr>
        <p:spPr>
          <a:xfrm>
            <a:off x="3279872" y="3267747"/>
            <a:ext cx="684803" cy="369332"/>
          </a:xfrm>
          <a:prstGeom prst="rect">
            <a:avLst/>
          </a:prstGeom>
          <a:noFill/>
        </p:spPr>
        <p:txBody>
          <a:bodyPr wrap="none" rtlCol="0">
            <a:spAutoFit/>
          </a:bodyPr>
          <a:lstStyle/>
          <a:p>
            <a:r>
              <a:rPr lang="pt-BR" i="1" dirty="0" err="1"/>
              <a:t>state</a:t>
            </a:r>
            <a:endParaRPr lang="pt-BR" i="1" dirty="0"/>
          </a:p>
        </p:txBody>
      </p:sp>
      <p:cxnSp>
        <p:nvCxnSpPr>
          <p:cNvPr id="11" name="Conector de seta reta 10"/>
          <p:cNvCxnSpPr>
            <a:stCxn id="2" idx="2"/>
            <a:endCxn id="5" idx="0"/>
          </p:cNvCxnSpPr>
          <p:nvPr/>
        </p:nvCxnSpPr>
        <p:spPr bwMode="auto">
          <a:xfrm>
            <a:off x="3308375" y="3099985"/>
            <a:ext cx="0" cy="7686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Conector de seta reta 12"/>
          <p:cNvCxnSpPr>
            <a:stCxn id="5" idx="2"/>
          </p:cNvCxnSpPr>
          <p:nvPr/>
        </p:nvCxnSpPr>
        <p:spPr bwMode="auto">
          <a:xfrm>
            <a:off x="3308375" y="4237972"/>
            <a:ext cx="1207" cy="78550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Conector de seta reta 16"/>
          <p:cNvCxnSpPr>
            <a:endCxn id="2" idx="0"/>
          </p:cNvCxnSpPr>
          <p:nvPr/>
        </p:nvCxnSpPr>
        <p:spPr bwMode="auto">
          <a:xfrm flipH="1">
            <a:off x="3308375" y="2152100"/>
            <a:ext cx="1207" cy="5785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9" name="Grupo 18"/>
          <p:cNvGrpSpPr/>
          <p:nvPr/>
        </p:nvGrpSpPr>
        <p:grpSpPr>
          <a:xfrm>
            <a:off x="4720776" y="5038325"/>
            <a:ext cx="712381" cy="378966"/>
            <a:chOff x="4356585" y="5540316"/>
            <a:chExt cx="712381" cy="378966"/>
          </a:xfrm>
        </p:grpSpPr>
        <p:sp>
          <p:nvSpPr>
            <p:cNvPr id="18" name="Elipse 17"/>
            <p:cNvSpPr/>
            <p:nvPr/>
          </p:nvSpPr>
          <p:spPr bwMode="auto">
            <a:xfrm>
              <a:off x="4356585" y="5550949"/>
              <a:ext cx="712381" cy="368333"/>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6" name="CaixaDeTexto 15"/>
            <p:cNvSpPr txBox="1"/>
            <p:nvPr/>
          </p:nvSpPr>
          <p:spPr>
            <a:xfrm>
              <a:off x="4452278" y="5540316"/>
              <a:ext cx="505267" cy="369332"/>
            </a:xfrm>
            <a:prstGeom prst="rect">
              <a:avLst/>
            </a:prstGeom>
            <a:noFill/>
          </p:spPr>
          <p:txBody>
            <a:bodyPr wrap="none" rtlCol="0">
              <a:spAutoFit/>
            </a:bodyPr>
            <a:lstStyle/>
            <a:p>
              <a:r>
                <a:rPr lang="pt-BR" dirty="0" err="1"/>
                <a:t>xor</a:t>
              </a:r>
              <a:endParaRPr lang="pt-BR" dirty="0"/>
            </a:p>
          </p:txBody>
        </p:sp>
      </p:grpSp>
      <p:cxnSp>
        <p:nvCxnSpPr>
          <p:cNvPr id="21" name="Conector de seta reta 20"/>
          <p:cNvCxnSpPr>
            <a:stCxn id="4" idx="3"/>
            <a:endCxn id="18" idx="2"/>
          </p:cNvCxnSpPr>
          <p:nvPr/>
        </p:nvCxnSpPr>
        <p:spPr bwMode="auto">
          <a:xfrm>
            <a:off x="3895640" y="5232625"/>
            <a:ext cx="825136" cy="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Conector de seta reta 22"/>
          <p:cNvCxnSpPr>
            <a:endCxn id="18" idx="6"/>
          </p:cNvCxnSpPr>
          <p:nvPr/>
        </p:nvCxnSpPr>
        <p:spPr bwMode="auto">
          <a:xfrm flipH="1">
            <a:off x="5433157" y="5229409"/>
            <a:ext cx="866554" cy="37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CaixaDeTexto 27"/>
          <p:cNvSpPr txBox="1"/>
          <p:nvPr/>
        </p:nvSpPr>
        <p:spPr>
          <a:xfrm>
            <a:off x="4425836" y="5813588"/>
            <a:ext cx="1300356" cy="36933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p:spPr>
        <p:txBody>
          <a:bodyPr wrap="none" rtlCol="0">
            <a:spAutoFit/>
          </a:bodyPr>
          <a:lstStyle/>
          <a:p>
            <a:r>
              <a:rPr lang="pt-BR" dirty="0" err="1"/>
              <a:t>Cyphertext</a:t>
            </a:r>
            <a:endParaRPr lang="pt-BR" dirty="0"/>
          </a:p>
        </p:txBody>
      </p:sp>
      <p:cxnSp>
        <p:nvCxnSpPr>
          <p:cNvPr id="27" name="Conector de seta reta 26"/>
          <p:cNvCxnSpPr>
            <a:stCxn id="16" idx="2"/>
            <a:endCxn id="28" idx="0"/>
          </p:cNvCxnSpPr>
          <p:nvPr/>
        </p:nvCxnSpPr>
        <p:spPr bwMode="auto">
          <a:xfrm>
            <a:off x="5069103" y="5407657"/>
            <a:ext cx="6911" cy="4059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xmlns="" id="{D34503D7-42E0-60D9-A876-E16D5F335E2F}"/>
              </a:ext>
            </a:extLst>
          </p:cNvPr>
          <p:cNvSpPr txBox="1"/>
          <p:nvPr/>
        </p:nvSpPr>
        <p:spPr>
          <a:xfrm>
            <a:off x="6299711" y="1813257"/>
            <a:ext cx="1774845" cy="369332"/>
          </a:xfrm>
          <a:prstGeom prst="rect">
            <a:avLst/>
          </a:prstGeom>
          <a:noFill/>
          <a:ln>
            <a:solidFill>
              <a:srgbClr val="0000FF"/>
            </a:solidFill>
          </a:ln>
        </p:spPr>
        <p:txBody>
          <a:bodyPr wrap="none" rtlCol="0">
            <a:spAutoFit/>
          </a:bodyPr>
          <a:lstStyle/>
          <a:p>
            <a:r>
              <a:rPr lang="en-US" dirty="0">
                <a:solidFill>
                  <a:srgbClr val="0000FF"/>
                </a:solidFill>
              </a:rPr>
              <a:t>arc4_reduced.c</a:t>
            </a:r>
          </a:p>
        </p:txBody>
      </p:sp>
      <p:sp>
        <p:nvSpPr>
          <p:cNvPr id="12" name="TextBox 11">
            <a:extLst>
              <a:ext uri="{FF2B5EF4-FFF2-40B4-BE49-F238E27FC236}">
                <a16:creationId xmlns:a16="http://schemas.microsoft.com/office/drawing/2014/main" xmlns="" id="{C45BF953-1BF8-6E19-294D-5AE7562DCA62}"/>
              </a:ext>
            </a:extLst>
          </p:cNvPr>
          <p:cNvSpPr txBox="1"/>
          <p:nvPr/>
        </p:nvSpPr>
        <p:spPr>
          <a:xfrm>
            <a:off x="794791" y="6009644"/>
            <a:ext cx="1672253" cy="369332"/>
          </a:xfrm>
          <a:prstGeom prst="rect">
            <a:avLst/>
          </a:prstGeom>
          <a:noFill/>
          <a:ln>
            <a:solidFill>
              <a:srgbClr val="0000FF"/>
            </a:solidFill>
          </a:ln>
        </p:spPr>
        <p:txBody>
          <a:bodyPr wrap="none" rtlCol="0">
            <a:spAutoFit/>
          </a:bodyPr>
          <a:lstStyle/>
          <a:p>
            <a:r>
              <a:rPr lang="en-US" i="1" dirty="0">
                <a:solidFill>
                  <a:srgbClr val="0000FF"/>
                </a:solidFill>
              </a:rPr>
              <a:t>Array</a:t>
            </a:r>
            <a:r>
              <a:rPr lang="en-US" dirty="0">
                <a:solidFill>
                  <a:srgbClr val="0000FF"/>
                </a:solidFill>
              </a:rPr>
              <a:t> de </a:t>
            </a:r>
            <a:r>
              <a:rPr lang="en-US" i="1" dirty="0">
                <a:solidFill>
                  <a:srgbClr val="0000FF"/>
                </a:solidFill>
              </a:rPr>
              <a:t>bytes</a:t>
            </a:r>
          </a:p>
        </p:txBody>
      </p:sp>
      <p:cxnSp>
        <p:nvCxnSpPr>
          <p:cNvPr id="15" name="Straight Arrow Connector 14">
            <a:extLst>
              <a:ext uri="{FF2B5EF4-FFF2-40B4-BE49-F238E27FC236}">
                <a16:creationId xmlns:a16="http://schemas.microsoft.com/office/drawing/2014/main" xmlns="" id="{D7D9DA77-2290-438F-4A5B-6C75CDD222CA}"/>
              </a:ext>
            </a:extLst>
          </p:cNvPr>
          <p:cNvCxnSpPr>
            <a:stCxn id="12" idx="0"/>
          </p:cNvCxnSpPr>
          <p:nvPr/>
        </p:nvCxnSpPr>
        <p:spPr bwMode="auto">
          <a:xfrm flipV="1">
            <a:off x="1630918" y="5427932"/>
            <a:ext cx="938718" cy="581712"/>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25" name="CaixaDeTexto 24"/>
          <p:cNvSpPr txBox="1"/>
          <p:nvPr/>
        </p:nvSpPr>
        <p:spPr>
          <a:xfrm>
            <a:off x="6299711" y="5058600"/>
            <a:ext cx="851515" cy="369332"/>
          </a:xfrm>
          <a:prstGeom prst="rect">
            <a:avLst/>
          </a:prstGeom>
          <a:solidFill>
            <a:srgbClr val="FFFF00">
              <a:tint val="66000"/>
              <a:satMod val="160000"/>
            </a:srgbClr>
          </a:solidFill>
        </p:spPr>
        <p:txBody>
          <a:bodyPr wrap="none" rtlCol="0">
            <a:spAutoFit/>
          </a:bodyPr>
          <a:lstStyle/>
          <a:p>
            <a:r>
              <a:rPr lang="pt-BR" dirty="0" smtClean="0"/>
              <a:t>Dados</a:t>
            </a:r>
            <a:endParaRPr lang="pt-BR" dirty="0"/>
          </a:p>
        </p:txBody>
      </p:sp>
      <p:cxnSp>
        <p:nvCxnSpPr>
          <p:cNvPr id="26" name="Straight Arrow Connector 14">
            <a:extLst>
              <a:ext uri="{FF2B5EF4-FFF2-40B4-BE49-F238E27FC236}">
                <a16:creationId xmlns:a16="http://schemas.microsoft.com/office/drawing/2014/main" xmlns="" id="{D7D9DA77-2290-438F-4A5B-6C75CDD222CA}"/>
              </a:ext>
            </a:extLst>
          </p:cNvPr>
          <p:cNvCxnSpPr/>
          <p:nvPr/>
        </p:nvCxnSpPr>
        <p:spPr bwMode="auto">
          <a:xfrm flipV="1">
            <a:off x="2492622" y="5407657"/>
            <a:ext cx="3807089" cy="689718"/>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cxnSp>
        <p:nvCxnSpPr>
          <p:cNvPr id="29" name="Straight Arrow Connector 14">
            <a:extLst>
              <a:ext uri="{FF2B5EF4-FFF2-40B4-BE49-F238E27FC236}">
                <a16:creationId xmlns:a16="http://schemas.microsoft.com/office/drawing/2014/main" xmlns="" id="{D7D9DA77-2290-438F-4A5B-6C75CDD222CA}"/>
              </a:ext>
            </a:extLst>
          </p:cNvPr>
          <p:cNvCxnSpPr>
            <a:endCxn id="28" idx="1"/>
          </p:cNvCxnSpPr>
          <p:nvPr/>
        </p:nvCxnSpPr>
        <p:spPr bwMode="auto">
          <a:xfrm flipV="1">
            <a:off x="2492621" y="5998254"/>
            <a:ext cx="1933215" cy="31298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cxnSp>
        <p:nvCxnSpPr>
          <p:cNvPr id="34" name="Straight Arrow Connector 14">
            <a:extLst>
              <a:ext uri="{FF2B5EF4-FFF2-40B4-BE49-F238E27FC236}">
                <a16:creationId xmlns:a16="http://schemas.microsoft.com/office/drawing/2014/main" xmlns="" id="{D7D9DA77-2290-438F-4A5B-6C75CDD222CA}"/>
              </a:ext>
            </a:extLst>
          </p:cNvPr>
          <p:cNvCxnSpPr>
            <a:endCxn id="9" idx="2"/>
          </p:cNvCxnSpPr>
          <p:nvPr/>
        </p:nvCxnSpPr>
        <p:spPr bwMode="auto">
          <a:xfrm flipV="1">
            <a:off x="1441812" y="3637079"/>
            <a:ext cx="2180462" cy="237256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Tree>
    <p:extLst>
      <p:ext uri="{BB962C8B-B14F-4D97-AF65-F5344CB8AC3E}">
        <p14:creationId xmlns:p14="http://schemas.microsoft.com/office/powerpoint/2010/main" val="314726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577262" cy="3423839"/>
          </a:xfrm>
        </p:spPr>
        <p:txBody>
          <a:bodyPr/>
          <a:lstStyle/>
          <a:p>
            <a:pPr eaLnBrk="1" hangingPunct="1">
              <a:lnSpc>
                <a:spcPct val="90000"/>
              </a:lnSpc>
            </a:pPr>
            <a:r>
              <a:rPr lang="pt-BR" sz="2000" dirty="0"/>
              <a:t>Projetar um processador que implemente a função </a:t>
            </a:r>
            <a:r>
              <a:rPr lang="pt-BR" sz="2000" dirty="0" err="1"/>
              <a:t>GenerateKeyStream</a:t>
            </a:r>
            <a:r>
              <a:rPr lang="pt-BR" sz="2000" dirty="0"/>
              <a:t>() do algoritmo ARC4</a:t>
            </a:r>
          </a:p>
          <a:p>
            <a:pPr lvl="1" eaLnBrk="1" hangingPunct="1">
              <a:lnSpc>
                <a:spcPct val="90000"/>
              </a:lnSpc>
            </a:pPr>
            <a:r>
              <a:rPr lang="pt-BR" sz="1600" dirty="0"/>
              <a:t>A implementação deve seguir o programa arc4_reduced.c disponível no </a:t>
            </a:r>
            <a:r>
              <a:rPr lang="pt-BR" sz="1600" i="1" dirty="0" err="1"/>
              <a:t>moodle</a:t>
            </a:r>
            <a:endParaRPr lang="pt-BR" sz="1600" i="1" dirty="0"/>
          </a:p>
          <a:p>
            <a:pPr lvl="1" eaLnBrk="1" hangingPunct="1">
              <a:lnSpc>
                <a:spcPct val="90000"/>
              </a:lnSpc>
            </a:pPr>
            <a:r>
              <a:rPr lang="pt-BR" sz="1600" dirty="0"/>
              <a:t>O parâmetros </a:t>
            </a:r>
            <a:r>
              <a:rPr lang="pt-BR" sz="1600" i="1" dirty="0" err="1"/>
              <a:t>state</a:t>
            </a:r>
            <a:r>
              <a:rPr lang="pt-BR" sz="1600" dirty="0"/>
              <a:t>, </a:t>
            </a:r>
            <a:r>
              <a:rPr lang="pt-BR" sz="1600" i="1" dirty="0" err="1"/>
              <a:t>stateSize</a:t>
            </a:r>
            <a:r>
              <a:rPr lang="pt-BR" sz="1600" dirty="0"/>
              <a:t>, </a:t>
            </a:r>
            <a:r>
              <a:rPr lang="pt-BR" sz="1600" i="1" dirty="0" err="1"/>
              <a:t>textSize</a:t>
            </a:r>
            <a:r>
              <a:rPr lang="pt-BR" sz="1600" i="1" dirty="0"/>
              <a:t> </a:t>
            </a:r>
            <a:r>
              <a:rPr lang="pt-BR" sz="1600" dirty="0"/>
              <a:t>e </a:t>
            </a:r>
            <a:r>
              <a:rPr lang="pt-BR" sz="1600" i="1" dirty="0" err="1"/>
              <a:t>keyStream</a:t>
            </a:r>
            <a:r>
              <a:rPr lang="pt-BR" sz="1600" i="1" dirty="0"/>
              <a:t> </a:t>
            </a:r>
            <a:r>
              <a:rPr lang="pt-BR" sz="1600" dirty="0"/>
              <a:t>devem ser fornecidos através da entrada </a:t>
            </a:r>
            <a:r>
              <a:rPr lang="pt-BR" sz="1600" i="1" dirty="0"/>
              <a:t>data</a:t>
            </a:r>
          </a:p>
          <a:p>
            <a:pPr lvl="1" eaLnBrk="1" hangingPunct="1">
              <a:lnSpc>
                <a:spcPct val="90000"/>
              </a:lnSpc>
            </a:pPr>
            <a:r>
              <a:rPr lang="pt-BR" sz="1600" dirty="0"/>
              <a:t>A entrada </a:t>
            </a:r>
            <a:r>
              <a:rPr lang="pt-BR" sz="1600" i="1" dirty="0" err="1"/>
              <a:t>data_av</a:t>
            </a:r>
            <a:r>
              <a:rPr lang="pt-BR" sz="1600" dirty="0"/>
              <a:t> indica que a entrada </a:t>
            </a:r>
            <a:r>
              <a:rPr lang="pt-BR" sz="1600" i="1" dirty="0"/>
              <a:t>data</a:t>
            </a:r>
            <a:r>
              <a:rPr lang="pt-BR" sz="1600" dirty="0"/>
              <a:t> é valida</a:t>
            </a:r>
          </a:p>
          <a:p>
            <a:pPr lvl="2" eaLnBrk="1" hangingPunct="1">
              <a:lnSpc>
                <a:spcPct val="90000"/>
              </a:lnSpc>
            </a:pPr>
            <a:r>
              <a:rPr lang="pt-BR" sz="1400" dirty="0"/>
              <a:t>Para cada parâmetro válido, deve ficar ativa por um ciclo de </a:t>
            </a:r>
            <a:r>
              <a:rPr lang="pt-BR" sz="1400" i="1" dirty="0" err="1"/>
              <a:t>clock</a:t>
            </a:r>
            <a:endParaRPr lang="pt-BR" sz="1400" i="1" dirty="0"/>
          </a:p>
          <a:p>
            <a:pPr lvl="1" eaLnBrk="1" hangingPunct="1">
              <a:lnSpc>
                <a:spcPct val="90000"/>
              </a:lnSpc>
            </a:pPr>
            <a:r>
              <a:rPr lang="pt-BR" sz="1600" dirty="0"/>
              <a:t>Após ler o último parâmetro, o processador começa o processamento</a:t>
            </a:r>
          </a:p>
          <a:p>
            <a:pPr lvl="1" eaLnBrk="1" hangingPunct="1">
              <a:lnSpc>
                <a:spcPct val="90000"/>
              </a:lnSpc>
            </a:pPr>
            <a:r>
              <a:rPr lang="pt-BR" sz="1600" dirty="0"/>
              <a:t>Ao final, a saída </a:t>
            </a:r>
            <a:r>
              <a:rPr lang="pt-BR" sz="1600" i="1" dirty="0" err="1"/>
              <a:t>Done</a:t>
            </a:r>
            <a:r>
              <a:rPr lang="pt-BR" sz="1600" dirty="0"/>
              <a:t> deve ficar ativa por 1 ciclo de </a:t>
            </a:r>
            <a:r>
              <a:rPr lang="pt-BR" sz="1600" i="1" dirty="0" err="1"/>
              <a:t>clock</a:t>
            </a:r>
            <a:r>
              <a:rPr lang="pt-BR" sz="1600" dirty="0"/>
              <a:t> </a:t>
            </a:r>
          </a:p>
        </p:txBody>
      </p:sp>
      <p:sp>
        <p:nvSpPr>
          <p:cNvPr id="14" name="CaixaDeTexto 13"/>
          <p:cNvSpPr txBox="1"/>
          <p:nvPr/>
        </p:nvSpPr>
        <p:spPr>
          <a:xfrm>
            <a:off x="695686" y="4953184"/>
            <a:ext cx="3051958" cy="923330"/>
          </a:xfrm>
          <a:prstGeom prst="rect">
            <a:avLst/>
          </a:prstGeom>
          <a:noFill/>
          <a:ln>
            <a:solidFill>
              <a:srgbClr val="0000FF"/>
            </a:solidFill>
          </a:ln>
        </p:spPr>
        <p:txBody>
          <a:bodyPr wrap="square" rtlCol="0">
            <a:spAutoFit/>
          </a:bodyPr>
          <a:lstStyle/>
          <a:p>
            <a:pPr algn="ctr"/>
            <a:r>
              <a:rPr lang="en-US" dirty="0">
                <a:solidFill>
                  <a:srgbClr val="0000FF"/>
                </a:solidFill>
              </a:rPr>
              <a:t>O </a:t>
            </a:r>
            <a:r>
              <a:rPr lang="pt-BR" i="1" dirty="0" err="1">
                <a:solidFill>
                  <a:srgbClr val="0000FF"/>
                </a:solidFill>
              </a:rPr>
              <a:t>keyStream</a:t>
            </a:r>
            <a:r>
              <a:rPr lang="pt-BR" i="1" dirty="0">
                <a:solidFill>
                  <a:srgbClr val="0000FF"/>
                </a:solidFill>
              </a:rPr>
              <a:t>  </a:t>
            </a:r>
            <a:r>
              <a:rPr lang="pt-BR" dirty="0">
                <a:solidFill>
                  <a:srgbClr val="0000FF"/>
                </a:solidFill>
              </a:rPr>
              <a:t>gerado deve ser</a:t>
            </a:r>
            <a:r>
              <a:rPr lang="en-US" dirty="0">
                <a:solidFill>
                  <a:srgbClr val="0000FF"/>
                </a:solidFill>
              </a:rPr>
              <a:t> </a:t>
            </a:r>
            <a:r>
              <a:rPr lang="en-US" dirty="0" err="1">
                <a:solidFill>
                  <a:srgbClr val="0000FF"/>
                </a:solidFill>
              </a:rPr>
              <a:t>idêntico</a:t>
            </a:r>
            <a:r>
              <a:rPr lang="en-US" dirty="0">
                <a:solidFill>
                  <a:srgbClr val="0000FF"/>
                </a:solidFill>
              </a:rPr>
              <a:t> </a:t>
            </a:r>
            <a:r>
              <a:rPr lang="en-US" dirty="0" err="1">
                <a:solidFill>
                  <a:srgbClr val="0000FF"/>
                </a:solidFill>
              </a:rPr>
              <a:t>ao</a:t>
            </a:r>
            <a:r>
              <a:rPr lang="en-US" dirty="0">
                <a:solidFill>
                  <a:srgbClr val="0000FF"/>
                </a:solidFill>
              </a:rPr>
              <a:t> </a:t>
            </a:r>
            <a:r>
              <a:rPr lang="en-US" dirty="0" err="1">
                <a:solidFill>
                  <a:srgbClr val="0000FF"/>
                </a:solidFill>
              </a:rPr>
              <a:t>gerado</a:t>
            </a:r>
            <a:r>
              <a:rPr lang="en-US" dirty="0">
                <a:solidFill>
                  <a:srgbClr val="0000FF"/>
                </a:solidFill>
              </a:rPr>
              <a:t> </a:t>
            </a:r>
            <a:r>
              <a:rPr lang="en-US" dirty="0" err="1">
                <a:solidFill>
                  <a:srgbClr val="0000FF"/>
                </a:solidFill>
              </a:rPr>
              <a:t>pela</a:t>
            </a:r>
            <a:r>
              <a:rPr lang="en-US" dirty="0">
                <a:solidFill>
                  <a:srgbClr val="0000FF"/>
                </a:solidFill>
              </a:rPr>
              <a:t> </a:t>
            </a:r>
            <a:r>
              <a:rPr lang="en-US" dirty="0" err="1">
                <a:solidFill>
                  <a:srgbClr val="0000FF"/>
                </a:solidFill>
              </a:rPr>
              <a:t>implementação</a:t>
            </a:r>
            <a:r>
              <a:rPr lang="en-US" dirty="0">
                <a:solidFill>
                  <a:srgbClr val="0000FF"/>
                </a:solidFill>
              </a:rPr>
              <a:t> C </a:t>
            </a:r>
            <a:r>
              <a:rPr lang="en-US" dirty="0" err="1">
                <a:solidFill>
                  <a:srgbClr val="0000FF"/>
                </a:solidFill>
              </a:rPr>
              <a:t>fornecida</a:t>
            </a:r>
            <a:r>
              <a:rPr lang="en-US" dirty="0">
                <a:solidFill>
                  <a:srgbClr val="0000FF"/>
                </a:solidFill>
              </a:rPr>
              <a:t> </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534" y="4096055"/>
            <a:ext cx="4201165" cy="2297643"/>
          </a:xfrm>
          <a:prstGeom prst="rect">
            <a:avLst/>
          </a:prstGeom>
        </p:spPr>
      </p:pic>
    </p:spTree>
    <p:extLst>
      <p:ext uri="{BB962C8B-B14F-4D97-AF65-F5344CB8AC3E}">
        <p14:creationId xmlns:p14="http://schemas.microsoft.com/office/powerpoint/2010/main" val="3977481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4"/>
            <a:ext cx="8577262" cy="1734094"/>
          </a:xfrm>
        </p:spPr>
        <p:txBody>
          <a:bodyPr/>
          <a:lstStyle/>
          <a:p>
            <a:pPr eaLnBrk="1" hangingPunct="1">
              <a:lnSpc>
                <a:spcPct val="90000"/>
              </a:lnSpc>
            </a:pPr>
            <a:r>
              <a:rPr lang="pt-BR" sz="2000" dirty="0"/>
              <a:t>Projetar um processador que implemente a função </a:t>
            </a:r>
            <a:r>
              <a:rPr lang="pt-BR" sz="2000" dirty="0" err="1"/>
              <a:t>GenerateKeyStream</a:t>
            </a:r>
            <a:r>
              <a:rPr lang="pt-BR" sz="2000" dirty="0"/>
              <a:t>() do algoritmo ARC4</a:t>
            </a:r>
          </a:p>
          <a:p>
            <a:pPr lvl="1" eaLnBrk="1" hangingPunct="1">
              <a:lnSpc>
                <a:spcPct val="90000"/>
              </a:lnSpc>
            </a:pPr>
            <a:r>
              <a:rPr lang="pt-BR" sz="1600" dirty="0"/>
              <a:t>A implementação deve seguir o programa arc4_reduced.c disponível no </a:t>
            </a:r>
            <a:r>
              <a:rPr lang="pt-BR" sz="1600" i="1" dirty="0" err="1"/>
              <a:t>moodle</a:t>
            </a:r>
            <a:endParaRPr lang="pt-BR" sz="1600" i="1" dirty="0"/>
          </a:p>
          <a:p>
            <a:pPr lvl="1" eaLnBrk="1" hangingPunct="1">
              <a:lnSpc>
                <a:spcPct val="90000"/>
              </a:lnSpc>
            </a:pPr>
            <a:r>
              <a:rPr lang="pt-BR" sz="1600" dirty="0"/>
              <a:t>O parâmetros </a:t>
            </a:r>
            <a:r>
              <a:rPr lang="pt-BR" sz="1600" i="1" dirty="0" err="1"/>
              <a:t>state</a:t>
            </a:r>
            <a:r>
              <a:rPr lang="pt-BR" sz="1600" dirty="0"/>
              <a:t>, </a:t>
            </a:r>
            <a:r>
              <a:rPr lang="pt-BR" sz="1600" i="1" dirty="0" err="1"/>
              <a:t>stateSize</a:t>
            </a:r>
            <a:r>
              <a:rPr lang="pt-BR" sz="1600" i="1" dirty="0"/>
              <a:t>, </a:t>
            </a:r>
            <a:r>
              <a:rPr lang="pt-BR" sz="1600" i="1" dirty="0" err="1"/>
              <a:t>textSize</a:t>
            </a:r>
            <a:r>
              <a:rPr lang="pt-BR" sz="1600" i="1" dirty="0"/>
              <a:t> </a:t>
            </a:r>
            <a:r>
              <a:rPr lang="pt-BR" sz="1600" dirty="0"/>
              <a:t>e </a:t>
            </a:r>
            <a:r>
              <a:rPr lang="pt-BR" sz="1600" i="1" dirty="0" err="1"/>
              <a:t>keyStream</a:t>
            </a:r>
            <a:r>
              <a:rPr lang="pt-BR" sz="1600" i="1" dirty="0"/>
              <a:t> </a:t>
            </a:r>
            <a:r>
              <a:rPr lang="pt-BR" sz="1600" dirty="0"/>
              <a:t>devem ser fornecidos através da entrada </a:t>
            </a:r>
            <a:r>
              <a:rPr lang="pt-BR" sz="1600" i="1" dirty="0"/>
              <a:t>data</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534" y="4096055"/>
            <a:ext cx="4201165" cy="2297643"/>
          </a:xfrm>
          <a:prstGeom prst="rect">
            <a:avLst/>
          </a:prstGeom>
        </p:spPr>
      </p:pic>
      <p:sp>
        <p:nvSpPr>
          <p:cNvPr id="6" name="CaixaDeTexto 5"/>
          <p:cNvSpPr txBox="1"/>
          <p:nvPr/>
        </p:nvSpPr>
        <p:spPr>
          <a:xfrm>
            <a:off x="736627" y="3131784"/>
            <a:ext cx="7752280" cy="923330"/>
          </a:xfrm>
          <a:prstGeom prst="rect">
            <a:avLst/>
          </a:prstGeom>
          <a:noFill/>
          <a:ln>
            <a:solidFill>
              <a:srgbClr val="0000FF"/>
            </a:solidFill>
          </a:ln>
        </p:spPr>
        <p:txBody>
          <a:bodyPr wrap="square" rtlCol="0">
            <a:spAutoFit/>
          </a:bodyPr>
          <a:lstStyle/>
          <a:p>
            <a:pPr algn="ctr"/>
            <a:r>
              <a:rPr lang="en-US" dirty="0">
                <a:solidFill>
                  <a:srgbClr val="0000FF"/>
                </a:solidFill>
              </a:rPr>
              <a:t>O </a:t>
            </a:r>
            <a:r>
              <a:rPr lang="en-US" dirty="0" err="1">
                <a:solidFill>
                  <a:srgbClr val="0000FF"/>
                </a:solidFill>
              </a:rPr>
              <a:t>conteúdo</a:t>
            </a:r>
            <a:r>
              <a:rPr lang="en-US" dirty="0">
                <a:solidFill>
                  <a:srgbClr val="0000FF"/>
                </a:solidFill>
              </a:rPr>
              <a:t> do </a:t>
            </a:r>
            <a:r>
              <a:rPr lang="pt-BR" i="1" dirty="0" err="1">
                <a:solidFill>
                  <a:srgbClr val="0000FF"/>
                </a:solidFill>
              </a:rPr>
              <a:t>array</a:t>
            </a:r>
            <a:r>
              <a:rPr lang="pt-BR" i="1" dirty="0">
                <a:solidFill>
                  <a:srgbClr val="0000FF"/>
                </a:solidFill>
              </a:rPr>
              <a:t> </a:t>
            </a:r>
            <a:r>
              <a:rPr lang="pt-BR" i="1" dirty="0" err="1">
                <a:solidFill>
                  <a:srgbClr val="0000FF"/>
                </a:solidFill>
              </a:rPr>
              <a:t>state</a:t>
            </a:r>
            <a:r>
              <a:rPr lang="pt-BR" dirty="0">
                <a:solidFill>
                  <a:srgbClr val="0000FF"/>
                </a:solidFill>
              </a:rPr>
              <a:t> é gerado pela função </a:t>
            </a:r>
            <a:r>
              <a:rPr lang="pt-BR" i="1" dirty="0" err="1">
                <a:solidFill>
                  <a:srgbClr val="0000FF"/>
                </a:solidFill>
              </a:rPr>
              <a:t>KeySetup</a:t>
            </a:r>
            <a:r>
              <a:rPr lang="pt-BR" dirty="0">
                <a:solidFill>
                  <a:srgbClr val="0000FF"/>
                </a:solidFill>
              </a:rPr>
              <a:t>(). Como esta função não será implementada, o </a:t>
            </a:r>
            <a:r>
              <a:rPr lang="pt-BR" i="1" dirty="0" err="1">
                <a:solidFill>
                  <a:srgbClr val="0000FF"/>
                </a:solidFill>
              </a:rPr>
              <a:t>array</a:t>
            </a:r>
            <a:r>
              <a:rPr lang="pt-BR" dirty="0">
                <a:solidFill>
                  <a:srgbClr val="0000FF"/>
                </a:solidFill>
              </a:rPr>
              <a:t> deve ser inserido manualmente em algum lugar na memória, de acordo com o código C</a:t>
            </a:r>
            <a:endParaRPr lang="en-US" dirty="0">
              <a:solidFill>
                <a:srgbClr val="0000FF"/>
              </a:solidFill>
            </a:endParaRPr>
          </a:p>
        </p:txBody>
      </p:sp>
      <p:sp>
        <p:nvSpPr>
          <p:cNvPr id="2" name="Elipse 1"/>
          <p:cNvSpPr/>
          <p:nvPr/>
        </p:nvSpPr>
        <p:spPr bwMode="auto">
          <a:xfrm>
            <a:off x="2934268" y="2349004"/>
            <a:ext cx="736979" cy="313898"/>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8" name="CaixaDeTexto 7"/>
          <p:cNvSpPr txBox="1"/>
          <p:nvPr/>
        </p:nvSpPr>
        <p:spPr>
          <a:xfrm>
            <a:off x="804865" y="4457892"/>
            <a:ext cx="3655677" cy="923330"/>
          </a:xfrm>
          <a:prstGeom prst="rect">
            <a:avLst/>
          </a:prstGeom>
          <a:noFill/>
          <a:ln>
            <a:solidFill>
              <a:srgbClr val="0000FF"/>
            </a:solidFill>
          </a:ln>
        </p:spPr>
        <p:txBody>
          <a:bodyPr wrap="square" rtlCol="0">
            <a:spAutoFit/>
          </a:bodyPr>
          <a:lstStyle/>
          <a:p>
            <a:pPr algn="ctr"/>
            <a:r>
              <a:rPr lang="pt-BR" dirty="0">
                <a:solidFill>
                  <a:srgbClr val="0000FF"/>
                </a:solidFill>
              </a:rPr>
              <a:t>Deve ser fornecido para o processador o endereço inicial deste </a:t>
            </a:r>
            <a:r>
              <a:rPr lang="pt-BR" i="1" dirty="0" err="1">
                <a:solidFill>
                  <a:srgbClr val="0000FF"/>
                </a:solidFill>
              </a:rPr>
              <a:t>array</a:t>
            </a:r>
            <a:r>
              <a:rPr lang="pt-BR" dirty="0">
                <a:solidFill>
                  <a:srgbClr val="0000FF"/>
                </a:solidFill>
              </a:rPr>
              <a:t> na memória</a:t>
            </a:r>
            <a:endParaRPr lang="en-US" dirty="0">
              <a:solidFill>
                <a:srgbClr val="0000FF"/>
              </a:solidFill>
            </a:endParaRPr>
          </a:p>
        </p:txBody>
      </p:sp>
    </p:spTree>
    <p:extLst>
      <p:ext uri="{BB962C8B-B14F-4D97-AF65-F5344CB8AC3E}">
        <p14:creationId xmlns:p14="http://schemas.microsoft.com/office/powerpoint/2010/main" val="397459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4"/>
            <a:ext cx="8577262" cy="1734094"/>
          </a:xfrm>
        </p:spPr>
        <p:txBody>
          <a:bodyPr/>
          <a:lstStyle/>
          <a:p>
            <a:pPr eaLnBrk="1" hangingPunct="1">
              <a:lnSpc>
                <a:spcPct val="90000"/>
              </a:lnSpc>
            </a:pPr>
            <a:r>
              <a:rPr lang="pt-BR" sz="2000" dirty="0"/>
              <a:t>Projetar um processador que implemente a função </a:t>
            </a:r>
            <a:r>
              <a:rPr lang="pt-BR" sz="2000" dirty="0" err="1"/>
              <a:t>GenerateKeyStream</a:t>
            </a:r>
            <a:r>
              <a:rPr lang="pt-BR" sz="2000" dirty="0"/>
              <a:t>() do algoritmo ARC4</a:t>
            </a:r>
          </a:p>
          <a:p>
            <a:pPr lvl="1" eaLnBrk="1" hangingPunct="1">
              <a:lnSpc>
                <a:spcPct val="90000"/>
              </a:lnSpc>
            </a:pPr>
            <a:r>
              <a:rPr lang="pt-BR" sz="1600" dirty="0"/>
              <a:t>A implementação deve seguir o programa arc4_reduced.c disponível no </a:t>
            </a:r>
            <a:r>
              <a:rPr lang="pt-BR" sz="1600" i="1" dirty="0" err="1"/>
              <a:t>moodle</a:t>
            </a:r>
            <a:endParaRPr lang="pt-BR" sz="1600" i="1" dirty="0"/>
          </a:p>
          <a:p>
            <a:pPr lvl="1" eaLnBrk="1" hangingPunct="1">
              <a:lnSpc>
                <a:spcPct val="90000"/>
              </a:lnSpc>
            </a:pPr>
            <a:r>
              <a:rPr lang="pt-BR" sz="1600" dirty="0"/>
              <a:t>O parâmetros </a:t>
            </a:r>
            <a:r>
              <a:rPr lang="pt-BR" sz="1600" i="1" dirty="0" err="1"/>
              <a:t>state</a:t>
            </a:r>
            <a:r>
              <a:rPr lang="pt-BR" sz="1600" dirty="0"/>
              <a:t>, </a:t>
            </a:r>
            <a:r>
              <a:rPr lang="pt-BR" sz="1600" i="1" dirty="0" err="1"/>
              <a:t>stateSize</a:t>
            </a:r>
            <a:r>
              <a:rPr lang="pt-BR" sz="1600" i="1" dirty="0"/>
              <a:t>, </a:t>
            </a:r>
            <a:r>
              <a:rPr lang="pt-BR" sz="1600" i="1" dirty="0" err="1"/>
              <a:t>textSize</a:t>
            </a:r>
            <a:r>
              <a:rPr lang="pt-BR" sz="1600" i="1" dirty="0"/>
              <a:t> </a:t>
            </a:r>
            <a:r>
              <a:rPr lang="pt-BR" sz="1600" dirty="0"/>
              <a:t>e </a:t>
            </a:r>
            <a:r>
              <a:rPr lang="pt-BR" sz="1600" i="1" dirty="0" err="1"/>
              <a:t>keyStream</a:t>
            </a:r>
            <a:r>
              <a:rPr lang="pt-BR" sz="1600" i="1" dirty="0"/>
              <a:t> </a:t>
            </a:r>
            <a:r>
              <a:rPr lang="pt-BR" sz="1600" dirty="0"/>
              <a:t>devem ser fornecidos através da entrada </a:t>
            </a:r>
            <a:r>
              <a:rPr lang="pt-BR" sz="1600" i="1" dirty="0"/>
              <a:t>data</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534" y="4096055"/>
            <a:ext cx="4201165" cy="2297643"/>
          </a:xfrm>
          <a:prstGeom prst="rect">
            <a:avLst/>
          </a:prstGeom>
        </p:spPr>
      </p:pic>
      <p:sp>
        <p:nvSpPr>
          <p:cNvPr id="6" name="CaixaDeTexto 5"/>
          <p:cNvSpPr txBox="1"/>
          <p:nvPr/>
        </p:nvSpPr>
        <p:spPr>
          <a:xfrm>
            <a:off x="736627" y="3131784"/>
            <a:ext cx="4981785" cy="646331"/>
          </a:xfrm>
          <a:prstGeom prst="rect">
            <a:avLst/>
          </a:prstGeom>
          <a:noFill/>
          <a:ln>
            <a:solidFill>
              <a:srgbClr val="0000FF"/>
            </a:solidFill>
          </a:ln>
        </p:spPr>
        <p:txBody>
          <a:bodyPr wrap="square" rtlCol="0">
            <a:spAutoFit/>
          </a:bodyPr>
          <a:lstStyle/>
          <a:p>
            <a:pPr algn="ctr"/>
            <a:r>
              <a:rPr lang="en-US" dirty="0">
                <a:solidFill>
                  <a:srgbClr val="0000FF"/>
                </a:solidFill>
              </a:rPr>
              <a:t>O </a:t>
            </a:r>
            <a:r>
              <a:rPr lang="pt-BR" i="1" dirty="0" err="1">
                <a:solidFill>
                  <a:srgbClr val="0000FF"/>
                </a:solidFill>
              </a:rPr>
              <a:t>array</a:t>
            </a:r>
            <a:r>
              <a:rPr lang="pt-BR" i="1" dirty="0">
                <a:solidFill>
                  <a:srgbClr val="0000FF"/>
                </a:solidFill>
              </a:rPr>
              <a:t> </a:t>
            </a:r>
            <a:r>
              <a:rPr lang="pt-BR" i="1" dirty="0" err="1">
                <a:solidFill>
                  <a:srgbClr val="0000FF"/>
                </a:solidFill>
              </a:rPr>
              <a:t>keyStream</a:t>
            </a:r>
            <a:r>
              <a:rPr lang="pt-BR" i="1" dirty="0">
                <a:solidFill>
                  <a:srgbClr val="0000FF"/>
                </a:solidFill>
              </a:rPr>
              <a:t> </a:t>
            </a:r>
            <a:r>
              <a:rPr lang="pt-BR" dirty="0">
                <a:solidFill>
                  <a:srgbClr val="0000FF"/>
                </a:solidFill>
              </a:rPr>
              <a:t>deve ser preenchido pelo processador, de acordo com o código C</a:t>
            </a:r>
            <a:endParaRPr lang="en-US" dirty="0">
              <a:solidFill>
                <a:srgbClr val="0000FF"/>
              </a:solidFill>
            </a:endParaRPr>
          </a:p>
        </p:txBody>
      </p:sp>
      <p:sp>
        <p:nvSpPr>
          <p:cNvPr id="2" name="Elipse 1"/>
          <p:cNvSpPr/>
          <p:nvPr/>
        </p:nvSpPr>
        <p:spPr bwMode="auto">
          <a:xfrm>
            <a:off x="5732094" y="2292824"/>
            <a:ext cx="1392047" cy="409432"/>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8" name="CaixaDeTexto 7"/>
          <p:cNvSpPr txBox="1"/>
          <p:nvPr/>
        </p:nvSpPr>
        <p:spPr>
          <a:xfrm>
            <a:off x="804865" y="4457892"/>
            <a:ext cx="3655677" cy="923330"/>
          </a:xfrm>
          <a:prstGeom prst="rect">
            <a:avLst/>
          </a:prstGeom>
          <a:noFill/>
          <a:ln>
            <a:solidFill>
              <a:srgbClr val="0000FF"/>
            </a:solidFill>
          </a:ln>
        </p:spPr>
        <p:txBody>
          <a:bodyPr wrap="square" rtlCol="0">
            <a:spAutoFit/>
          </a:bodyPr>
          <a:lstStyle/>
          <a:p>
            <a:pPr algn="ctr"/>
            <a:r>
              <a:rPr lang="pt-BR" dirty="0">
                <a:solidFill>
                  <a:srgbClr val="0000FF"/>
                </a:solidFill>
              </a:rPr>
              <a:t>Deve ser fornecido para o processador o endereço inicial deste </a:t>
            </a:r>
            <a:r>
              <a:rPr lang="pt-BR" i="1" dirty="0" err="1">
                <a:solidFill>
                  <a:srgbClr val="0000FF"/>
                </a:solidFill>
              </a:rPr>
              <a:t>array</a:t>
            </a:r>
            <a:r>
              <a:rPr lang="pt-BR" dirty="0">
                <a:solidFill>
                  <a:srgbClr val="0000FF"/>
                </a:solidFill>
              </a:rPr>
              <a:t> na memória</a:t>
            </a:r>
            <a:endParaRPr lang="en-US" dirty="0">
              <a:solidFill>
                <a:srgbClr val="0000FF"/>
              </a:solidFill>
            </a:endParaRPr>
          </a:p>
        </p:txBody>
      </p:sp>
    </p:spTree>
    <p:extLst>
      <p:ext uri="{BB962C8B-B14F-4D97-AF65-F5344CB8AC3E}">
        <p14:creationId xmlns:p14="http://schemas.microsoft.com/office/powerpoint/2010/main" val="3520307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266" y="4734743"/>
            <a:ext cx="2779706" cy="167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483" y="4734743"/>
            <a:ext cx="2803263" cy="167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414424" cy="1788686"/>
          </a:xfrm>
        </p:spPr>
        <p:txBody>
          <a:bodyPr/>
          <a:lstStyle/>
          <a:p>
            <a:pPr eaLnBrk="1" hangingPunct="1">
              <a:lnSpc>
                <a:spcPct val="90000"/>
              </a:lnSpc>
            </a:pPr>
            <a:r>
              <a:rPr lang="pt-BR" sz="2000" dirty="0" smtClean="0"/>
              <a:t>Exemplo</a:t>
            </a:r>
            <a:endParaRPr lang="pt-BR" sz="2000" dirty="0"/>
          </a:p>
          <a:p>
            <a:pPr lvl="2" eaLnBrk="1" hangingPunct="1">
              <a:lnSpc>
                <a:spcPct val="90000"/>
              </a:lnSpc>
            </a:pPr>
            <a:r>
              <a:rPr lang="pt-BR" sz="1600" i="1" dirty="0" err="1"/>
              <a:t>state</a:t>
            </a:r>
            <a:r>
              <a:rPr lang="pt-BR" sz="1600" dirty="0"/>
              <a:t>: 0x08 (endereço inicial do </a:t>
            </a:r>
            <a:r>
              <a:rPr lang="pt-BR" sz="1600" i="1" dirty="0" err="1"/>
              <a:t>array</a:t>
            </a:r>
            <a:r>
              <a:rPr lang="pt-BR" sz="1600" dirty="0"/>
              <a:t>)</a:t>
            </a:r>
          </a:p>
          <a:p>
            <a:pPr lvl="2" eaLnBrk="1" hangingPunct="1">
              <a:lnSpc>
                <a:spcPct val="90000"/>
              </a:lnSpc>
            </a:pPr>
            <a:r>
              <a:rPr lang="pt-BR" sz="1600" i="1" dirty="0" err="1"/>
              <a:t>stateSize</a:t>
            </a:r>
            <a:r>
              <a:rPr lang="pt-BR" sz="1600" dirty="0"/>
              <a:t>: 0x08</a:t>
            </a:r>
          </a:p>
          <a:p>
            <a:pPr lvl="2" eaLnBrk="1" hangingPunct="1">
              <a:lnSpc>
                <a:spcPct val="90000"/>
              </a:lnSpc>
            </a:pPr>
            <a:r>
              <a:rPr lang="pt-BR" sz="1600" dirty="0" err="1"/>
              <a:t>textSize</a:t>
            </a:r>
            <a:r>
              <a:rPr lang="pt-BR" sz="1600" dirty="0"/>
              <a:t>: 5 (“teste”)</a:t>
            </a:r>
          </a:p>
          <a:p>
            <a:pPr lvl="2" eaLnBrk="1" hangingPunct="1">
              <a:lnSpc>
                <a:spcPct val="90000"/>
              </a:lnSpc>
            </a:pPr>
            <a:r>
              <a:rPr lang="pt-BR" sz="1600" i="1" dirty="0" err="1"/>
              <a:t>keyStream</a:t>
            </a:r>
            <a:r>
              <a:rPr lang="pt-BR" sz="1600" dirty="0"/>
              <a:t>: 0x00 (endereço inicial do </a:t>
            </a:r>
            <a:r>
              <a:rPr lang="pt-BR" sz="1600" i="1" dirty="0" err="1"/>
              <a:t>array</a:t>
            </a:r>
            <a:r>
              <a:rPr lang="pt-BR" sz="1600" dirty="0"/>
              <a:t>)</a:t>
            </a:r>
          </a:p>
          <a:p>
            <a:pPr lvl="2" eaLnBrk="1" hangingPunct="1">
              <a:lnSpc>
                <a:spcPct val="90000"/>
              </a:lnSpc>
            </a:pPr>
            <a:endParaRPr lang="pt-BR" sz="1200" dirty="0"/>
          </a:p>
          <a:p>
            <a:pPr lvl="2" eaLnBrk="1" hangingPunct="1">
              <a:lnSpc>
                <a:spcPct val="90000"/>
              </a:lnSpc>
            </a:pPr>
            <a:endParaRPr lang="pt-BR" sz="1600" dirty="0"/>
          </a:p>
        </p:txBody>
      </p:sp>
      <p:sp>
        <p:nvSpPr>
          <p:cNvPr id="5" name="Elipse 4"/>
          <p:cNvSpPr/>
          <p:nvPr/>
        </p:nvSpPr>
        <p:spPr bwMode="auto">
          <a:xfrm>
            <a:off x="1972217" y="5377079"/>
            <a:ext cx="2074459" cy="709593"/>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6" name="CaixaDeTexto 5"/>
          <p:cNvSpPr txBox="1"/>
          <p:nvPr/>
        </p:nvSpPr>
        <p:spPr>
          <a:xfrm>
            <a:off x="1098759" y="3064593"/>
            <a:ext cx="3343706" cy="646331"/>
          </a:xfrm>
          <a:prstGeom prst="rect">
            <a:avLst/>
          </a:prstGeom>
          <a:noFill/>
        </p:spPr>
        <p:txBody>
          <a:bodyPr wrap="square" rtlCol="0">
            <a:spAutoFit/>
          </a:bodyPr>
          <a:lstStyle/>
          <a:p>
            <a:r>
              <a:rPr lang="pt-BR" i="1" dirty="0" err="1">
                <a:solidFill>
                  <a:srgbClr val="0000FF"/>
                </a:solidFill>
              </a:rPr>
              <a:t>state</a:t>
            </a:r>
            <a:r>
              <a:rPr lang="pt-BR" i="1" dirty="0">
                <a:solidFill>
                  <a:srgbClr val="0000FF"/>
                </a:solidFill>
              </a:rPr>
              <a:t> </a:t>
            </a:r>
            <a:r>
              <a:rPr lang="pt-BR" dirty="0">
                <a:solidFill>
                  <a:srgbClr val="0000FF"/>
                </a:solidFill>
              </a:rPr>
              <a:t>= [0x03, 0x02, 0x04, 0x07, 0x05, 0x06, 0x00, 0x01]</a:t>
            </a:r>
          </a:p>
        </p:txBody>
      </p:sp>
      <p:cxnSp>
        <p:nvCxnSpPr>
          <p:cNvPr id="20" name="Conector de seta reta 19"/>
          <p:cNvCxnSpPr>
            <a:endCxn id="1029" idx="0"/>
          </p:cNvCxnSpPr>
          <p:nvPr/>
        </p:nvCxnSpPr>
        <p:spPr bwMode="auto">
          <a:xfrm>
            <a:off x="5998309" y="4233664"/>
            <a:ext cx="592810" cy="501079"/>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15" name="CaixaDeTexto 14"/>
          <p:cNvSpPr txBox="1"/>
          <p:nvPr/>
        </p:nvSpPr>
        <p:spPr>
          <a:xfrm>
            <a:off x="1098759" y="3864332"/>
            <a:ext cx="3343706" cy="369332"/>
          </a:xfrm>
          <a:prstGeom prst="rect">
            <a:avLst/>
          </a:prstGeom>
          <a:noFill/>
        </p:spPr>
        <p:txBody>
          <a:bodyPr wrap="square" rtlCol="0">
            <a:spAutoFit/>
          </a:bodyPr>
          <a:lstStyle/>
          <a:p>
            <a:r>
              <a:rPr lang="pt-BR" dirty="0">
                <a:solidFill>
                  <a:srgbClr val="0000FF"/>
                </a:solidFill>
              </a:rPr>
              <a:t>Preenchido manualmente</a:t>
            </a:r>
          </a:p>
        </p:txBody>
      </p:sp>
      <p:cxnSp>
        <p:nvCxnSpPr>
          <p:cNvPr id="16" name="Conector de seta reta 15"/>
          <p:cNvCxnSpPr/>
          <p:nvPr/>
        </p:nvCxnSpPr>
        <p:spPr bwMode="auto">
          <a:xfrm>
            <a:off x="2347529" y="4219880"/>
            <a:ext cx="293431" cy="1157199"/>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21" name="CaixaDeTexto 20"/>
          <p:cNvSpPr txBox="1"/>
          <p:nvPr/>
        </p:nvSpPr>
        <p:spPr>
          <a:xfrm>
            <a:off x="4919266" y="3216993"/>
            <a:ext cx="3343706" cy="646331"/>
          </a:xfrm>
          <a:prstGeom prst="rect">
            <a:avLst/>
          </a:prstGeom>
          <a:noFill/>
        </p:spPr>
        <p:txBody>
          <a:bodyPr wrap="square" rtlCol="0">
            <a:spAutoFit/>
          </a:bodyPr>
          <a:lstStyle/>
          <a:p>
            <a:r>
              <a:rPr lang="pt-BR" i="1" dirty="0" err="1">
                <a:solidFill>
                  <a:srgbClr val="0000FF"/>
                </a:solidFill>
              </a:rPr>
              <a:t>keyStream</a:t>
            </a:r>
            <a:r>
              <a:rPr lang="pt-BR" i="1" dirty="0">
                <a:solidFill>
                  <a:srgbClr val="0000FF"/>
                </a:solidFill>
              </a:rPr>
              <a:t> </a:t>
            </a:r>
            <a:r>
              <a:rPr lang="pt-BR" dirty="0">
                <a:solidFill>
                  <a:srgbClr val="0000FF"/>
                </a:solidFill>
              </a:rPr>
              <a:t>= [0x00, 0x01, 0x00, 0x03, 0x07]</a:t>
            </a:r>
          </a:p>
        </p:txBody>
      </p:sp>
      <p:sp>
        <p:nvSpPr>
          <p:cNvPr id="22" name="CaixaDeTexto 21"/>
          <p:cNvSpPr txBox="1"/>
          <p:nvPr/>
        </p:nvSpPr>
        <p:spPr>
          <a:xfrm>
            <a:off x="4919266" y="3912344"/>
            <a:ext cx="3343706" cy="369332"/>
          </a:xfrm>
          <a:prstGeom prst="rect">
            <a:avLst/>
          </a:prstGeom>
          <a:noFill/>
        </p:spPr>
        <p:txBody>
          <a:bodyPr wrap="square" rtlCol="0">
            <a:spAutoFit/>
          </a:bodyPr>
          <a:lstStyle/>
          <a:p>
            <a:r>
              <a:rPr lang="pt-BR" dirty="0">
                <a:solidFill>
                  <a:srgbClr val="0000FF"/>
                </a:solidFill>
              </a:rPr>
              <a:t>Preenchido pelo processador</a:t>
            </a:r>
          </a:p>
        </p:txBody>
      </p:sp>
      <p:sp>
        <p:nvSpPr>
          <p:cNvPr id="12" name="Forma livre 11"/>
          <p:cNvSpPr/>
          <p:nvPr/>
        </p:nvSpPr>
        <p:spPr>
          <a:xfrm>
            <a:off x="5945924" y="4929809"/>
            <a:ext cx="1525086" cy="562873"/>
          </a:xfrm>
          <a:custGeom>
            <a:avLst/>
            <a:gdLst>
              <a:gd name="connsiteX0" fmla="*/ 411616 w 1525086"/>
              <a:gd name="connsiteY0" fmla="*/ 532737 h 562873"/>
              <a:gd name="connsiteX1" fmla="*/ 133321 w 1525086"/>
              <a:gd name="connsiteY1" fmla="*/ 524786 h 562873"/>
              <a:gd name="connsiteX2" fmla="*/ 212834 w 1525086"/>
              <a:gd name="connsiteY2" fmla="*/ 7951 h 562873"/>
              <a:gd name="connsiteX3" fmla="*/ 355957 w 1525086"/>
              <a:gd name="connsiteY3" fmla="*/ 0 h 562873"/>
              <a:gd name="connsiteX4" fmla="*/ 896646 w 1525086"/>
              <a:gd name="connsiteY4" fmla="*/ 7951 h 562873"/>
              <a:gd name="connsiteX5" fmla="*/ 976159 w 1525086"/>
              <a:gd name="connsiteY5" fmla="*/ 23854 h 562873"/>
              <a:gd name="connsiteX6" fmla="*/ 1318065 w 1525086"/>
              <a:gd name="connsiteY6" fmla="*/ 15903 h 562873"/>
              <a:gd name="connsiteX7" fmla="*/ 1516848 w 1525086"/>
              <a:gd name="connsiteY7" fmla="*/ 15903 h 562873"/>
              <a:gd name="connsiteX8" fmla="*/ 1524799 w 1525086"/>
              <a:gd name="connsiteY8" fmla="*/ 39757 h 562873"/>
              <a:gd name="connsiteX9" fmla="*/ 1135185 w 1525086"/>
              <a:gd name="connsiteY9" fmla="*/ 230588 h 562873"/>
              <a:gd name="connsiteX10" fmla="*/ 610399 w 1525086"/>
              <a:gd name="connsiteY10" fmla="*/ 262393 h 562873"/>
              <a:gd name="connsiteX11" fmla="*/ 491129 w 1525086"/>
              <a:gd name="connsiteY11" fmla="*/ 278296 h 562873"/>
              <a:gd name="connsiteX12" fmla="*/ 467275 w 1525086"/>
              <a:gd name="connsiteY12" fmla="*/ 294198 h 562873"/>
              <a:gd name="connsiteX13" fmla="*/ 459324 w 1525086"/>
              <a:gd name="connsiteY13" fmla="*/ 318052 h 562873"/>
              <a:gd name="connsiteX14" fmla="*/ 443422 w 1525086"/>
              <a:gd name="connsiteY14" fmla="*/ 341906 h 562873"/>
              <a:gd name="connsiteX15" fmla="*/ 435470 w 1525086"/>
              <a:gd name="connsiteY15" fmla="*/ 461176 h 562873"/>
              <a:gd name="connsiteX16" fmla="*/ 419568 w 1525086"/>
              <a:gd name="connsiteY16" fmla="*/ 516835 h 562873"/>
              <a:gd name="connsiteX17" fmla="*/ 395714 w 1525086"/>
              <a:gd name="connsiteY17" fmla="*/ 524786 h 562873"/>
              <a:gd name="connsiteX18" fmla="*/ 292347 w 1525086"/>
              <a:gd name="connsiteY18" fmla="*/ 524786 h 56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5086" h="562873">
                <a:moveTo>
                  <a:pt x="411616" y="532737"/>
                </a:moveTo>
                <a:cubicBezTo>
                  <a:pt x="318851" y="530087"/>
                  <a:pt x="176335" y="607018"/>
                  <a:pt x="133321" y="524786"/>
                </a:cubicBezTo>
                <a:cubicBezTo>
                  <a:pt x="-103040" y="72919"/>
                  <a:pt x="7278" y="23178"/>
                  <a:pt x="212834" y="7951"/>
                </a:cubicBezTo>
                <a:cubicBezTo>
                  <a:pt x="260485" y="4421"/>
                  <a:pt x="308249" y="2650"/>
                  <a:pt x="355957" y="0"/>
                </a:cubicBezTo>
                <a:cubicBezTo>
                  <a:pt x="536187" y="2650"/>
                  <a:pt x="716530" y="1023"/>
                  <a:pt x="896646" y="7951"/>
                </a:cubicBezTo>
                <a:cubicBezTo>
                  <a:pt x="923655" y="8990"/>
                  <a:pt x="976159" y="23854"/>
                  <a:pt x="976159" y="23854"/>
                </a:cubicBezTo>
                <a:lnTo>
                  <a:pt x="1318065" y="15903"/>
                </a:lnTo>
                <a:cubicBezTo>
                  <a:pt x="1501761" y="9223"/>
                  <a:pt x="1323360" y="1018"/>
                  <a:pt x="1516848" y="15903"/>
                </a:cubicBezTo>
                <a:cubicBezTo>
                  <a:pt x="1519498" y="23854"/>
                  <a:pt x="1524799" y="31376"/>
                  <a:pt x="1524799" y="39757"/>
                </a:cubicBezTo>
                <a:cubicBezTo>
                  <a:pt x="1524799" y="349485"/>
                  <a:pt x="1549745" y="221952"/>
                  <a:pt x="1135185" y="230588"/>
                </a:cubicBezTo>
                <a:cubicBezTo>
                  <a:pt x="872091" y="277017"/>
                  <a:pt x="1045757" y="253508"/>
                  <a:pt x="610399" y="262393"/>
                </a:cubicBezTo>
                <a:cubicBezTo>
                  <a:pt x="606827" y="262839"/>
                  <a:pt x="498973" y="275943"/>
                  <a:pt x="491129" y="278296"/>
                </a:cubicBezTo>
                <a:cubicBezTo>
                  <a:pt x="481976" y="281042"/>
                  <a:pt x="475226" y="288897"/>
                  <a:pt x="467275" y="294198"/>
                </a:cubicBezTo>
                <a:cubicBezTo>
                  <a:pt x="464625" y="302149"/>
                  <a:pt x="463072" y="310555"/>
                  <a:pt x="459324" y="318052"/>
                </a:cubicBezTo>
                <a:cubicBezTo>
                  <a:pt x="455050" y="326599"/>
                  <a:pt x="444993" y="332480"/>
                  <a:pt x="443422" y="341906"/>
                </a:cubicBezTo>
                <a:cubicBezTo>
                  <a:pt x="436872" y="381209"/>
                  <a:pt x="439641" y="421550"/>
                  <a:pt x="435470" y="461176"/>
                </a:cubicBezTo>
                <a:cubicBezTo>
                  <a:pt x="435446" y="461406"/>
                  <a:pt x="423336" y="513067"/>
                  <a:pt x="419568" y="516835"/>
                </a:cubicBezTo>
                <a:cubicBezTo>
                  <a:pt x="413641" y="522762"/>
                  <a:pt x="404079" y="524263"/>
                  <a:pt x="395714" y="524786"/>
                </a:cubicBezTo>
                <a:cubicBezTo>
                  <a:pt x="361325" y="526935"/>
                  <a:pt x="326803" y="524786"/>
                  <a:pt x="292347" y="524786"/>
                </a:cubicBezTo>
              </a:path>
            </a:pathLst>
          </a:custGeom>
          <a:ln w="28575">
            <a:solidFill>
              <a:srgbClr val="0000FF"/>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2183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5" grpId="0"/>
      <p:bldP spid="21" grpId="0"/>
      <p:bldP spid="22"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658" y="3839047"/>
            <a:ext cx="4923971" cy="2692950"/>
          </a:xfrm>
          <a:prstGeom prst="rect">
            <a:avLst/>
          </a:prstGeom>
        </p:spPr>
      </p:pic>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414424" cy="2408280"/>
          </a:xfrm>
        </p:spPr>
        <p:txBody>
          <a:bodyPr/>
          <a:lstStyle/>
          <a:p>
            <a:pPr eaLnBrk="1" hangingPunct="1">
              <a:lnSpc>
                <a:spcPct val="90000"/>
              </a:lnSpc>
            </a:pPr>
            <a:r>
              <a:rPr lang="pt-BR" sz="2000" dirty="0" smtClean="0"/>
              <a:t>Memória com leitura síncrona</a:t>
            </a:r>
            <a:endParaRPr lang="pt-BR" sz="2000" dirty="0"/>
          </a:p>
          <a:p>
            <a:pPr lvl="1" eaLnBrk="1" hangingPunct="1">
              <a:lnSpc>
                <a:spcPct val="90000"/>
              </a:lnSpc>
            </a:pPr>
            <a:r>
              <a:rPr lang="pt-BR" sz="2000" dirty="0"/>
              <a:t>Foi adicionado um registrador na saída da dados da memória a fim de </a:t>
            </a:r>
            <a:r>
              <a:rPr lang="pt-BR" sz="2000" dirty="0">
                <a:solidFill>
                  <a:srgbClr val="0000FF"/>
                </a:solidFill>
              </a:rPr>
              <a:t>emular</a:t>
            </a:r>
            <a:r>
              <a:rPr lang="pt-BR" sz="2000" dirty="0"/>
              <a:t> uma memória com leitura síncrona</a:t>
            </a:r>
          </a:p>
          <a:p>
            <a:pPr lvl="1" eaLnBrk="1" hangingPunct="1">
              <a:lnSpc>
                <a:spcPct val="90000"/>
              </a:lnSpc>
            </a:pPr>
            <a:r>
              <a:rPr lang="pt-BR" sz="2000" dirty="0">
                <a:solidFill>
                  <a:srgbClr val="FF0000"/>
                </a:solidFill>
              </a:rPr>
              <a:t>Restrição de projeto: NÃO DESPERDIÇAR HARDWARE! Replicar hardware com foco no desempenho</a:t>
            </a:r>
            <a:endParaRPr lang="pt-BR" sz="1600" dirty="0">
              <a:solidFill>
                <a:srgbClr val="FF0000"/>
              </a:solidFill>
            </a:endParaRPr>
          </a:p>
          <a:p>
            <a:pPr lvl="2" eaLnBrk="1" hangingPunct="1">
              <a:lnSpc>
                <a:spcPct val="90000"/>
              </a:lnSpc>
            </a:pPr>
            <a:endParaRPr lang="pt-BR" sz="1600" dirty="0"/>
          </a:p>
        </p:txBody>
      </p:sp>
      <p:sp>
        <p:nvSpPr>
          <p:cNvPr id="2" name="Retângulo 1"/>
          <p:cNvSpPr/>
          <p:nvPr/>
        </p:nvSpPr>
        <p:spPr bwMode="auto">
          <a:xfrm>
            <a:off x="4782996" y="3852695"/>
            <a:ext cx="2300192" cy="1157804"/>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CaixaDeTexto 2"/>
          <p:cNvSpPr txBox="1"/>
          <p:nvPr/>
        </p:nvSpPr>
        <p:spPr>
          <a:xfrm>
            <a:off x="5069604" y="3474907"/>
            <a:ext cx="1616148" cy="307777"/>
          </a:xfrm>
          <a:prstGeom prst="rect">
            <a:avLst/>
          </a:prstGeom>
          <a:noFill/>
        </p:spPr>
        <p:txBody>
          <a:bodyPr wrap="none" rtlCol="0">
            <a:spAutoFit/>
          </a:bodyPr>
          <a:lstStyle/>
          <a:p>
            <a:r>
              <a:rPr lang="en-US" sz="1400" dirty="0" err="1">
                <a:solidFill>
                  <a:srgbClr val="0000FF"/>
                </a:solidFill>
              </a:rPr>
              <a:t>Memória</a:t>
            </a:r>
            <a:r>
              <a:rPr lang="en-US" sz="1400" dirty="0">
                <a:solidFill>
                  <a:srgbClr val="0000FF"/>
                </a:solidFill>
              </a:rPr>
              <a:t> </a:t>
            </a:r>
            <a:r>
              <a:rPr lang="en-US" sz="1400" dirty="0" err="1">
                <a:solidFill>
                  <a:srgbClr val="0000FF"/>
                </a:solidFill>
              </a:rPr>
              <a:t>síncrona</a:t>
            </a:r>
            <a:endParaRPr lang="en-US" sz="1400" dirty="0">
              <a:solidFill>
                <a:srgbClr val="0000FF"/>
              </a:solidFill>
            </a:endParaRPr>
          </a:p>
        </p:txBody>
      </p:sp>
      <p:sp>
        <p:nvSpPr>
          <p:cNvPr id="14" name="CaixaDeTexto 13"/>
          <p:cNvSpPr txBox="1"/>
          <p:nvPr/>
        </p:nvSpPr>
        <p:spPr>
          <a:xfrm>
            <a:off x="7201451" y="3599481"/>
            <a:ext cx="1723549" cy="1200329"/>
          </a:xfrm>
          <a:prstGeom prst="rect">
            <a:avLst/>
          </a:prstGeom>
          <a:noFill/>
        </p:spPr>
        <p:txBody>
          <a:bodyPr wrap="none" rtlCol="0">
            <a:spAutoFit/>
          </a:bodyPr>
          <a:lstStyle/>
          <a:p>
            <a:r>
              <a:rPr lang="en-US" dirty="0" err="1">
                <a:solidFill>
                  <a:srgbClr val="0000FF"/>
                </a:solidFill>
              </a:rPr>
              <a:t>Leitura</a:t>
            </a:r>
            <a:endParaRPr lang="en-US" dirty="0">
              <a:solidFill>
                <a:srgbClr val="0000FF"/>
              </a:solidFill>
            </a:endParaRPr>
          </a:p>
          <a:p>
            <a:r>
              <a:rPr lang="en-US" dirty="0">
                <a:solidFill>
                  <a:srgbClr val="0000FF"/>
                </a:solidFill>
              </a:rPr>
              <a:t>(</a:t>
            </a:r>
            <a:r>
              <a:rPr lang="en-US" i="1" dirty="0">
                <a:solidFill>
                  <a:srgbClr val="0000FF"/>
                </a:solidFill>
              </a:rPr>
              <a:t>sel = 1, ld = 1</a:t>
            </a:r>
            <a:r>
              <a:rPr lang="en-US" dirty="0">
                <a:solidFill>
                  <a:srgbClr val="0000FF"/>
                </a:solidFill>
              </a:rPr>
              <a:t>)</a:t>
            </a:r>
          </a:p>
          <a:p>
            <a:r>
              <a:rPr lang="en-US" dirty="0" err="1">
                <a:solidFill>
                  <a:srgbClr val="0000FF"/>
                </a:solidFill>
              </a:rPr>
              <a:t>Escrita</a:t>
            </a:r>
            <a:endParaRPr lang="en-US" dirty="0">
              <a:solidFill>
                <a:srgbClr val="0000FF"/>
              </a:solidFill>
            </a:endParaRPr>
          </a:p>
          <a:p>
            <a:r>
              <a:rPr lang="en-US" dirty="0">
                <a:solidFill>
                  <a:srgbClr val="0000FF"/>
                </a:solidFill>
              </a:rPr>
              <a:t>(</a:t>
            </a:r>
            <a:r>
              <a:rPr lang="en-US" i="1" dirty="0">
                <a:solidFill>
                  <a:srgbClr val="0000FF"/>
                </a:solidFill>
              </a:rPr>
              <a:t>sel = 1, ld = 0</a:t>
            </a:r>
            <a:r>
              <a:rPr lang="en-US" dirty="0">
                <a:solidFill>
                  <a:srgbClr val="0000FF"/>
                </a:solidFill>
              </a:rPr>
              <a:t>)</a:t>
            </a:r>
          </a:p>
        </p:txBody>
      </p:sp>
      <p:sp>
        <p:nvSpPr>
          <p:cNvPr id="16" name="CaixaDeTexto 15"/>
          <p:cNvSpPr txBox="1"/>
          <p:nvPr/>
        </p:nvSpPr>
        <p:spPr>
          <a:xfrm>
            <a:off x="7371863" y="5725574"/>
            <a:ext cx="1458704" cy="646331"/>
          </a:xfrm>
          <a:prstGeom prst="rect">
            <a:avLst/>
          </a:prstGeom>
          <a:noFill/>
          <a:ln>
            <a:solidFill>
              <a:srgbClr val="0000FF"/>
            </a:solidFill>
          </a:ln>
        </p:spPr>
        <p:txBody>
          <a:bodyPr wrap="square" rtlCol="0">
            <a:spAutoFit/>
          </a:bodyPr>
          <a:lstStyle/>
          <a:p>
            <a:pPr algn="ctr"/>
            <a:r>
              <a:rPr lang="en-US" dirty="0" err="1">
                <a:solidFill>
                  <a:srgbClr val="0000FF"/>
                </a:solidFill>
              </a:rPr>
              <a:t>Barramento</a:t>
            </a:r>
            <a:r>
              <a:rPr lang="en-US" dirty="0">
                <a:solidFill>
                  <a:srgbClr val="0000FF"/>
                </a:solidFill>
              </a:rPr>
              <a:t> </a:t>
            </a:r>
            <a:r>
              <a:rPr lang="en-US" dirty="0" err="1">
                <a:solidFill>
                  <a:srgbClr val="0000FF"/>
                </a:solidFill>
              </a:rPr>
              <a:t>bidirecional</a:t>
            </a:r>
            <a:endParaRPr lang="en-US" dirty="0">
              <a:solidFill>
                <a:srgbClr val="0000FF"/>
              </a:solidFill>
            </a:endParaRPr>
          </a:p>
        </p:txBody>
      </p:sp>
      <p:cxnSp>
        <p:nvCxnSpPr>
          <p:cNvPr id="17" name="Conector de seta reta 16"/>
          <p:cNvCxnSpPr/>
          <p:nvPr/>
        </p:nvCxnSpPr>
        <p:spPr bwMode="auto">
          <a:xfrm flipH="1" flipV="1">
            <a:off x="6436952" y="4612177"/>
            <a:ext cx="878248" cy="1229065"/>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02250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t-BR" sz="3200" dirty="0"/>
              <a:t>Trabalho – parte 1</a:t>
            </a:r>
          </a:p>
        </p:txBody>
      </p:sp>
      <p:sp>
        <p:nvSpPr>
          <p:cNvPr id="57347" name="Rectangle 3"/>
          <p:cNvSpPr>
            <a:spLocks noGrp="1" noChangeArrowheads="1"/>
          </p:cNvSpPr>
          <p:nvPr>
            <p:ph type="body" idx="1"/>
          </p:nvPr>
        </p:nvSpPr>
        <p:spPr>
          <a:xfrm>
            <a:off x="566738" y="1268413"/>
            <a:ext cx="8577262" cy="5214274"/>
          </a:xfrm>
        </p:spPr>
        <p:txBody>
          <a:bodyPr/>
          <a:lstStyle/>
          <a:p>
            <a:pPr eaLnBrk="1" hangingPunct="1">
              <a:lnSpc>
                <a:spcPct val="90000"/>
              </a:lnSpc>
            </a:pPr>
            <a:r>
              <a:rPr lang="pt-BR" sz="2400" dirty="0"/>
              <a:t>Trabalho a ser feito em trios</a:t>
            </a:r>
          </a:p>
          <a:p>
            <a:pPr eaLnBrk="1" hangingPunct="1">
              <a:lnSpc>
                <a:spcPct val="90000"/>
              </a:lnSpc>
            </a:pPr>
            <a:r>
              <a:rPr lang="pt-BR" sz="2400" dirty="0"/>
              <a:t>Entrega dia 30/4 (todos trios)</a:t>
            </a:r>
          </a:p>
          <a:p>
            <a:pPr lvl="1" eaLnBrk="1" hangingPunct="1">
              <a:lnSpc>
                <a:spcPct val="90000"/>
              </a:lnSpc>
            </a:pPr>
            <a:r>
              <a:rPr lang="pt-BR" sz="2000" dirty="0"/>
              <a:t>Arquivo do </a:t>
            </a:r>
            <a:r>
              <a:rPr lang="pt-BR" sz="2000" dirty="0" err="1"/>
              <a:t>logisim</a:t>
            </a:r>
            <a:r>
              <a:rPr lang="pt-BR" sz="2000" dirty="0"/>
              <a:t> </a:t>
            </a:r>
            <a:r>
              <a:rPr lang="pt-BR" sz="2000" dirty="0">
                <a:solidFill>
                  <a:srgbClr val="0000FF"/>
                </a:solidFill>
              </a:rPr>
              <a:t>via </a:t>
            </a:r>
            <a:r>
              <a:rPr lang="pt-BR" sz="2000" i="1" dirty="0" err="1">
                <a:solidFill>
                  <a:srgbClr val="0000FF"/>
                </a:solidFill>
              </a:rPr>
              <a:t>moodle</a:t>
            </a:r>
            <a:endParaRPr lang="pt-BR" sz="2000" dirty="0">
              <a:solidFill>
                <a:srgbClr val="0000FF"/>
              </a:solidFill>
            </a:endParaRPr>
          </a:p>
          <a:p>
            <a:pPr lvl="2" eaLnBrk="1" hangingPunct="1">
              <a:lnSpc>
                <a:spcPct val="90000"/>
              </a:lnSpc>
            </a:pPr>
            <a:r>
              <a:rPr lang="pt-BR" sz="1800" dirty="0">
                <a:solidFill>
                  <a:srgbClr val="0000FF"/>
                </a:solidFill>
              </a:rPr>
              <a:t>Um integrante fica responsável pela submissão (.zip)</a:t>
            </a:r>
            <a:endParaRPr lang="pt-BR" sz="1800" dirty="0"/>
          </a:p>
          <a:p>
            <a:pPr lvl="1" eaLnBrk="1" hangingPunct="1">
              <a:lnSpc>
                <a:spcPct val="90000"/>
              </a:lnSpc>
            </a:pPr>
            <a:r>
              <a:rPr lang="pt-BR" sz="2200" dirty="0"/>
              <a:t>Bloco operativo (</a:t>
            </a:r>
            <a:r>
              <a:rPr lang="pt-BR" sz="2200" b="1" dirty="0">
                <a:solidFill>
                  <a:srgbClr val="0000FF"/>
                </a:solidFill>
              </a:rPr>
              <a:t>impresso</a:t>
            </a:r>
            <a:r>
              <a:rPr lang="pt-BR" sz="2200" dirty="0"/>
              <a:t>)</a:t>
            </a:r>
          </a:p>
          <a:p>
            <a:pPr lvl="2" eaLnBrk="1" hangingPunct="1">
              <a:lnSpc>
                <a:spcPct val="90000"/>
              </a:lnSpc>
            </a:pPr>
            <a:r>
              <a:rPr lang="pt-BR" sz="1600" dirty="0"/>
              <a:t>Diagrama </a:t>
            </a:r>
            <a:r>
              <a:rPr lang="pt-BR" sz="1600" b="1" dirty="0">
                <a:solidFill>
                  <a:srgbClr val="0000FF"/>
                </a:solidFill>
              </a:rPr>
              <a:t>claro e legível </a:t>
            </a:r>
            <a:r>
              <a:rPr lang="pt-BR" sz="1600" b="1" dirty="0">
                <a:solidFill>
                  <a:srgbClr val="FF0000"/>
                </a:solidFill>
              </a:rPr>
              <a:t>(sem teias de aranha!)</a:t>
            </a:r>
          </a:p>
          <a:p>
            <a:pPr lvl="2" eaLnBrk="1" hangingPunct="1">
              <a:lnSpc>
                <a:spcPct val="90000"/>
              </a:lnSpc>
            </a:pPr>
            <a:r>
              <a:rPr lang="pt-BR" sz="1600" dirty="0"/>
              <a:t>Utilizem túneis para o </a:t>
            </a:r>
            <a:r>
              <a:rPr lang="pt-BR" sz="1600" i="1" dirty="0" err="1"/>
              <a:t>clock</a:t>
            </a:r>
            <a:r>
              <a:rPr lang="pt-BR" sz="1600" dirty="0"/>
              <a:t> e </a:t>
            </a:r>
            <a:r>
              <a:rPr lang="pt-BR" sz="1600" i="1" dirty="0"/>
              <a:t>reset</a:t>
            </a:r>
            <a:r>
              <a:rPr lang="pt-BR" sz="1600" dirty="0"/>
              <a:t> no </a:t>
            </a:r>
            <a:r>
              <a:rPr lang="pt-BR" sz="1600" i="1" dirty="0" err="1"/>
              <a:t>datapath</a:t>
            </a:r>
            <a:r>
              <a:rPr lang="pt-BR" sz="1600" dirty="0"/>
              <a:t> a fim de deixar o diagrama claro</a:t>
            </a:r>
          </a:p>
          <a:p>
            <a:pPr lvl="2" eaLnBrk="1" hangingPunct="1">
              <a:lnSpc>
                <a:spcPct val="90000"/>
              </a:lnSpc>
            </a:pPr>
            <a:r>
              <a:rPr lang="pt-BR" sz="1600" dirty="0">
                <a:solidFill>
                  <a:srgbClr val="FF0000"/>
                </a:solidFill>
              </a:rPr>
              <a:t>Não utilizar túneis para os barramentos de dados </a:t>
            </a:r>
          </a:p>
          <a:p>
            <a:pPr lvl="1" eaLnBrk="1" hangingPunct="1">
              <a:lnSpc>
                <a:spcPct val="90000"/>
              </a:lnSpc>
            </a:pPr>
            <a:r>
              <a:rPr lang="pt-BR" sz="2200" dirty="0"/>
              <a:t>Grafo da FSM </a:t>
            </a:r>
            <a:r>
              <a:rPr lang="pt-BR" sz="2200" dirty="0" smtClean="0"/>
              <a:t>(</a:t>
            </a:r>
            <a:r>
              <a:rPr lang="pt-BR" sz="2200" b="1" dirty="0" smtClean="0">
                <a:solidFill>
                  <a:srgbClr val="0000FF"/>
                </a:solidFill>
              </a:rPr>
              <a:t>impresso</a:t>
            </a:r>
            <a:r>
              <a:rPr lang="pt-BR" sz="2200" dirty="0"/>
              <a:t>)</a:t>
            </a:r>
          </a:p>
          <a:p>
            <a:pPr lvl="2" eaLnBrk="1" hangingPunct="1">
              <a:lnSpc>
                <a:spcPct val="90000"/>
              </a:lnSpc>
            </a:pPr>
            <a:r>
              <a:rPr lang="pt-BR" sz="1600" dirty="0"/>
              <a:t>Sugestão de softwares</a:t>
            </a:r>
          </a:p>
          <a:p>
            <a:pPr lvl="3" eaLnBrk="1" hangingPunct="1">
              <a:lnSpc>
                <a:spcPct val="90000"/>
              </a:lnSpc>
            </a:pPr>
            <a:r>
              <a:rPr lang="pt-BR" sz="1400" dirty="0">
                <a:hlinkClick r:id="rId2"/>
              </a:rPr>
              <a:t>http://www.fizzim.com</a:t>
            </a:r>
            <a:endParaRPr lang="pt-BR" sz="1400" dirty="0"/>
          </a:p>
          <a:p>
            <a:pPr lvl="3" eaLnBrk="1" hangingPunct="1">
              <a:lnSpc>
                <a:spcPct val="90000"/>
              </a:lnSpc>
            </a:pPr>
            <a:r>
              <a:rPr lang="pt-BR" sz="1400" dirty="0"/>
              <a:t>https://www.yworks.com/products/yed</a:t>
            </a:r>
          </a:p>
          <a:p>
            <a:pPr lvl="2" eaLnBrk="1" hangingPunct="1">
              <a:lnSpc>
                <a:spcPct val="90000"/>
              </a:lnSpc>
            </a:pPr>
            <a:r>
              <a:rPr lang="pt-BR" sz="1600" dirty="0">
                <a:solidFill>
                  <a:srgbClr val="0000FF"/>
                </a:solidFill>
              </a:rPr>
              <a:t>Atenção às notações Mealy/Moore e condições de transição</a:t>
            </a:r>
          </a:p>
          <a:p>
            <a:pPr lvl="3" eaLnBrk="1" hangingPunct="1">
              <a:lnSpc>
                <a:spcPct val="90000"/>
              </a:lnSpc>
            </a:pPr>
            <a:r>
              <a:rPr lang="pt-BR" sz="1400" dirty="0">
                <a:solidFill>
                  <a:srgbClr val="0000FF"/>
                </a:solidFill>
              </a:rPr>
              <a:t>Apresentar somente os sinais relevantes em cada estado</a:t>
            </a:r>
          </a:p>
          <a:p>
            <a:pPr lvl="2" eaLnBrk="1" hangingPunct="1">
              <a:lnSpc>
                <a:spcPct val="90000"/>
              </a:lnSpc>
            </a:pPr>
            <a:r>
              <a:rPr lang="pt-BR" sz="1600" dirty="0">
                <a:solidFill>
                  <a:srgbClr val="FF0000"/>
                </a:solidFill>
              </a:rPr>
              <a:t>Indicar em cada estado (fora do estado) a ação realizada pelo </a:t>
            </a:r>
            <a:r>
              <a:rPr lang="pt-BR" sz="1600" i="1" dirty="0" err="1">
                <a:solidFill>
                  <a:srgbClr val="FF0000"/>
                </a:solidFill>
              </a:rPr>
              <a:t>datapath</a:t>
            </a:r>
            <a:r>
              <a:rPr lang="pt-BR" sz="1600" dirty="0">
                <a:solidFill>
                  <a:srgbClr val="FF0000"/>
                </a:solidFill>
              </a:rPr>
              <a:t> (FSM + FSMD</a:t>
            </a:r>
            <a:r>
              <a:rPr lang="pt-BR" sz="1600" dirty="0" smtClean="0">
                <a:solidFill>
                  <a:srgbClr val="FF0000"/>
                </a:solidFill>
              </a:rPr>
              <a:t>)</a:t>
            </a:r>
          </a:p>
        </p:txBody>
      </p:sp>
    </p:spTree>
    <p:extLst>
      <p:ext uri="{BB962C8B-B14F-4D97-AF65-F5344CB8AC3E}">
        <p14:creationId xmlns:p14="http://schemas.microsoft.com/office/powerpoint/2010/main" val="13724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780" y="2718558"/>
            <a:ext cx="4255385" cy="296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0" name="Rectangle 2"/>
          <p:cNvSpPr>
            <a:spLocks noGrp="1" noChangeArrowheads="1"/>
          </p:cNvSpPr>
          <p:nvPr>
            <p:ph type="title"/>
          </p:nvPr>
        </p:nvSpPr>
        <p:spPr/>
        <p:txBody>
          <a:bodyPr/>
          <a:lstStyle/>
          <a:p>
            <a:pPr eaLnBrk="1" hangingPunct="1"/>
            <a:r>
              <a:rPr lang="pt-BR" sz="3200" dirty="0"/>
              <a:t>Trabalho – parte 1</a:t>
            </a:r>
          </a:p>
        </p:txBody>
      </p:sp>
      <p:sp>
        <p:nvSpPr>
          <p:cNvPr id="27651" name="Rectangle 3"/>
          <p:cNvSpPr>
            <a:spLocks noGrp="1" noChangeArrowheads="1"/>
          </p:cNvSpPr>
          <p:nvPr>
            <p:ph type="body" idx="1"/>
          </p:nvPr>
        </p:nvSpPr>
        <p:spPr>
          <a:xfrm>
            <a:off x="566738" y="1268413"/>
            <a:ext cx="8239125" cy="998537"/>
          </a:xfrm>
        </p:spPr>
        <p:txBody>
          <a:bodyPr/>
          <a:lstStyle/>
          <a:p>
            <a:pPr eaLnBrk="1" hangingPunct="1">
              <a:lnSpc>
                <a:spcPct val="90000"/>
              </a:lnSpc>
            </a:pPr>
            <a:r>
              <a:rPr lang="pt-BR" sz="2400" dirty="0"/>
              <a:t>Exemplo de diagrama FSM + FSMD</a:t>
            </a:r>
          </a:p>
        </p:txBody>
      </p:sp>
      <p:sp>
        <p:nvSpPr>
          <p:cNvPr id="24587" name="ZoneTexte 39"/>
          <p:cNvSpPr txBox="1">
            <a:spLocks noChangeArrowheads="1"/>
          </p:cNvSpPr>
          <p:nvPr/>
        </p:nvSpPr>
        <p:spPr bwMode="auto">
          <a:xfrm>
            <a:off x="3207511" y="6036580"/>
            <a:ext cx="1822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b="1" dirty="0">
                <a:solidFill>
                  <a:srgbClr val="0000FF"/>
                </a:solidFill>
              </a:rPr>
              <a:t>FSM + FSMD</a:t>
            </a:r>
          </a:p>
        </p:txBody>
      </p:sp>
      <p:sp>
        <p:nvSpPr>
          <p:cNvPr id="14" name="ZoneTexte 7"/>
          <p:cNvSpPr txBox="1">
            <a:spLocks noChangeArrowheads="1"/>
          </p:cNvSpPr>
          <p:nvPr/>
        </p:nvSpPr>
        <p:spPr bwMode="auto">
          <a:xfrm>
            <a:off x="2055204" y="5684098"/>
            <a:ext cx="1452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dirty="0">
                <a:solidFill>
                  <a:srgbClr val="0000FF"/>
                </a:solidFill>
                <a:cs typeface="Arial" charset="0"/>
              </a:rPr>
              <a:t>i ← </a:t>
            </a:r>
            <a:r>
              <a:rPr lang="en-US" sz="1400" dirty="0" err="1">
                <a:solidFill>
                  <a:srgbClr val="0000FF"/>
                </a:solidFill>
                <a:cs typeface="Arial" charset="0"/>
              </a:rPr>
              <a:t>startAddr</a:t>
            </a:r>
            <a:endParaRPr lang="en-US" sz="1400" dirty="0">
              <a:solidFill>
                <a:srgbClr val="0000FF"/>
              </a:solidFill>
              <a:cs typeface="Arial" charset="0"/>
            </a:endParaRPr>
          </a:p>
        </p:txBody>
      </p:sp>
      <p:sp>
        <p:nvSpPr>
          <p:cNvPr id="15" name="ZoneTexte 7"/>
          <p:cNvSpPr txBox="1">
            <a:spLocks noChangeArrowheads="1"/>
          </p:cNvSpPr>
          <p:nvPr/>
        </p:nvSpPr>
        <p:spPr bwMode="auto">
          <a:xfrm>
            <a:off x="4593206" y="1954012"/>
            <a:ext cx="23336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dirty="0">
                <a:solidFill>
                  <a:srgbClr val="0000FF"/>
                </a:solidFill>
                <a:cs typeface="Arial" charset="0"/>
              </a:rPr>
              <a:t>if (i &lt; </a:t>
            </a:r>
            <a:r>
              <a:rPr lang="en-US" sz="1400" dirty="0" err="1">
                <a:solidFill>
                  <a:srgbClr val="0000FF"/>
                </a:solidFill>
                <a:cs typeface="Arial" charset="0"/>
              </a:rPr>
              <a:t>startAddr+size</a:t>
            </a:r>
            <a:r>
              <a:rPr lang="en-US" sz="1400" dirty="0">
                <a:solidFill>
                  <a:srgbClr val="0000FF"/>
                </a:solidFill>
                <a:cs typeface="Arial" charset="0"/>
              </a:rPr>
              <a:t>) </a:t>
            </a:r>
            <a:r>
              <a:rPr lang="en-US" sz="1400" i="1" dirty="0">
                <a:solidFill>
                  <a:srgbClr val="0000FF"/>
                </a:solidFill>
                <a:cs typeface="Arial" charset="0"/>
              </a:rPr>
              <a:t>and</a:t>
            </a:r>
          </a:p>
          <a:p>
            <a:r>
              <a:rPr lang="en-US" sz="1400" dirty="0">
                <a:solidFill>
                  <a:srgbClr val="0000FF"/>
                </a:solidFill>
                <a:cs typeface="Arial" charset="0"/>
              </a:rPr>
              <a:t>   (</a:t>
            </a:r>
            <a:r>
              <a:rPr lang="en-US" sz="1400" dirty="0" err="1">
                <a:solidFill>
                  <a:srgbClr val="0000FF"/>
                </a:solidFill>
                <a:cs typeface="Arial" charset="0"/>
              </a:rPr>
              <a:t>mem</a:t>
            </a:r>
            <a:r>
              <a:rPr lang="en-US" sz="1400" dirty="0">
                <a:solidFill>
                  <a:srgbClr val="0000FF"/>
                </a:solidFill>
                <a:cs typeface="Arial" charset="0"/>
              </a:rPr>
              <a:t>[i] &lt; smaller)</a:t>
            </a:r>
          </a:p>
          <a:p>
            <a:r>
              <a:rPr lang="en-US" sz="1400" dirty="0">
                <a:solidFill>
                  <a:srgbClr val="0000FF"/>
                </a:solidFill>
                <a:cs typeface="Arial" charset="0"/>
              </a:rPr>
              <a:t>       smaller ← </a:t>
            </a:r>
            <a:r>
              <a:rPr lang="en-US" sz="1400" dirty="0" err="1">
                <a:solidFill>
                  <a:srgbClr val="0000FF"/>
                </a:solidFill>
                <a:cs typeface="Arial" charset="0"/>
              </a:rPr>
              <a:t>mem</a:t>
            </a:r>
            <a:r>
              <a:rPr lang="en-US" sz="1400" dirty="0">
                <a:solidFill>
                  <a:srgbClr val="0000FF"/>
                </a:solidFill>
                <a:cs typeface="Arial" charset="0"/>
              </a:rPr>
              <a:t>[i]</a:t>
            </a:r>
          </a:p>
        </p:txBody>
      </p:sp>
      <p:sp>
        <p:nvSpPr>
          <p:cNvPr id="17" name="ZoneTexte 7"/>
          <p:cNvSpPr txBox="1">
            <a:spLocks noChangeArrowheads="1"/>
          </p:cNvSpPr>
          <p:nvPr/>
        </p:nvSpPr>
        <p:spPr bwMode="auto">
          <a:xfrm>
            <a:off x="4597655" y="5636452"/>
            <a:ext cx="16281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dirty="0">
                <a:solidFill>
                  <a:srgbClr val="0000FF"/>
                </a:solidFill>
                <a:cs typeface="Arial" charset="0"/>
              </a:rPr>
              <a:t>smaller ← mem[i]</a:t>
            </a:r>
          </a:p>
        </p:txBody>
      </p:sp>
      <p:sp>
        <p:nvSpPr>
          <p:cNvPr id="20" name="ZoneTexte 7"/>
          <p:cNvSpPr txBox="1">
            <a:spLocks noChangeArrowheads="1"/>
          </p:cNvSpPr>
          <p:nvPr/>
        </p:nvSpPr>
        <p:spPr bwMode="auto">
          <a:xfrm>
            <a:off x="5816738" y="3468262"/>
            <a:ext cx="5572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dirty="0">
                <a:solidFill>
                  <a:srgbClr val="0000FF"/>
                </a:solidFill>
                <a:cs typeface="Arial" charset="0"/>
              </a:rPr>
              <a:t>i++</a:t>
            </a:r>
            <a:endParaRPr lang="en-US" sz="1400" dirty="0">
              <a:solidFill>
                <a:srgbClr val="0000FF"/>
              </a:solidFill>
            </a:endParaRPr>
          </a:p>
        </p:txBody>
      </p:sp>
      <p:sp>
        <p:nvSpPr>
          <p:cNvPr id="21" name="CaixaDeTexto 20"/>
          <p:cNvSpPr txBox="1"/>
          <p:nvPr/>
        </p:nvSpPr>
        <p:spPr>
          <a:xfrm>
            <a:off x="764930" y="2000727"/>
            <a:ext cx="1462850" cy="738664"/>
          </a:xfrm>
          <a:prstGeom prst="rect">
            <a:avLst/>
          </a:prstGeom>
          <a:noFill/>
          <a:ln>
            <a:solidFill>
              <a:srgbClr val="0000FF"/>
            </a:solidFill>
          </a:ln>
        </p:spPr>
        <p:txBody>
          <a:bodyPr wrap="square" rtlCol="0">
            <a:spAutoFit/>
          </a:bodyPr>
          <a:lstStyle/>
          <a:p>
            <a:pPr algn="ctr"/>
            <a:r>
              <a:rPr lang="en-US" sz="1400" dirty="0" err="1">
                <a:solidFill>
                  <a:srgbClr val="0000FF"/>
                </a:solidFill>
              </a:rPr>
              <a:t>Sinais</a:t>
            </a:r>
            <a:r>
              <a:rPr lang="en-US" sz="1400" dirty="0">
                <a:solidFill>
                  <a:srgbClr val="0000FF"/>
                </a:solidFill>
              </a:rPr>
              <a:t> </a:t>
            </a:r>
            <a:r>
              <a:rPr lang="en-US" sz="1400" dirty="0" err="1">
                <a:solidFill>
                  <a:srgbClr val="0000FF"/>
                </a:solidFill>
              </a:rPr>
              <a:t>sem</a:t>
            </a:r>
            <a:r>
              <a:rPr lang="en-US" sz="1400" dirty="0">
                <a:solidFill>
                  <a:srgbClr val="0000FF"/>
                </a:solidFill>
              </a:rPr>
              <a:t> valor </a:t>
            </a:r>
            <a:r>
              <a:rPr lang="en-US" sz="1400" dirty="0" err="1">
                <a:solidFill>
                  <a:srgbClr val="0000FF"/>
                </a:solidFill>
              </a:rPr>
              <a:t>explícito</a:t>
            </a:r>
            <a:r>
              <a:rPr lang="en-US" sz="1400" dirty="0">
                <a:solidFill>
                  <a:srgbClr val="0000FF"/>
                </a:solidFill>
              </a:rPr>
              <a:t> </a:t>
            </a:r>
            <a:r>
              <a:rPr lang="en-US" sz="1400" dirty="0" err="1">
                <a:solidFill>
                  <a:srgbClr val="0000FF"/>
                </a:solidFill>
              </a:rPr>
              <a:t>são</a:t>
            </a:r>
            <a:r>
              <a:rPr lang="en-US" sz="1400" dirty="0">
                <a:solidFill>
                  <a:srgbClr val="0000FF"/>
                </a:solidFill>
              </a:rPr>
              <a:t> </a:t>
            </a:r>
            <a:r>
              <a:rPr lang="en-US" sz="1400" dirty="0" err="1">
                <a:solidFill>
                  <a:srgbClr val="0000FF"/>
                </a:solidFill>
              </a:rPr>
              <a:t>iguais</a:t>
            </a:r>
            <a:r>
              <a:rPr lang="en-US" sz="1400" dirty="0">
                <a:solidFill>
                  <a:srgbClr val="0000FF"/>
                </a:solidFill>
              </a:rPr>
              <a:t> a ‘0’</a:t>
            </a:r>
          </a:p>
        </p:txBody>
      </p:sp>
      <p:sp>
        <p:nvSpPr>
          <p:cNvPr id="2" name="CaixaDeTexto 1"/>
          <p:cNvSpPr txBox="1"/>
          <p:nvPr/>
        </p:nvSpPr>
        <p:spPr>
          <a:xfrm>
            <a:off x="3304563" y="3644218"/>
            <a:ext cx="1467068" cy="276999"/>
          </a:xfrm>
          <a:prstGeom prst="rect">
            <a:avLst/>
          </a:prstGeom>
          <a:noFill/>
        </p:spPr>
        <p:txBody>
          <a:bodyPr wrap="none" rtlCol="0">
            <a:spAutoFit/>
          </a:bodyPr>
          <a:lstStyle/>
          <a:p>
            <a:r>
              <a:rPr lang="pt-BR" sz="1200" dirty="0">
                <a:solidFill>
                  <a:srgbClr val="0000FF"/>
                </a:solidFill>
              </a:rPr>
              <a:t>i = </a:t>
            </a:r>
            <a:r>
              <a:rPr lang="pt-BR" sz="1200" dirty="0" err="1">
                <a:solidFill>
                  <a:srgbClr val="0000FF"/>
                </a:solidFill>
              </a:rPr>
              <a:t>startAddr</a:t>
            </a:r>
            <a:r>
              <a:rPr lang="pt-BR" sz="1200" dirty="0">
                <a:solidFill>
                  <a:srgbClr val="0000FF"/>
                </a:solidFill>
              </a:rPr>
              <a:t> + </a:t>
            </a:r>
            <a:r>
              <a:rPr lang="pt-BR" sz="1200" dirty="0" err="1">
                <a:solidFill>
                  <a:srgbClr val="0000FF"/>
                </a:solidFill>
              </a:rPr>
              <a:t>size</a:t>
            </a:r>
            <a:endParaRPr lang="pt-BR" sz="1200" dirty="0">
              <a:solidFill>
                <a:srgbClr val="0000FF"/>
              </a:solidFill>
            </a:endParaRPr>
          </a:p>
        </p:txBody>
      </p:sp>
    </p:spTree>
    <p:extLst>
      <p:ext uri="{BB962C8B-B14F-4D97-AF65-F5344CB8AC3E}">
        <p14:creationId xmlns:p14="http://schemas.microsoft.com/office/powerpoint/2010/main" val="411782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12990</TotalTime>
  <Words>738</Words>
  <Application>Microsoft Office PowerPoint</Application>
  <PresentationFormat>Apresentação na tela (4:3)</PresentationFormat>
  <Paragraphs>97</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Perfil</vt:lpstr>
      <vt:lpstr>Trabalho – parte 1</vt:lpstr>
      <vt:lpstr>Trabalho – parte 1</vt:lpstr>
      <vt:lpstr>Trabalho – parte 1</vt:lpstr>
      <vt:lpstr>Trabalho – parte 1</vt:lpstr>
      <vt:lpstr>Trabalho – parte 1</vt:lpstr>
      <vt:lpstr>Trabalho – parte 1</vt:lpstr>
      <vt:lpstr>Trabalho – parte 1</vt:lpstr>
      <vt:lpstr>Trabalho – parte 1</vt:lpstr>
      <vt:lpstr>Trabalho – parte 1</vt:lpstr>
      <vt:lpstr>Trabalho – parte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Tratamento de Faltas no acesso à cache </dc:title>
  <dc:creator>baggio</dc:creator>
  <cp:lastModifiedBy>Wild Child</cp:lastModifiedBy>
  <cp:revision>1265</cp:revision>
  <cp:lastPrinted>2013-09-24T12:23:37Z</cp:lastPrinted>
  <dcterms:created xsi:type="dcterms:W3CDTF">2004-05-12T09:18:39Z</dcterms:created>
  <dcterms:modified xsi:type="dcterms:W3CDTF">2024-04-08T13:30:15Z</dcterms:modified>
</cp:coreProperties>
</file>