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004300" cy="9004300"/>
  <p:notesSz cx="9004300" cy="90043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80105" y="479500"/>
            <a:ext cx="444500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D50092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5042408"/>
            <a:ext cx="6303010" cy="2251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25252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D50092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25252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D50092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0215" y="2070989"/>
            <a:ext cx="3916870" cy="59428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637214" y="2070989"/>
            <a:ext cx="3916870" cy="59428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D50092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-1"/>
            <a:ext cx="8999220" cy="89992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2625" y="1333053"/>
            <a:ext cx="8239048" cy="1891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D50092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7969" y="2255646"/>
            <a:ext cx="7957820" cy="3244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25252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061462" y="8373999"/>
            <a:ext cx="2881376" cy="450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0215" y="8373999"/>
            <a:ext cx="2070989" cy="450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483096" y="8373999"/>
            <a:ext cx="2070989" cy="450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63904" y="1765553"/>
            <a:ext cx="603885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b="1">
                <a:solidFill>
                  <a:srgbClr val="CC0066"/>
                </a:solidFill>
                <a:latin typeface="Arial"/>
                <a:cs typeface="Arial"/>
              </a:rPr>
              <a:t>Outubro</a:t>
            </a:r>
            <a:r>
              <a:rPr dirty="0" sz="7200" spc="-15" b="1">
                <a:solidFill>
                  <a:srgbClr val="CC0066"/>
                </a:solidFill>
                <a:latin typeface="Arial"/>
                <a:cs typeface="Arial"/>
              </a:rPr>
              <a:t> </a:t>
            </a:r>
            <a:r>
              <a:rPr dirty="0" sz="7200" spc="-290" b="1">
                <a:solidFill>
                  <a:srgbClr val="CC0066"/>
                </a:solidFill>
                <a:latin typeface="Arial"/>
                <a:cs typeface="Arial"/>
              </a:rPr>
              <a:t>Rosa</a:t>
            </a:r>
            <a:endParaRPr sz="720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784" y="147827"/>
            <a:ext cx="3369564" cy="9159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0943" y="1647443"/>
            <a:ext cx="1440179" cy="144017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2376" y="3992877"/>
            <a:ext cx="7508748" cy="500634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04964" y="6599301"/>
            <a:ext cx="115498" cy="154611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630548" y="309498"/>
            <a:ext cx="518795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12700" marR="5080" indent="2112645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7B7B7B"/>
                </a:solidFill>
                <a:latin typeface="Calibri"/>
                <a:cs typeface="Calibri"/>
              </a:rPr>
              <a:t>Comissão</a:t>
            </a:r>
            <a:r>
              <a:rPr dirty="0" sz="1600" spc="-45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7B7B7B"/>
                </a:solidFill>
                <a:latin typeface="Calibri"/>
                <a:cs typeface="Calibri"/>
              </a:rPr>
              <a:t>de</a:t>
            </a:r>
            <a:r>
              <a:rPr dirty="0" sz="1600" spc="-40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7B7B7B"/>
                </a:solidFill>
                <a:latin typeface="Calibri"/>
                <a:cs typeface="Calibri"/>
              </a:rPr>
              <a:t>Saúde</a:t>
            </a:r>
            <a:r>
              <a:rPr dirty="0" sz="1600" spc="-30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7B7B7B"/>
                </a:solidFill>
                <a:latin typeface="Calibri"/>
                <a:cs typeface="Calibri"/>
              </a:rPr>
              <a:t>Mental</a:t>
            </a:r>
            <a:r>
              <a:rPr dirty="0" sz="1600" spc="-55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7B7B7B"/>
                </a:solidFill>
                <a:latin typeface="Calibri"/>
                <a:cs typeface="Calibri"/>
              </a:rPr>
              <a:t>(CSM-</a:t>
            </a:r>
            <a:r>
              <a:rPr dirty="0" sz="1600" spc="-25" b="1">
                <a:solidFill>
                  <a:srgbClr val="7B7B7B"/>
                </a:solidFill>
                <a:latin typeface="Calibri"/>
                <a:cs typeface="Calibri"/>
              </a:rPr>
              <a:t>PI) </a:t>
            </a:r>
            <a:r>
              <a:rPr dirty="0" sz="1600" b="1">
                <a:solidFill>
                  <a:srgbClr val="7B7B7B"/>
                </a:solidFill>
                <a:latin typeface="Calibri"/>
                <a:cs typeface="Calibri"/>
              </a:rPr>
              <a:t>Núcleo</a:t>
            </a:r>
            <a:r>
              <a:rPr dirty="0" sz="1600" spc="-5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7B7B7B"/>
                </a:solidFill>
                <a:latin typeface="Calibri"/>
                <a:cs typeface="Calibri"/>
              </a:rPr>
              <a:t>de</a:t>
            </a:r>
            <a:r>
              <a:rPr dirty="0" sz="1600" spc="-10" b="1">
                <a:solidFill>
                  <a:srgbClr val="7B7B7B"/>
                </a:solidFill>
                <a:latin typeface="Calibri"/>
                <a:cs typeface="Calibri"/>
              </a:rPr>
              <a:t> Acompanhamento</a:t>
            </a:r>
            <a:r>
              <a:rPr dirty="0" sz="1600" spc="35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7B7B7B"/>
                </a:solidFill>
                <a:latin typeface="Calibri"/>
                <a:cs typeface="Calibri"/>
              </a:rPr>
              <a:t>Psicossocial</a:t>
            </a:r>
            <a:r>
              <a:rPr dirty="0" sz="1600" spc="-30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7B7B7B"/>
                </a:solidFill>
                <a:latin typeface="Calibri"/>
                <a:cs typeface="Calibri"/>
              </a:rPr>
              <a:t>(NAPS-</a:t>
            </a:r>
            <a:r>
              <a:rPr dirty="0" sz="1600" spc="-25" b="1">
                <a:solidFill>
                  <a:srgbClr val="7B7B7B"/>
                </a:solidFill>
                <a:latin typeface="Calibri"/>
                <a:cs typeface="Calibri"/>
              </a:rPr>
              <a:t>PI) </a:t>
            </a:r>
            <a:r>
              <a:rPr dirty="0" sz="1600" spc="-10" b="1">
                <a:solidFill>
                  <a:srgbClr val="7B7B7B"/>
                </a:solidFill>
                <a:latin typeface="Calibri"/>
                <a:cs typeface="Calibri"/>
              </a:rPr>
              <a:t>Coordenação</a:t>
            </a:r>
            <a:r>
              <a:rPr dirty="0" sz="1600" spc="20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7B7B7B"/>
                </a:solidFill>
                <a:latin typeface="Calibri"/>
                <a:cs typeface="Calibri"/>
              </a:rPr>
              <a:t>Pedagógica</a:t>
            </a:r>
            <a:r>
              <a:rPr dirty="0" sz="1600" spc="-20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7B7B7B"/>
                </a:solidFill>
                <a:latin typeface="Calibri"/>
                <a:cs typeface="Calibri"/>
              </a:rPr>
              <a:t>e</a:t>
            </a:r>
            <a:r>
              <a:rPr dirty="0" sz="1600" spc="-20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7B7B7B"/>
                </a:solidFill>
                <a:latin typeface="Calibri"/>
                <a:cs typeface="Calibri"/>
              </a:rPr>
              <a:t>de</a:t>
            </a:r>
            <a:r>
              <a:rPr dirty="0" sz="1600" spc="-15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7B7B7B"/>
                </a:solidFill>
                <a:latin typeface="Calibri"/>
                <a:cs typeface="Calibri"/>
              </a:rPr>
              <a:t>Apoio</a:t>
            </a:r>
            <a:r>
              <a:rPr dirty="0" sz="1600" spc="-15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7B7B7B"/>
                </a:solidFill>
                <a:latin typeface="Calibri"/>
                <a:cs typeface="Calibri"/>
              </a:rPr>
              <a:t>ao</a:t>
            </a:r>
            <a:r>
              <a:rPr dirty="0" sz="1600" spc="-10" b="1">
                <a:solidFill>
                  <a:srgbClr val="7B7B7B"/>
                </a:solidFill>
                <a:latin typeface="Calibri"/>
                <a:cs typeface="Calibri"/>
              </a:rPr>
              <a:t> Estudante </a:t>
            </a:r>
            <a:r>
              <a:rPr dirty="0" sz="1600" spc="-30" b="1">
                <a:solidFill>
                  <a:srgbClr val="7B7B7B"/>
                </a:solidFill>
                <a:latin typeface="Calibri"/>
                <a:cs typeface="Calibri"/>
              </a:rPr>
              <a:t>(COPAE-</a:t>
            </a:r>
            <a:r>
              <a:rPr dirty="0" sz="1600" spc="-25" b="1">
                <a:solidFill>
                  <a:srgbClr val="7B7B7B"/>
                </a:solidFill>
                <a:latin typeface="Calibri"/>
                <a:cs typeface="Calibri"/>
              </a:rPr>
              <a:t>PI)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188" y="1354581"/>
            <a:ext cx="233045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85" b="1">
                <a:latin typeface="Arial"/>
                <a:cs typeface="Arial"/>
              </a:rPr>
              <a:t>Atenção!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8895" rIns="0" bIns="0" rtlCol="0" vert="horz">
            <a:spAutoFit/>
          </a:bodyPr>
          <a:lstStyle/>
          <a:p>
            <a:pPr algn="ctr" marL="12065" marR="5080">
              <a:lnSpc>
                <a:spcPct val="90000"/>
              </a:lnSpc>
              <a:spcBef>
                <a:spcPts val="385"/>
              </a:spcBef>
            </a:pPr>
            <a:r>
              <a:rPr dirty="0"/>
              <a:t>Também</a:t>
            </a:r>
            <a:r>
              <a:rPr dirty="0" spc="-20"/>
              <a:t> </a:t>
            </a:r>
            <a:r>
              <a:rPr dirty="0"/>
              <a:t>é</a:t>
            </a:r>
            <a:r>
              <a:rPr dirty="0" spc="-25"/>
              <a:t> </a:t>
            </a:r>
            <a:r>
              <a:rPr dirty="0"/>
              <a:t>importante</a:t>
            </a:r>
            <a:r>
              <a:rPr dirty="0" spc="-30"/>
              <a:t> </a:t>
            </a:r>
            <a:r>
              <a:rPr dirty="0"/>
              <a:t>combater</a:t>
            </a:r>
            <a:r>
              <a:rPr dirty="0" spc="-25"/>
              <a:t> </a:t>
            </a:r>
            <a:r>
              <a:rPr dirty="0"/>
              <a:t>o</a:t>
            </a:r>
            <a:r>
              <a:rPr dirty="0" spc="-25"/>
              <a:t> </a:t>
            </a:r>
            <a:r>
              <a:rPr dirty="0"/>
              <a:t>câncer</a:t>
            </a:r>
            <a:r>
              <a:rPr dirty="0" spc="-10"/>
              <a:t> </a:t>
            </a:r>
            <a:r>
              <a:rPr dirty="0" spc="-20"/>
              <a:t>como </a:t>
            </a:r>
            <a:r>
              <a:rPr dirty="0"/>
              <a:t>sendo</a:t>
            </a:r>
            <a:r>
              <a:rPr dirty="0" spc="-5"/>
              <a:t> </a:t>
            </a:r>
            <a:r>
              <a:rPr dirty="0"/>
              <a:t>uma</a:t>
            </a:r>
            <a:r>
              <a:rPr dirty="0" spc="-15"/>
              <a:t> </a:t>
            </a:r>
            <a:r>
              <a:rPr dirty="0"/>
              <a:t>sentença</a:t>
            </a:r>
            <a:r>
              <a:rPr dirty="0" spc="-5"/>
              <a:t> </a:t>
            </a:r>
            <a:r>
              <a:rPr dirty="0"/>
              <a:t>de morte,</a:t>
            </a:r>
            <a:r>
              <a:rPr dirty="0" spc="5"/>
              <a:t> </a:t>
            </a:r>
            <a:r>
              <a:rPr dirty="0"/>
              <a:t>uma</a:t>
            </a:r>
            <a:r>
              <a:rPr dirty="0" spc="-15"/>
              <a:t> </a:t>
            </a:r>
            <a:r>
              <a:rPr dirty="0"/>
              <a:t>vez</a:t>
            </a:r>
            <a:r>
              <a:rPr dirty="0" spc="-10"/>
              <a:t> </a:t>
            </a:r>
            <a:r>
              <a:rPr dirty="0" spc="-25"/>
              <a:t>que </a:t>
            </a:r>
            <a:r>
              <a:rPr dirty="0"/>
              <a:t>existe</a:t>
            </a:r>
            <a:r>
              <a:rPr dirty="0" spc="-5"/>
              <a:t> </a:t>
            </a:r>
            <a:r>
              <a:rPr dirty="0"/>
              <a:t>tratamento</a:t>
            </a:r>
            <a:r>
              <a:rPr dirty="0" spc="-5"/>
              <a:t> </a:t>
            </a:r>
            <a:r>
              <a:rPr dirty="0"/>
              <a:t>e</a:t>
            </a:r>
            <a:r>
              <a:rPr dirty="0" spc="-15"/>
              <a:t> </a:t>
            </a:r>
            <a:r>
              <a:rPr dirty="0"/>
              <a:t>cura,</a:t>
            </a:r>
            <a:r>
              <a:rPr dirty="0" spc="10"/>
              <a:t> </a:t>
            </a:r>
            <a:r>
              <a:rPr dirty="0" spc="-10"/>
              <a:t>desmistificando-</a:t>
            </a:r>
            <a:r>
              <a:rPr dirty="0"/>
              <a:t>o,</a:t>
            </a:r>
            <a:r>
              <a:rPr dirty="0" spc="15"/>
              <a:t> </a:t>
            </a:r>
            <a:r>
              <a:rPr dirty="0" spc="-25"/>
              <a:t>ao </a:t>
            </a:r>
            <a:r>
              <a:rPr dirty="0"/>
              <a:t>passo</a:t>
            </a:r>
            <a:r>
              <a:rPr dirty="0" spc="-20"/>
              <a:t> </a:t>
            </a:r>
            <a:r>
              <a:rPr dirty="0"/>
              <a:t>que</a:t>
            </a:r>
            <a:r>
              <a:rPr dirty="0" spc="-5"/>
              <a:t> </a:t>
            </a:r>
            <a:r>
              <a:rPr dirty="0"/>
              <a:t>conscientizamos</a:t>
            </a:r>
            <a:r>
              <a:rPr dirty="0" spc="15"/>
              <a:t> </a:t>
            </a:r>
            <a:r>
              <a:rPr dirty="0"/>
              <a:t>as</a:t>
            </a:r>
            <a:r>
              <a:rPr dirty="0" spc="-25"/>
              <a:t> </a:t>
            </a:r>
            <a:r>
              <a:rPr dirty="0"/>
              <a:t>mulheres</a:t>
            </a:r>
            <a:r>
              <a:rPr dirty="0" spc="5"/>
              <a:t> </a:t>
            </a:r>
            <a:r>
              <a:rPr dirty="0" spc="-50"/>
              <a:t>a </a:t>
            </a:r>
            <a:r>
              <a:rPr dirty="0"/>
              <a:t>realizar</a:t>
            </a:r>
            <a:r>
              <a:rPr dirty="0" spc="-15"/>
              <a:t> </a:t>
            </a:r>
            <a:r>
              <a:rPr dirty="0"/>
              <a:t>os</a:t>
            </a:r>
            <a:r>
              <a:rPr dirty="0" spc="-15"/>
              <a:t> </a:t>
            </a:r>
            <a:r>
              <a:rPr dirty="0"/>
              <a:t>exames</a:t>
            </a:r>
            <a:r>
              <a:rPr dirty="0" spc="-15"/>
              <a:t> </a:t>
            </a:r>
            <a:r>
              <a:rPr dirty="0"/>
              <a:t>anuais</a:t>
            </a:r>
            <a:r>
              <a:rPr dirty="0" spc="-5"/>
              <a:t> </a:t>
            </a:r>
            <a:r>
              <a:rPr dirty="0"/>
              <a:t>e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ter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15"/>
              <a:t> </a:t>
            </a:r>
            <a:r>
              <a:rPr dirty="0" spc="-10"/>
              <a:t>devida </a:t>
            </a:r>
            <a:r>
              <a:rPr dirty="0"/>
              <a:t>atenção</a:t>
            </a:r>
            <a:r>
              <a:rPr dirty="0" spc="-30"/>
              <a:t> </a:t>
            </a:r>
            <a:r>
              <a:rPr dirty="0"/>
              <a:t>com</a:t>
            </a:r>
            <a:r>
              <a:rPr dirty="0" spc="-35"/>
              <a:t> </a:t>
            </a:r>
            <a:r>
              <a:rPr dirty="0"/>
              <a:t>foco</a:t>
            </a:r>
            <a:r>
              <a:rPr dirty="0" spc="-25"/>
              <a:t> </a:t>
            </a:r>
            <a:r>
              <a:rPr dirty="0"/>
              <a:t>na</a:t>
            </a:r>
            <a:r>
              <a:rPr dirty="0" spc="-45"/>
              <a:t> </a:t>
            </a:r>
            <a:r>
              <a:rPr dirty="0" spc="-10"/>
              <a:t>prevenção.</a:t>
            </a:r>
          </a:p>
          <a:p>
            <a:pPr>
              <a:lnSpc>
                <a:spcPct val="100000"/>
              </a:lnSpc>
              <a:spcBef>
                <a:spcPts val="114"/>
              </a:spcBef>
            </a:pPr>
          </a:p>
          <a:p>
            <a:pPr algn="ctr" marL="565785" marR="561975">
              <a:lnSpc>
                <a:spcPts val="3020"/>
              </a:lnSpc>
            </a:pPr>
            <a:r>
              <a:rPr dirty="0" sz="2800" spc="120" b="1">
                <a:solidFill>
                  <a:srgbClr val="D50092"/>
                </a:solidFill>
                <a:latin typeface="Arial"/>
                <a:cs typeface="Arial"/>
              </a:rPr>
              <a:t>Não</a:t>
            </a:r>
            <a:r>
              <a:rPr dirty="0" sz="2800" spc="10" b="1">
                <a:solidFill>
                  <a:srgbClr val="D50092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D50092"/>
                </a:solidFill>
                <a:latin typeface="Arial"/>
                <a:cs typeface="Arial"/>
              </a:rPr>
              <a:t>faça parte</a:t>
            </a:r>
            <a:r>
              <a:rPr dirty="0" sz="2800" spc="25" b="1">
                <a:solidFill>
                  <a:srgbClr val="D50092"/>
                </a:solidFill>
                <a:latin typeface="Arial"/>
                <a:cs typeface="Arial"/>
              </a:rPr>
              <a:t> </a:t>
            </a:r>
            <a:r>
              <a:rPr dirty="0" sz="2800" spc="-65" b="1">
                <a:solidFill>
                  <a:srgbClr val="D50092"/>
                </a:solidFill>
                <a:latin typeface="Arial"/>
                <a:cs typeface="Arial"/>
              </a:rPr>
              <a:t>destas</a:t>
            </a:r>
            <a:r>
              <a:rPr dirty="0" sz="2800" spc="25" b="1">
                <a:solidFill>
                  <a:srgbClr val="D50092"/>
                </a:solidFill>
                <a:latin typeface="Arial"/>
                <a:cs typeface="Arial"/>
              </a:rPr>
              <a:t> </a:t>
            </a:r>
            <a:r>
              <a:rPr dirty="0" sz="2800" spc="-80" b="1">
                <a:solidFill>
                  <a:srgbClr val="D50092"/>
                </a:solidFill>
                <a:latin typeface="Arial"/>
                <a:cs typeface="Arial"/>
              </a:rPr>
              <a:t>tristes</a:t>
            </a:r>
            <a:r>
              <a:rPr dirty="0" sz="2800" b="1">
                <a:solidFill>
                  <a:srgbClr val="D50092"/>
                </a:solidFill>
                <a:latin typeface="Arial"/>
                <a:cs typeface="Arial"/>
              </a:rPr>
              <a:t> </a:t>
            </a:r>
            <a:r>
              <a:rPr dirty="0" sz="2800" spc="-75" b="1">
                <a:solidFill>
                  <a:srgbClr val="D50092"/>
                </a:solidFill>
                <a:latin typeface="Arial"/>
                <a:cs typeface="Arial"/>
              </a:rPr>
              <a:t>estatísticas, </a:t>
            </a:r>
            <a:r>
              <a:rPr dirty="0" sz="2800" b="1">
                <a:solidFill>
                  <a:srgbClr val="D50092"/>
                </a:solidFill>
                <a:latin typeface="Arial"/>
                <a:cs typeface="Arial"/>
              </a:rPr>
              <a:t>previna-</a:t>
            </a:r>
            <a:r>
              <a:rPr dirty="0" sz="2800" spc="-25" b="1">
                <a:solidFill>
                  <a:srgbClr val="D50092"/>
                </a:solidFill>
                <a:latin typeface="Arial"/>
                <a:cs typeface="Arial"/>
              </a:rPr>
              <a:t>se!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23103"/>
            <a:ext cx="4625340" cy="3895344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176784" y="0"/>
            <a:ext cx="4270375" cy="1156970"/>
            <a:chOff x="176784" y="0"/>
            <a:chExt cx="4270375" cy="115697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784" y="147827"/>
              <a:ext cx="3081528" cy="8382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8311" y="0"/>
              <a:ext cx="1188719" cy="1156715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4367910" y="211073"/>
            <a:ext cx="4533900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12700" marR="5080" indent="1839595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Comissão</a:t>
            </a:r>
            <a:r>
              <a:rPr dirty="0" sz="1400" spc="-40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de</a:t>
            </a:r>
            <a:r>
              <a:rPr dirty="0" sz="1400" spc="-15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Saúde</a:t>
            </a:r>
            <a:r>
              <a:rPr dirty="0" sz="1400" spc="-30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Mental</a:t>
            </a:r>
            <a:r>
              <a:rPr dirty="0" sz="1400" spc="-25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7B7B7B"/>
                </a:solidFill>
                <a:latin typeface="Calibri"/>
                <a:cs typeface="Calibri"/>
              </a:rPr>
              <a:t>(CSM-</a:t>
            </a:r>
            <a:r>
              <a:rPr dirty="0" sz="1400" spc="-25" b="1">
                <a:solidFill>
                  <a:srgbClr val="7B7B7B"/>
                </a:solidFill>
                <a:latin typeface="Calibri"/>
                <a:cs typeface="Calibri"/>
              </a:rPr>
              <a:t>PI) </a:t>
            </a: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Núcleo</a:t>
            </a:r>
            <a:r>
              <a:rPr dirty="0" sz="1400" spc="-15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de</a:t>
            </a:r>
            <a:r>
              <a:rPr dirty="0" sz="1400" spc="-30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7B7B7B"/>
                </a:solidFill>
                <a:latin typeface="Calibri"/>
                <a:cs typeface="Calibri"/>
              </a:rPr>
              <a:t>Acompanhamento</a:t>
            </a:r>
            <a:r>
              <a:rPr dirty="0" sz="1400" spc="-40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Psicossocial</a:t>
            </a:r>
            <a:r>
              <a:rPr dirty="0" sz="1400" spc="-15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7B7B7B"/>
                </a:solidFill>
                <a:latin typeface="Calibri"/>
                <a:cs typeface="Calibri"/>
              </a:rPr>
              <a:t>(NAPS-</a:t>
            </a:r>
            <a:r>
              <a:rPr dirty="0" sz="1400" spc="-25" b="1">
                <a:solidFill>
                  <a:srgbClr val="7B7B7B"/>
                </a:solidFill>
                <a:latin typeface="Calibri"/>
                <a:cs typeface="Calibri"/>
              </a:rPr>
              <a:t>PI) </a:t>
            </a:r>
            <a:r>
              <a:rPr dirty="0" sz="1400" spc="-10" b="1">
                <a:solidFill>
                  <a:srgbClr val="7B7B7B"/>
                </a:solidFill>
                <a:latin typeface="Calibri"/>
                <a:cs typeface="Calibri"/>
              </a:rPr>
              <a:t>Coordenação</a:t>
            </a:r>
            <a:r>
              <a:rPr dirty="0" sz="1400" spc="-30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7B7B7B"/>
                </a:solidFill>
                <a:latin typeface="Calibri"/>
                <a:cs typeface="Calibri"/>
              </a:rPr>
              <a:t>Pedagógica</a:t>
            </a:r>
            <a:r>
              <a:rPr dirty="0" sz="1400" spc="15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e</a:t>
            </a:r>
            <a:r>
              <a:rPr dirty="0" sz="1400" spc="5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de</a:t>
            </a:r>
            <a:r>
              <a:rPr dirty="0" sz="1400" spc="15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Apoio</a:t>
            </a:r>
            <a:r>
              <a:rPr dirty="0" sz="1400" spc="5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ao</a:t>
            </a:r>
            <a:r>
              <a:rPr dirty="0" sz="1400" spc="-5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7B7B7B"/>
                </a:solidFill>
                <a:latin typeface="Calibri"/>
                <a:cs typeface="Calibri"/>
              </a:rPr>
              <a:t>Estudante</a:t>
            </a:r>
            <a:r>
              <a:rPr dirty="0" sz="1400" spc="-30" b="1">
                <a:solidFill>
                  <a:srgbClr val="7B7B7B"/>
                </a:solidFill>
                <a:latin typeface="Calibri"/>
                <a:cs typeface="Calibri"/>
              </a:rPr>
              <a:t> (COPAE-</a:t>
            </a:r>
            <a:r>
              <a:rPr dirty="0" sz="1400" spc="-25" b="1">
                <a:solidFill>
                  <a:srgbClr val="7B7B7B"/>
                </a:solidFill>
                <a:latin typeface="Calibri"/>
                <a:cs typeface="Calibri"/>
              </a:rPr>
              <a:t>PI)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197855" y="6941565"/>
            <a:ext cx="3278504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2800" spc="-250">
                <a:solidFill>
                  <a:srgbClr val="3A3838"/>
                </a:solidFill>
                <a:latin typeface="Arial MT"/>
                <a:cs typeface="Arial MT"/>
              </a:rPr>
              <a:t>Material</a:t>
            </a:r>
            <a:r>
              <a:rPr dirty="0" sz="2800" spc="-100">
                <a:solidFill>
                  <a:srgbClr val="3A3838"/>
                </a:solidFill>
                <a:latin typeface="Arial MT"/>
                <a:cs typeface="Arial MT"/>
              </a:rPr>
              <a:t> </a:t>
            </a:r>
            <a:r>
              <a:rPr dirty="0" sz="2800" spc="-270">
                <a:solidFill>
                  <a:srgbClr val="3A3838"/>
                </a:solidFill>
                <a:latin typeface="Arial MT"/>
                <a:cs typeface="Arial MT"/>
              </a:rPr>
              <a:t>elaborado</a:t>
            </a:r>
            <a:r>
              <a:rPr dirty="0" sz="2800" spc="-105">
                <a:solidFill>
                  <a:srgbClr val="3A3838"/>
                </a:solidFill>
                <a:latin typeface="Arial MT"/>
                <a:cs typeface="Arial MT"/>
              </a:rPr>
              <a:t> </a:t>
            </a:r>
            <a:r>
              <a:rPr dirty="0" sz="2800" spc="-20">
                <a:solidFill>
                  <a:srgbClr val="3A3838"/>
                </a:solidFill>
                <a:latin typeface="Arial MT"/>
                <a:cs typeface="Arial MT"/>
              </a:rPr>
              <a:t>por:</a:t>
            </a:r>
            <a:endParaRPr sz="2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dirty="0" sz="2800" spc="-260" b="1">
                <a:solidFill>
                  <a:srgbClr val="3A3838"/>
                </a:solidFill>
                <a:latin typeface="Arial"/>
                <a:cs typeface="Arial"/>
              </a:rPr>
              <a:t>Érica</a:t>
            </a:r>
            <a:r>
              <a:rPr dirty="0" sz="2800" spc="-125" b="1">
                <a:solidFill>
                  <a:srgbClr val="3A3838"/>
                </a:solidFill>
                <a:latin typeface="Arial"/>
                <a:cs typeface="Arial"/>
              </a:rPr>
              <a:t> </a:t>
            </a:r>
            <a:r>
              <a:rPr dirty="0" sz="2800" spc="-265" b="1">
                <a:solidFill>
                  <a:srgbClr val="3A3838"/>
                </a:solidFill>
                <a:latin typeface="Arial"/>
                <a:cs typeface="Arial"/>
              </a:rPr>
              <a:t>Ferreira</a:t>
            </a:r>
            <a:endParaRPr sz="2800">
              <a:latin typeface="Arial"/>
              <a:cs typeface="Arial"/>
            </a:endParaRPr>
          </a:p>
          <a:p>
            <a:pPr algn="ctr" marL="12700" marR="5080">
              <a:lnSpc>
                <a:spcPct val="100000"/>
              </a:lnSpc>
            </a:pPr>
            <a:r>
              <a:rPr dirty="0" sz="2800" spc="-275">
                <a:solidFill>
                  <a:srgbClr val="3A3838"/>
                </a:solidFill>
                <a:latin typeface="Arial MT"/>
                <a:cs typeface="Arial MT"/>
              </a:rPr>
              <a:t>Técnica</a:t>
            </a:r>
            <a:r>
              <a:rPr dirty="0" sz="2800" spc="-114">
                <a:solidFill>
                  <a:srgbClr val="3A3838"/>
                </a:solidFill>
                <a:latin typeface="Arial MT"/>
                <a:cs typeface="Arial MT"/>
              </a:rPr>
              <a:t> </a:t>
            </a:r>
            <a:r>
              <a:rPr dirty="0" sz="2800" spc="-375">
                <a:solidFill>
                  <a:srgbClr val="3A3838"/>
                </a:solidFill>
                <a:latin typeface="Arial MT"/>
                <a:cs typeface="Arial MT"/>
              </a:rPr>
              <a:t>em</a:t>
            </a:r>
            <a:r>
              <a:rPr dirty="0" sz="2800" spc="-120">
                <a:solidFill>
                  <a:srgbClr val="3A3838"/>
                </a:solidFill>
                <a:latin typeface="Arial MT"/>
                <a:cs typeface="Arial MT"/>
              </a:rPr>
              <a:t> </a:t>
            </a:r>
            <a:r>
              <a:rPr dirty="0" sz="2800" spc="-325">
                <a:solidFill>
                  <a:srgbClr val="3A3838"/>
                </a:solidFill>
                <a:latin typeface="Arial MT"/>
                <a:cs typeface="Arial MT"/>
              </a:rPr>
              <a:t>Enfermagem </a:t>
            </a:r>
            <a:r>
              <a:rPr dirty="0" sz="2800" spc="-265">
                <a:solidFill>
                  <a:srgbClr val="3A3838"/>
                </a:solidFill>
                <a:latin typeface="Arial MT"/>
                <a:cs typeface="Arial MT"/>
              </a:rPr>
              <a:t>IFPB-</a:t>
            </a:r>
            <a:r>
              <a:rPr dirty="0" sz="2800" spc="-100">
                <a:solidFill>
                  <a:srgbClr val="3A3838"/>
                </a:solidFill>
                <a:latin typeface="Arial MT"/>
                <a:cs typeface="Arial MT"/>
              </a:rPr>
              <a:t> </a:t>
            </a:r>
            <a:r>
              <a:rPr dirty="0" sz="2800" spc="-25">
                <a:solidFill>
                  <a:srgbClr val="3A3838"/>
                </a:solidFill>
                <a:latin typeface="Arial MT"/>
                <a:cs typeface="Arial MT"/>
              </a:rPr>
              <a:t>PI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8820" y="1488947"/>
            <a:ext cx="4788408" cy="10088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8695" y="1593341"/>
            <a:ext cx="42176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Câncer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 spc="-20"/>
              <a:t>Mama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55828" y="2583306"/>
            <a:ext cx="8462010" cy="564769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algn="ctr" marL="104139" marR="90170" indent="-10160">
              <a:lnSpc>
                <a:spcPts val="2160"/>
              </a:lnSpc>
              <a:spcBef>
                <a:spcPts val="375"/>
              </a:spcBef>
            </a:pPr>
            <a:r>
              <a:rPr dirty="0" sz="2000">
                <a:latin typeface="Arial Black"/>
                <a:cs typeface="Arial Black"/>
              </a:rPr>
              <a:t>O</a:t>
            </a:r>
            <a:r>
              <a:rPr dirty="0" sz="2000" spc="-65">
                <a:latin typeface="Arial Black"/>
                <a:cs typeface="Arial Black"/>
              </a:rPr>
              <a:t> </a:t>
            </a:r>
            <a:r>
              <a:rPr dirty="0" sz="2000">
                <a:latin typeface="Arial Black"/>
                <a:cs typeface="Arial Black"/>
              </a:rPr>
              <a:t>movimento</a:t>
            </a:r>
            <a:r>
              <a:rPr dirty="0" sz="2000" spc="-50">
                <a:latin typeface="Arial Black"/>
                <a:cs typeface="Arial Black"/>
              </a:rPr>
              <a:t> </a:t>
            </a:r>
            <a:r>
              <a:rPr dirty="0" sz="2000">
                <a:latin typeface="Arial Black"/>
                <a:cs typeface="Arial Black"/>
              </a:rPr>
              <a:t>popular</a:t>
            </a:r>
            <a:r>
              <a:rPr dirty="0" sz="2000" spc="-55">
                <a:latin typeface="Arial Black"/>
                <a:cs typeface="Arial Black"/>
              </a:rPr>
              <a:t> </a:t>
            </a:r>
            <a:r>
              <a:rPr dirty="0" sz="2000">
                <a:latin typeface="Arial Black"/>
                <a:cs typeface="Arial Black"/>
              </a:rPr>
              <a:t>internacionalmente</a:t>
            </a:r>
            <a:r>
              <a:rPr dirty="0" sz="2000" spc="-30">
                <a:latin typeface="Arial Black"/>
                <a:cs typeface="Arial Black"/>
              </a:rPr>
              <a:t> </a:t>
            </a:r>
            <a:r>
              <a:rPr dirty="0" sz="2000">
                <a:latin typeface="Arial Black"/>
                <a:cs typeface="Arial Black"/>
              </a:rPr>
              <a:t>conhecido</a:t>
            </a:r>
            <a:r>
              <a:rPr dirty="0" sz="2000" spc="-35">
                <a:latin typeface="Arial Black"/>
                <a:cs typeface="Arial Black"/>
              </a:rPr>
              <a:t> </a:t>
            </a:r>
            <a:r>
              <a:rPr dirty="0" sz="2000" spc="-20">
                <a:latin typeface="Arial Black"/>
                <a:cs typeface="Arial Black"/>
              </a:rPr>
              <a:t>como </a:t>
            </a:r>
            <a:r>
              <a:rPr dirty="0" sz="2000">
                <a:latin typeface="Arial Black"/>
                <a:cs typeface="Arial Black"/>
              </a:rPr>
              <a:t>Outubro</a:t>
            </a:r>
            <a:r>
              <a:rPr dirty="0" sz="2000" spc="-40">
                <a:latin typeface="Arial Black"/>
                <a:cs typeface="Arial Black"/>
              </a:rPr>
              <a:t> </a:t>
            </a:r>
            <a:r>
              <a:rPr dirty="0" sz="2000">
                <a:latin typeface="Arial Black"/>
                <a:cs typeface="Arial Black"/>
              </a:rPr>
              <a:t>Rosa</a:t>
            </a:r>
            <a:r>
              <a:rPr dirty="0" sz="2000" spc="-50">
                <a:latin typeface="Arial Black"/>
                <a:cs typeface="Arial Black"/>
              </a:rPr>
              <a:t> </a:t>
            </a:r>
            <a:r>
              <a:rPr dirty="0" sz="2000">
                <a:latin typeface="Arial Black"/>
                <a:cs typeface="Arial Black"/>
              </a:rPr>
              <a:t>é</a:t>
            </a:r>
            <a:r>
              <a:rPr dirty="0" sz="2000" spc="-40">
                <a:latin typeface="Arial Black"/>
                <a:cs typeface="Arial Black"/>
              </a:rPr>
              <a:t> </a:t>
            </a:r>
            <a:r>
              <a:rPr dirty="0" sz="2000">
                <a:latin typeface="Arial Black"/>
                <a:cs typeface="Arial Black"/>
              </a:rPr>
              <a:t>comemorado</a:t>
            </a:r>
            <a:r>
              <a:rPr dirty="0" sz="2000" spc="-25">
                <a:latin typeface="Arial Black"/>
                <a:cs typeface="Arial Black"/>
              </a:rPr>
              <a:t> </a:t>
            </a:r>
            <a:r>
              <a:rPr dirty="0" sz="2000">
                <a:latin typeface="Arial Black"/>
                <a:cs typeface="Arial Black"/>
              </a:rPr>
              <a:t>em</a:t>
            </a:r>
            <a:r>
              <a:rPr dirty="0" sz="2000" spc="-35">
                <a:latin typeface="Arial Black"/>
                <a:cs typeface="Arial Black"/>
              </a:rPr>
              <a:t> </a:t>
            </a:r>
            <a:r>
              <a:rPr dirty="0" sz="2000">
                <a:latin typeface="Arial Black"/>
                <a:cs typeface="Arial Black"/>
              </a:rPr>
              <a:t>todo</a:t>
            </a:r>
            <a:r>
              <a:rPr dirty="0" sz="2000" spc="-45">
                <a:latin typeface="Arial Black"/>
                <a:cs typeface="Arial Black"/>
              </a:rPr>
              <a:t> </a:t>
            </a:r>
            <a:r>
              <a:rPr dirty="0" sz="2000">
                <a:latin typeface="Arial Black"/>
                <a:cs typeface="Arial Black"/>
              </a:rPr>
              <a:t>o</a:t>
            </a:r>
            <a:r>
              <a:rPr dirty="0" sz="2000" spc="-35">
                <a:latin typeface="Arial Black"/>
                <a:cs typeface="Arial Black"/>
              </a:rPr>
              <a:t> </a:t>
            </a:r>
            <a:r>
              <a:rPr dirty="0" sz="2000">
                <a:latin typeface="Arial Black"/>
                <a:cs typeface="Arial Black"/>
              </a:rPr>
              <a:t>mundo.</a:t>
            </a:r>
            <a:r>
              <a:rPr dirty="0" sz="2000" spc="-30">
                <a:latin typeface="Arial Black"/>
                <a:cs typeface="Arial Black"/>
              </a:rPr>
              <a:t> </a:t>
            </a:r>
            <a:r>
              <a:rPr dirty="0" sz="2000">
                <a:latin typeface="Arial Black"/>
                <a:cs typeface="Arial Black"/>
              </a:rPr>
              <a:t>O</a:t>
            </a:r>
            <a:r>
              <a:rPr dirty="0" sz="2000" spc="-45">
                <a:latin typeface="Arial Black"/>
                <a:cs typeface="Arial Black"/>
              </a:rPr>
              <a:t> </a:t>
            </a:r>
            <a:r>
              <a:rPr dirty="0" sz="2000" spc="-20">
                <a:latin typeface="Arial Black"/>
                <a:cs typeface="Arial Black"/>
              </a:rPr>
              <a:t>nome </a:t>
            </a:r>
            <a:r>
              <a:rPr dirty="0" sz="2000">
                <a:latin typeface="Arial Black"/>
                <a:cs typeface="Arial Black"/>
              </a:rPr>
              <a:t>remete</a:t>
            </a:r>
            <a:r>
              <a:rPr dirty="0" sz="2000" spc="-35">
                <a:latin typeface="Arial Black"/>
                <a:cs typeface="Arial Black"/>
              </a:rPr>
              <a:t> </a:t>
            </a:r>
            <a:r>
              <a:rPr dirty="0" sz="2000">
                <a:latin typeface="Arial Black"/>
                <a:cs typeface="Arial Black"/>
              </a:rPr>
              <a:t>à</a:t>
            </a:r>
            <a:r>
              <a:rPr dirty="0" sz="2000" spc="-30">
                <a:latin typeface="Arial Black"/>
                <a:cs typeface="Arial Black"/>
              </a:rPr>
              <a:t> </a:t>
            </a:r>
            <a:r>
              <a:rPr dirty="0" sz="2000">
                <a:latin typeface="Arial Black"/>
                <a:cs typeface="Arial Black"/>
              </a:rPr>
              <a:t>cor</a:t>
            </a:r>
            <a:r>
              <a:rPr dirty="0" sz="2000" spc="-10">
                <a:latin typeface="Arial Black"/>
                <a:cs typeface="Arial Black"/>
              </a:rPr>
              <a:t> </a:t>
            </a:r>
            <a:r>
              <a:rPr dirty="0" sz="2000">
                <a:latin typeface="Arial Black"/>
                <a:cs typeface="Arial Black"/>
              </a:rPr>
              <a:t>do</a:t>
            </a:r>
            <a:r>
              <a:rPr dirty="0" sz="2000" spc="-35">
                <a:latin typeface="Arial Black"/>
                <a:cs typeface="Arial Black"/>
              </a:rPr>
              <a:t> </a:t>
            </a:r>
            <a:r>
              <a:rPr dirty="0" sz="2000">
                <a:latin typeface="Arial Black"/>
                <a:cs typeface="Arial Black"/>
              </a:rPr>
              <a:t>laço</a:t>
            </a:r>
            <a:r>
              <a:rPr dirty="0" sz="2000" spc="-20">
                <a:latin typeface="Arial Black"/>
                <a:cs typeface="Arial Black"/>
              </a:rPr>
              <a:t> </a:t>
            </a:r>
            <a:r>
              <a:rPr dirty="0" sz="2000">
                <a:latin typeface="Arial Black"/>
                <a:cs typeface="Arial Black"/>
              </a:rPr>
              <a:t>rosa</a:t>
            </a:r>
            <a:r>
              <a:rPr dirty="0" sz="2000" spc="-40">
                <a:latin typeface="Arial Black"/>
                <a:cs typeface="Arial Black"/>
              </a:rPr>
              <a:t> </a:t>
            </a:r>
            <a:r>
              <a:rPr dirty="0" sz="2000">
                <a:latin typeface="Arial Black"/>
                <a:cs typeface="Arial Black"/>
              </a:rPr>
              <a:t>que</a:t>
            </a:r>
            <a:r>
              <a:rPr dirty="0" sz="2000" spc="-10">
                <a:latin typeface="Arial Black"/>
                <a:cs typeface="Arial Black"/>
              </a:rPr>
              <a:t> </a:t>
            </a:r>
            <a:r>
              <a:rPr dirty="0" sz="2000">
                <a:latin typeface="Arial Black"/>
                <a:cs typeface="Arial Black"/>
              </a:rPr>
              <a:t>simboliza,</a:t>
            </a:r>
            <a:r>
              <a:rPr dirty="0" sz="2000" spc="-50">
                <a:latin typeface="Arial Black"/>
                <a:cs typeface="Arial Black"/>
              </a:rPr>
              <a:t> </a:t>
            </a:r>
            <a:r>
              <a:rPr dirty="0" sz="2000">
                <a:latin typeface="Arial Black"/>
                <a:cs typeface="Arial Black"/>
              </a:rPr>
              <a:t>mundialmente,</a:t>
            </a:r>
            <a:r>
              <a:rPr dirty="0" sz="2000" spc="-25">
                <a:latin typeface="Arial Black"/>
                <a:cs typeface="Arial Black"/>
              </a:rPr>
              <a:t> </a:t>
            </a:r>
            <a:r>
              <a:rPr dirty="0" sz="2000" spc="-50">
                <a:latin typeface="Arial Black"/>
                <a:cs typeface="Arial Black"/>
              </a:rPr>
              <a:t>a </a:t>
            </a:r>
            <a:r>
              <a:rPr dirty="0" sz="2000">
                <a:latin typeface="Arial Black"/>
                <a:cs typeface="Arial Black"/>
              </a:rPr>
              <a:t>luta</a:t>
            </a:r>
            <a:r>
              <a:rPr dirty="0" sz="2000" spc="-20">
                <a:latin typeface="Arial Black"/>
                <a:cs typeface="Arial Black"/>
              </a:rPr>
              <a:t> </a:t>
            </a:r>
            <a:r>
              <a:rPr dirty="0" sz="2000">
                <a:latin typeface="Arial Black"/>
                <a:cs typeface="Arial Black"/>
              </a:rPr>
              <a:t>contra o</a:t>
            </a:r>
            <a:r>
              <a:rPr dirty="0" sz="2000" spc="-10">
                <a:latin typeface="Arial Black"/>
                <a:cs typeface="Arial Black"/>
              </a:rPr>
              <a:t> </a:t>
            </a:r>
            <a:r>
              <a:rPr dirty="0" sz="2000">
                <a:latin typeface="Arial Black"/>
                <a:cs typeface="Arial Black"/>
              </a:rPr>
              <a:t>câncer de</a:t>
            </a:r>
            <a:r>
              <a:rPr dirty="0" sz="2000" spc="-10">
                <a:latin typeface="Arial Black"/>
                <a:cs typeface="Arial Black"/>
              </a:rPr>
              <a:t> </a:t>
            </a:r>
            <a:r>
              <a:rPr dirty="0" sz="2000">
                <a:latin typeface="Arial Black"/>
                <a:cs typeface="Arial Black"/>
              </a:rPr>
              <a:t>mama</a:t>
            </a:r>
            <a:r>
              <a:rPr dirty="0" sz="2000" spc="-10">
                <a:latin typeface="Arial Black"/>
                <a:cs typeface="Arial Black"/>
              </a:rPr>
              <a:t> </a:t>
            </a:r>
            <a:r>
              <a:rPr dirty="0" sz="2000">
                <a:latin typeface="Arial Black"/>
                <a:cs typeface="Arial Black"/>
              </a:rPr>
              <a:t>e</a:t>
            </a:r>
            <a:r>
              <a:rPr dirty="0" sz="2000" spc="-5">
                <a:latin typeface="Arial Black"/>
                <a:cs typeface="Arial Black"/>
              </a:rPr>
              <a:t> </a:t>
            </a:r>
            <a:r>
              <a:rPr dirty="0" sz="2000">
                <a:latin typeface="Arial Black"/>
                <a:cs typeface="Arial Black"/>
              </a:rPr>
              <a:t>estimula</a:t>
            </a:r>
            <a:r>
              <a:rPr dirty="0" sz="2000" spc="-20">
                <a:latin typeface="Arial Black"/>
                <a:cs typeface="Arial Black"/>
              </a:rPr>
              <a:t> </a:t>
            </a:r>
            <a:r>
              <a:rPr dirty="0" sz="2000">
                <a:latin typeface="Arial Black"/>
                <a:cs typeface="Arial Black"/>
              </a:rPr>
              <a:t>a</a:t>
            </a:r>
            <a:r>
              <a:rPr dirty="0" sz="2000" spc="-10">
                <a:latin typeface="Arial Black"/>
                <a:cs typeface="Arial Black"/>
              </a:rPr>
              <a:t> </a:t>
            </a:r>
            <a:r>
              <a:rPr dirty="0" sz="2000">
                <a:latin typeface="Arial Black"/>
                <a:cs typeface="Arial Black"/>
              </a:rPr>
              <a:t>participação</a:t>
            </a:r>
            <a:r>
              <a:rPr dirty="0" sz="2000" spc="-5">
                <a:latin typeface="Arial Black"/>
                <a:cs typeface="Arial Black"/>
              </a:rPr>
              <a:t> </a:t>
            </a:r>
            <a:r>
              <a:rPr dirty="0" sz="2000" spc="-25">
                <a:latin typeface="Arial Black"/>
                <a:cs typeface="Arial Black"/>
              </a:rPr>
              <a:t>da </a:t>
            </a:r>
            <a:r>
              <a:rPr dirty="0" sz="2000">
                <a:latin typeface="Arial Black"/>
                <a:cs typeface="Arial Black"/>
              </a:rPr>
              <a:t>população,</a:t>
            </a:r>
            <a:r>
              <a:rPr dirty="0" sz="2000" spc="-35">
                <a:latin typeface="Arial Black"/>
                <a:cs typeface="Arial Black"/>
              </a:rPr>
              <a:t> </a:t>
            </a:r>
            <a:r>
              <a:rPr dirty="0" sz="2000">
                <a:latin typeface="Arial Black"/>
                <a:cs typeface="Arial Black"/>
              </a:rPr>
              <a:t>empresas</a:t>
            </a:r>
            <a:r>
              <a:rPr dirty="0" sz="2000" spc="-60">
                <a:latin typeface="Arial Black"/>
                <a:cs typeface="Arial Black"/>
              </a:rPr>
              <a:t> </a:t>
            </a:r>
            <a:r>
              <a:rPr dirty="0" sz="2000">
                <a:latin typeface="Arial Black"/>
                <a:cs typeface="Arial Black"/>
              </a:rPr>
              <a:t>e</a:t>
            </a:r>
            <a:r>
              <a:rPr dirty="0" sz="2000" spc="-60">
                <a:latin typeface="Arial Black"/>
                <a:cs typeface="Arial Black"/>
              </a:rPr>
              <a:t> </a:t>
            </a:r>
            <a:r>
              <a:rPr dirty="0" sz="2000" spc="-10">
                <a:latin typeface="Arial Black"/>
                <a:cs typeface="Arial Black"/>
              </a:rPr>
              <a:t>entidades.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325"/>
              </a:spcBef>
            </a:pPr>
            <a:endParaRPr sz="2000">
              <a:latin typeface="Arial Black"/>
              <a:cs typeface="Arial Black"/>
            </a:endParaRPr>
          </a:p>
          <a:p>
            <a:pPr algn="ctr" marL="44450" marR="29845" indent="-10160">
              <a:lnSpc>
                <a:spcPts val="2590"/>
              </a:lnSpc>
            </a:pPr>
            <a:r>
              <a:rPr dirty="0" sz="2400">
                <a:solidFill>
                  <a:srgbClr val="D50092"/>
                </a:solidFill>
                <a:latin typeface="Arial Black"/>
                <a:cs typeface="Arial Black"/>
              </a:rPr>
              <a:t>O</a:t>
            </a:r>
            <a:r>
              <a:rPr dirty="0" sz="2400" spc="-30">
                <a:solidFill>
                  <a:srgbClr val="D5009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D50092"/>
                </a:solidFill>
                <a:latin typeface="Arial Black"/>
                <a:cs typeface="Arial Black"/>
              </a:rPr>
              <a:t>câncer de</a:t>
            </a:r>
            <a:r>
              <a:rPr dirty="0" sz="2400" spc="-10">
                <a:solidFill>
                  <a:srgbClr val="D5009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D50092"/>
                </a:solidFill>
                <a:latin typeface="Arial Black"/>
                <a:cs typeface="Arial Black"/>
              </a:rPr>
              <a:t>mama</a:t>
            </a:r>
            <a:r>
              <a:rPr dirty="0" sz="2400" spc="-25">
                <a:solidFill>
                  <a:srgbClr val="D5009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D50092"/>
                </a:solidFill>
                <a:latin typeface="Arial Black"/>
                <a:cs typeface="Arial Black"/>
              </a:rPr>
              <a:t>é</a:t>
            </a:r>
            <a:r>
              <a:rPr dirty="0" sz="2400" spc="-15">
                <a:solidFill>
                  <a:srgbClr val="D5009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D50092"/>
                </a:solidFill>
                <a:latin typeface="Arial Black"/>
                <a:cs typeface="Arial Black"/>
              </a:rPr>
              <a:t>uma</a:t>
            </a:r>
            <a:r>
              <a:rPr dirty="0" sz="2400" spc="-15">
                <a:solidFill>
                  <a:srgbClr val="D5009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D50092"/>
                </a:solidFill>
                <a:latin typeface="Arial Black"/>
                <a:cs typeface="Arial Black"/>
              </a:rPr>
              <a:t>doença</a:t>
            </a:r>
            <a:r>
              <a:rPr dirty="0" sz="2400" spc="5">
                <a:solidFill>
                  <a:srgbClr val="D5009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D50092"/>
                </a:solidFill>
                <a:latin typeface="Arial Black"/>
                <a:cs typeface="Arial Black"/>
              </a:rPr>
              <a:t>causada</a:t>
            </a:r>
            <a:r>
              <a:rPr dirty="0" sz="2400" spc="-10">
                <a:solidFill>
                  <a:srgbClr val="D50092"/>
                </a:solidFill>
                <a:latin typeface="Arial Black"/>
                <a:cs typeface="Arial Black"/>
              </a:rPr>
              <a:t> </a:t>
            </a:r>
            <a:r>
              <a:rPr dirty="0" sz="2400" spc="-20">
                <a:solidFill>
                  <a:srgbClr val="D50092"/>
                </a:solidFill>
                <a:latin typeface="Arial Black"/>
                <a:cs typeface="Arial Black"/>
              </a:rPr>
              <a:t>pela </a:t>
            </a:r>
            <a:r>
              <a:rPr dirty="0" sz="2400">
                <a:solidFill>
                  <a:srgbClr val="D50092"/>
                </a:solidFill>
                <a:latin typeface="Arial Black"/>
                <a:cs typeface="Arial Black"/>
              </a:rPr>
              <a:t>multiplicação</a:t>
            </a:r>
            <a:r>
              <a:rPr dirty="0" sz="2400" spc="-10">
                <a:solidFill>
                  <a:srgbClr val="D5009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D50092"/>
                </a:solidFill>
                <a:latin typeface="Arial Black"/>
                <a:cs typeface="Arial Black"/>
              </a:rPr>
              <a:t>desordenada</a:t>
            </a:r>
            <a:r>
              <a:rPr dirty="0" sz="2400" spc="25">
                <a:solidFill>
                  <a:srgbClr val="D5009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D50092"/>
                </a:solidFill>
                <a:latin typeface="Arial Black"/>
                <a:cs typeface="Arial Black"/>
              </a:rPr>
              <a:t>de</a:t>
            </a:r>
            <a:r>
              <a:rPr dirty="0" sz="2400" spc="10">
                <a:solidFill>
                  <a:srgbClr val="D5009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D50092"/>
                </a:solidFill>
                <a:latin typeface="Arial Black"/>
                <a:cs typeface="Arial Black"/>
              </a:rPr>
              <a:t>células da</a:t>
            </a:r>
            <a:r>
              <a:rPr dirty="0" sz="2400" spc="-5">
                <a:solidFill>
                  <a:srgbClr val="D5009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D50092"/>
                </a:solidFill>
                <a:latin typeface="Arial Black"/>
                <a:cs typeface="Arial Black"/>
              </a:rPr>
              <a:t>mama;</a:t>
            </a:r>
            <a:r>
              <a:rPr dirty="0" sz="2400" spc="5">
                <a:solidFill>
                  <a:srgbClr val="D50092"/>
                </a:solidFill>
                <a:latin typeface="Arial Black"/>
                <a:cs typeface="Arial Black"/>
              </a:rPr>
              <a:t> </a:t>
            </a:r>
            <a:r>
              <a:rPr dirty="0" sz="2400" spc="-50">
                <a:solidFill>
                  <a:srgbClr val="D50092"/>
                </a:solidFill>
                <a:latin typeface="Arial Black"/>
                <a:cs typeface="Arial Black"/>
              </a:rPr>
              <a:t>é </a:t>
            </a:r>
            <a:r>
              <a:rPr dirty="0" sz="2400">
                <a:solidFill>
                  <a:srgbClr val="D50092"/>
                </a:solidFill>
                <a:latin typeface="Arial Black"/>
                <a:cs typeface="Arial Black"/>
              </a:rPr>
              <a:t>essa</a:t>
            </a:r>
            <a:r>
              <a:rPr dirty="0" sz="2400" spc="10">
                <a:solidFill>
                  <a:srgbClr val="D5009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D50092"/>
                </a:solidFill>
                <a:latin typeface="Arial Black"/>
                <a:cs typeface="Arial Black"/>
              </a:rPr>
              <a:t>multiplicação</a:t>
            </a:r>
            <a:r>
              <a:rPr dirty="0" sz="2400" spc="5">
                <a:solidFill>
                  <a:srgbClr val="D5009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D50092"/>
                </a:solidFill>
                <a:latin typeface="Arial Black"/>
                <a:cs typeface="Arial Black"/>
              </a:rPr>
              <a:t>anormal</a:t>
            </a:r>
            <a:r>
              <a:rPr dirty="0" sz="2400" spc="15">
                <a:solidFill>
                  <a:srgbClr val="D5009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D50092"/>
                </a:solidFill>
                <a:latin typeface="Arial Black"/>
                <a:cs typeface="Arial Black"/>
              </a:rPr>
              <a:t>de</a:t>
            </a:r>
            <a:r>
              <a:rPr dirty="0" sz="2400" spc="25">
                <a:solidFill>
                  <a:srgbClr val="D5009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D50092"/>
                </a:solidFill>
                <a:latin typeface="Arial Black"/>
                <a:cs typeface="Arial Black"/>
              </a:rPr>
              <a:t>gera</a:t>
            </a:r>
            <a:r>
              <a:rPr dirty="0" sz="2400" spc="15">
                <a:solidFill>
                  <a:srgbClr val="D5009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D50092"/>
                </a:solidFill>
                <a:latin typeface="Arial Black"/>
                <a:cs typeface="Arial Black"/>
              </a:rPr>
              <a:t>o</a:t>
            </a:r>
            <a:r>
              <a:rPr dirty="0" sz="2400" spc="15">
                <a:solidFill>
                  <a:srgbClr val="D50092"/>
                </a:solidFill>
                <a:latin typeface="Arial Black"/>
                <a:cs typeface="Arial Black"/>
              </a:rPr>
              <a:t> </a:t>
            </a:r>
            <a:r>
              <a:rPr dirty="0" sz="2400" spc="-10">
                <a:solidFill>
                  <a:srgbClr val="D50092"/>
                </a:solidFill>
                <a:latin typeface="Arial Black"/>
                <a:cs typeface="Arial Black"/>
              </a:rPr>
              <a:t>tumor.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endParaRPr sz="2400">
              <a:latin typeface="Arial Black"/>
              <a:cs typeface="Arial Black"/>
            </a:endParaRPr>
          </a:p>
          <a:p>
            <a:pPr algn="just" marL="12700" marR="5080">
              <a:lnSpc>
                <a:spcPct val="90000"/>
              </a:lnSpc>
            </a:pPr>
            <a:r>
              <a:rPr dirty="0" sz="2000">
                <a:solidFill>
                  <a:srgbClr val="660033"/>
                </a:solidFill>
                <a:latin typeface="Arial Black"/>
                <a:cs typeface="Arial Black"/>
              </a:rPr>
              <a:t>Existem</a:t>
            </a:r>
            <a:r>
              <a:rPr dirty="0" sz="2000" spc="445">
                <a:solidFill>
                  <a:srgbClr val="660033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660033"/>
                </a:solidFill>
                <a:latin typeface="Arial Black"/>
                <a:cs typeface="Arial Black"/>
              </a:rPr>
              <a:t>vários</a:t>
            </a:r>
            <a:r>
              <a:rPr dirty="0" sz="2000" spc="450">
                <a:solidFill>
                  <a:srgbClr val="660033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660033"/>
                </a:solidFill>
                <a:latin typeface="Arial Black"/>
                <a:cs typeface="Arial Black"/>
              </a:rPr>
              <a:t>tipos</a:t>
            </a:r>
            <a:r>
              <a:rPr dirty="0" sz="2000" spc="455">
                <a:solidFill>
                  <a:srgbClr val="660033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660033"/>
                </a:solidFill>
                <a:latin typeface="Arial Black"/>
                <a:cs typeface="Arial Black"/>
              </a:rPr>
              <a:t>de</a:t>
            </a:r>
            <a:r>
              <a:rPr dirty="0" sz="2000" spc="455">
                <a:solidFill>
                  <a:srgbClr val="660033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660033"/>
                </a:solidFill>
                <a:latin typeface="Arial Black"/>
                <a:cs typeface="Arial Black"/>
              </a:rPr>
              <a:t>câncer</a:t>
            </a:r>
            <a:r>
              <a:rPr dirty="0" sz="2000" spc="459">
                <a:solidFill>
                  <a:srgbClr val="660033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660033"/>
                </a:solidFill>
                <a:latin typeface="Arial Black"/>
                <a:cs typeface="Arial Black"/>
              </a:rPr>
              <a:t>de</a:t>
            </a:r>
            <a:r>
              <a:rPr dirty="0" sz="2000" spc="450">
                <a:solidFill>
                  <a:srgbClr val="660033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660033"/>
                </a:solidFill>
                <a:latin typeface="Arial Black"/>
                <a:cs typeface="Arial Black"/>
              </a:rPr>
              <a:t>mama,</a:t>
            </a:r>
            <a:r>
              <a:rPr dirty="0" sz="2000" spc="465">
                <a:solidFill>
                  <a:srgbClr val="660033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660033"/>
                </a:solidFill>
                <a:latin typeface="Arial Black"/>
                <a:cs typeface="Arial Black"/>
              </a:rPr>
              <a:t>uma</a:t>
            </a:r>
            <a:r>
              <a:rPr dirty="0" sz="2000" spc="445">
                <a:solidFill>
                  <a:srgbClr val="660033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660033"/>
                </a:solidFill>
                <a:latin typeface="Arial Black"/>
                <a:cs typeface="Arial Black"/>
              </a:rPr>
              <a:t>vez</a:t>
            </a:r>
            <a:r>
              <a:rPr dirty="0" sz="2000" spc="455">
                <a:solidFill>
                  <a:srgbClr val="660033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660033"/>
                </a:solidFill>
                <a:latin typeface="Arial Black"/>
                <a:cs typeface="Arial Black"/>
              </a:rPr>
              <a:t>que</a:t>
            </a:r>
            <a:r>
              <a:rPr dirty="0" sz="2000" spc="455">
                <a:solidFill>
                  <a:srgbClr val="660033"/>
                </a:solidFill>
                <a:latin typeface="Arial Black"/>
                <a:cs typeface="Arial Black"/>
              </a:rPr>
              <a:t> </a:t>
            </a:r>
            <a:r>
              <a:rPr dirty="0" sz="2000" spc="-50">
                <a:solidFill>
                  <a:srgbClr val="660033"/>
                </a:solidFill>
                <a:latin typeface="Arial Black"/>
                <a:cs typeface="Arial Black"/>
              </a:rPr>
              <a:t>a </a:t>
            </a:r>
            <a:r>
              <a:rPr dirty="0" sz="2000">
                <a:solidFill>
                  <a:srgbClr val="660033"/>
                </a:solidFill>
                <a:latin typeface="Arial Black"/>
                <a:cs typeface="Arial Black"/>
              </a:rPr>
              <a:t>doença</a:t>
            </a:r>
            <a:r>
              <a:rPr dirty="0" sz="2000" spc="125">
                <a:solidFill>
                  <a:srgbClr val="660033"/>
                </a:solidFill>
                <a:latin typeface="Arial Black"/>
                <a:cs typeface="Arial Black"/>
              </a:rPr>
              <a:t>   </a:t>
            </a:r>
            <a:r>
              <a:rPr dirty="0" sz="2000">
                <a:solidFill>
                  <a:srgbClr val="660033"/>
                </a:solidFill>
                <a:latin typeface="Arial Black"/>
                <a:cs typeface="Arial Black"/>
              </a:rPr>
              <a:t>pode</a:t>
            </a:r>
            <a:r>
              <a:rPr dirty="0" sz="2000" spc="130">
                <a:solidFill>
                  <a:srgbClr val="660033"/>
                </a:solidFill>
                <a:latin typeface="Arial Black"/>
                <a:cs typeface="Arial Black"/>
              </a:rPr>
              <a:t>   </a:t>
            </a:r>
            <a:r>
              <a:rPr dirty="0" sz="2000">
                <a:solidFill>
                  <a:srgbClr val="660033"/>
                </a:solidFill>
                <a:latin typeface="Arial Black"/>
                <a:cs typeface="Arial Black"/>
              </a:rPr>
              <a:t>evoluir</a:t>
            </a:r>
            <a:r>
              <a:rPr dirty="0" sz="2000" spc="125">
                <a:solidFill>
                  <a:srgbClr val="660033"/>
                </a:solidFill>
                <a:latin typeface="Arial Black"/>
                <a:cs typeface="Arial Black"/>
              </a:rPr>
              <a:t>   </a:t>
            </a:r>
            <a:r>
              <a:rPr dirty="0" sz="2000">
                <a:solidFill>
                  <a:srgbClr val="660033"/>
                </a:solidFill>
                <a:latin typeface="Arial Black"/>
                <a:cs typeface="Arial Black"/>
              </a:rPr>
              <a:t>de</a:t>
            </a:r>
            <a:r>
              <a:rPr dirty="0" sz="2000" spc="130">
                <a:solidFill>
                  <a:srgbClr val="660033"/>
                </a:solidFill>
                <a:latin typeface="Arial Black"/>
                <a:cs typeface="Arial Black"/>
              </a:rPr>
              <a:t>   </a:t>
            </a:r>
            <a:r>
              <a:rPr dirty="0" sz="2000">
                <a:solidFill>
                  <a:srgbClr val="660033"/>
                </a:solidFill>
                <a:latin typeface="Arial Black"/>
                <a:cs typeface="Arial Black"/>
              </a:rPr>
              <a:t>diferentes</a:t>
            </a:r>
            <a:r>
              <a:rPr dirty="0" sz="2000" spc="135">
                <a:solidFill>
                  <a:srgbClr val="660033"/>
                </a:solidFill>
                <a:latin typeface="Arial Black"/>
                <a:cs typeface="Arial Black"/>
              </a:rPr>
              <a:t>   </a:t>
            </a:r>
            <a:r>
              <a:rPr dirty="0" sz="2000">
                <a:solidFill>
                  <a:srgbClr val="660033"/>
                </a:solidFill>
                <a:latin typeface="Arial Black"/>
                <a:cs typeface="Arial Black"/>
              </a:rPr>
              <a:t>formas:</a:t>
            </a:r>
            <a:r>
              <a:rPr dirty="0" sz="2000" spc="130">
                <a:solidFill>
                  <a:srgbClr val="660033"/>
                </a:solidFill>
                <a:latin typeface="Arial Black"/>
                <a:cs typeface="Arial Black"/>
              </a:rPr>
              <a:t>   </a:t>
            </a:r>
            <a:r>
              <a:rPr dirty="0" sz="2000">
                <a:solidFill>
                  <a:srgbClr val="660033"/>
                </a:solidFill>
                <a:latin typeface="Arial Black"/>
                <a:cs typeface="Arial Black"/>
              </a:rPr>
              <a:t>uns</a:t>
            </a:r>
            <a:r>
              <a:rPr dirty="0" sz="2000" spc="130">
                <a:solidFill>
                  <a:srgbClr val="660033"/>
                </a:solidFill>
                <a:latin typeface="Arial Black"/>
                <a:cs typeface="Arial Black"/>
              </a:rPr>
              <a:t>   </a:t>
            </a:r>
            <a:r>
              <a:rPr dirty="0" sz="2000" spc="-25">
                <a:solidFill>
                  <a:srgbClr val="660033"/>
                </a:solidFill>
                <a:latin typeface="Arial Black"/>
                <a:cs typeface="Arial Black"/>
              </a:rPr>
              <a:t>se </a:t>
            </a:r>
            <a:r>
              <a:rPr dirty="0" sz="2000">
                <a:solidFill>
                  <a:srgbClr val="660033"/>
                </a:solidFill>
                <a:latin typeface="Arial Black"/>
                <a:cs typeface="Arial Black"/>
              </a:rPr>
              <a:t>desenvolvem</a:t>
            </a:r>
            <a:r>
              <a:rPr dirty="0" sz="2000" spc="-25">
                <a:solidFill>
                  <a:srgbClr val="660033"/>
                </a:solidFill>
                <a:latin typeface="Arial Black"/>
                <a:cs typeface="Arial Black"/>
              </a:rPr>
              <a:t>  </a:t>
            </a:r>
            <a:r>
              <a:rPr dirty="0" sz="2000">
                <a:solidFill>
                  <a:srgbClr val="660033"/>
                </a:solidFill>
                <a:latin typeface="Arial Black"/>
                <a:cs typeface="Arial Black"/>
              </a:rPr>
              <a:t>mais</a:t>
            </a:r>
            <a:r>
              <a:rPr dirty="0" sz="2000" spc="-20">
                <a:solidFill>
                  <a:srgbClr val="660033"/>
                </a:solidFill>
                <a:latin typeface="Arial Black"/>
                <a:cs typeface="Arial Black"/>
              </a:rPr>
              <a:t>  </a:t>
            </a:r>
            <a:r>
              <a:rPr dirty="0" sz="2000">
                <a:solidFill>
                  <a:srgbClr val="660033"/>
                </a:solidFill>
                <a:latin typeface="Arial Black"/>
                <a:cs typeface="Arial Black"/>
              </a:rPr>
              <a:t>lentos</a:t>
            </a:r>
            <a:r>
              <a:rPr dirty="0" sz="2000" spc="-15">
                <a:solidFill>
                  <a:srgbClr val="660033"/>
                </a:solidFill>
                <a:latin typeface="Arial Black"/>
                <a:cs typeface="Arial Black"/>
              </a:rPr>
              <a:t>  </a:t>
            </a:r>
            <a:r>
              <a:rPr dirty="0" sz="2000">
                <a:solidFill>
                  <a:srgbClr val="660033"/>
                </a:solidFill>
                <a:latin typeface="Arial Black"/>
                <a:cs typeface="Arial Black"/>
              </a:rPr>
              <a:t>e</a:t>
            </a:r>
            <a:r>
              <a:rPr dirty="0" sz="2000" spc="-15">
                <a:solidFill>
                  <a:srgbClr val="660033"/>
                </a:solidFill>
                <a:latin typeface="Arial Black"/>
                <a:cs typeface="Arial Black"/>
              </a:rPr>
              <a:t>  </a:t>
            </a:r>
            <a:r>
              <a:rPr dirty="0" sz="2000">
                <a:solidFill>
                  <a:srgbClr val="660033"/>
                </a:solidFill>
                <a:latin typeface="Arial Black"/>
                <a:cs typeface="Arial Black"/>
              </a:rPr>
              <a:t>outros</a:t>
            </a:r>
            <a:r>
              <a:rPr dirty="0" sz="2000" spc="-20">
                <a:solidFill>
                  <a:srgbClr val="660033"/>
                </a:solidFill>
                <a:latin typeface="Arial Black"/>
                <a:cs typeface="Arial Black"/>
              </a:rPr>
              <a:t>  </a:t>
            </a:r>
            <a:r>
              <a:rPr dirty="0" sz="2000">
                <a:solidFill>
                  <a:srgbClr val="660033"/>
                </a:solidFill>
                <a:latin typeface="Arial Black"/>
                <a:cs typeface="Arial Black"/>
              </a:rPr>
              <a:t>mais</a:t>
            </a:r>
            <a:r>
              <a:rPr dirty="0" sz="2000" spc="-20">
                <a:solidFill>
                  <a:srgbClr val="660033"/>
                </a:solidFill>
                <a:latin typeface="Arial Black"/>
                <a:cs typeface="Arial Black"/>
              </a:rPr>
              <a:t>  </a:t>
            </a:r>
            <a:r>
              <a:rPr dirty="0" sz="2000">
                <a:solidFill>
                  <a:srgbClr val="660033"/>
                </a:solidFill>
                <a:latin typeface="Arial Black"/>
                <a:cs typeface="Arial Black"/>
              </a:rPr>
              <a:t>rápidos;</a:t>
            </a:r>
            <a:r>
              <a:rPr dirty="0" sz="2000" spc="-20">
                <a:solidFill>
                  <a:srgbClr val="660033"/>
                </a:solidFill>
                <a:latin typeface="Arial Black"/>
                <a:cs typeface="Arial Black"/>
              </a:rPr>
              <a:t>  </a:t>
            </a:r>
            <a:r>
              <a:rPr dirty="0" sz="2000">
                <a:solidFill>
                  <a:srgbClr val="660033"/>
                </a:solidFill>
                <a:latin typeface="Arial Black"/>
                <a:cs typeface="Arial Black"/>
              </a:rPr>
              <a:t>isso</a:t>
            </a:r>
            <a:r>
              <a:rPr dirty="0" sz="2000" spc="-15">
                <a:solidFill>
                  <a:srgbClr val="660033"/>
                </a:solidFill>
                <a:latin typeface="Arial Black"/>
                <a:cs typeface="Arial Black"/>
              </a:rPr>
              <a:t>  </a:t>
            </a:r>
            <a:r>
              <a:rPr dirty="0" sz="2000" spc="-25">
                <a:solidFill>
                  <a:srgbClr val="660033"/>
                </a:solidFill>
                <a:latin typeface="Arial Black"/>
                <a:cs typeface="Arial Black"/>
              </a:rPr>
              <a:t>se </a:t>
            </a:r>
            <a:r>
              <a:rPr dirty="0" sz="2000">
                <a:solidFill>
                  <a:srgbClr val="660033"/>
                </a:solidFill>
                <a:latin typeface="Arial Black"/>
                <a:cs typeface="Arial Black"/>
              </a:rPr>
              <a:t>deve</a:t>
            </a:r>
            <a:r>
              <a:rPr dirty="0" sz="2000" spc="-65">
                <a:solidFill>
                  <a:srgbClr val="660033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660033"/>
                </a:solidFill>
                <a:latin typeface="Arial Black"/>
                <a:cs typeface="Arial Black"/>
              </a:rPr>
              <a:t>a</a:t>
            </a:r>
            <a:r>
              <a:rPr dirty="0" sz="2000" spc="-65">
                <a:solidFill>
                  <a:srgbClr val="660033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660033"/>
                </a:solidFill>
                <a:latin typeface="Arial Black"/>
                <a:cs typeface="Arial Black"/>
              </a:rPr>
              <a:t>características</a:t>
            </a:r>
            <a:r>
              <a:rPr dirty="0" sz="2000" spc="-55">
                <a:solidFill>
                  <a:srgbClr val="660033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660033"/>
                </a:solidFill>
                <a:latin typeface="Arial Black"/>
                <a:cs typeface="Arial Black"/>
              </a:rPr>
              <a:t>do</a:t>
            </a:r>
            <a:r>
              <a:rPr dirty="0" sz="2000" spc="-60">
                <a:solidFill>
                  <a:srgbClr val="660033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660033"/>
                </a:solidFill>
                <a:latin typeface="Arial Black"/>
                <a:cs typeface="Arial Black"/>
              </a:rPr>
              <a:t>próprio</a:t>
            </a:r>
            <a:r>
              <a:rPr dirty="0" sz="2000" spc="-45">
                <a:solidFill>
                  <a:srgbClr val="660033"/>
                </a:solidFill>
                <a:latin typeface="Arial Black"/>
                <a:cs typeface="Arial Black"/>
              </a:rPr>
              <a:t> </a:t>
            </a:r>
            <a:r>
              <a:rPr dirty="0" sz="2000" spc="-10">
                <a:solidFill>
                  <a:srgbClr val="660033"/>
                </a:solidFill>
                <a:latin typeface="Arial Black"/>
                <a:cs typeface="Arial Black"/>
              </a:rPr>
              <a:t>tumor;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105"/>
              </a:spcBef>
            </a:pPr>
            <a:endParaRPr sz="2000">
              <a:latin typeface="Arial Black"/>
              <a:cs typeface="Arial Black"/>
            </a:endParaRPr>
          </a:p>
          <a:p>
            <a:pPr algn="ctr">
              <a:lnSpc>
                <a:spcPts val="2280"/>
              </a:lnSpc>
            </a:pPr>
            <a:r>
              <a:rPr dirty="0" sz="2000">
                <a:latin typeface="Arial Black"/>
                <a:cs typeface="Arial Black"/>
              </a:rPr>
              <a:t>Também</a:t>
            </a:r>
            <a:r>
              <a:rPr dirty="0" sz="2000" spc="-70">
                <a:latin typeface="Arial Black"/>
                <a:cs typeface="Arial Black"/>
              </a:rPr>
              <a:t> </a:t>
            </a:r>
            <a:r>
              <a:rPr dirty="0" sz="2000">
                <a:latin typeface="Arial Black"/>
                <a:cs typeface="Arial Black"/>
              </a:rPr>
              <a:t>acomete</a:t>
            </a:r>
            <a:r>
              <a:rPr dirty="0" sz="2000" spc="-50">
                <a:latin typeface="Arial Black"/>
                <a:cs typeface="Arial Black"/>
              </a:rPr>
              <a:t> </a:t>
            </a:r>
            <a:r>
              <a:rPr dirty="0" sz="2000">
                <a:latin typeface="Arial Black"/>
                <a:cs typeface="Arial Black"/>
              </a:rPr>
              <a:t>homens,</a:t>
            </a:r>
            <a:r>
              <a:rPr dirty="0" sz="2000" spc="-50">
                <a:latin typeface="Arial Black"/>
                <a:cs typeface="Arial Black"/>
              </a:rPr>
              <a:t> </a:t>
            </a:r>
            <a:r>
              <a:rPr dirty="0" sz="2000">
                <a:latin typeface="Arial Black"/>
                <a:cs typeface="Arial Black"/>
              </a:rPr>
              <a:t>representando</a:t>
            </a:r>
            <a:r>
              <a:rPr dirty="0" sz="2000" spc="-30">
                <a:latin typeface="Arial Black"/>
                <a:cs typeface="Arial Black"/>
              </a:rPr>
              <a:t> </a:t>
            </a:r>
            <a:r>
              <a:rPr dirty="0" sz="2000">
                <a:latin typeface="Arial Black"/>
                <a:cs typeface="Arial Black"/>
              </a:rPr>
              <a:t>cerca</a:t>
            </a:r>
            <a:r>
              <a:rPr dirty="0" sz="2000" spc="-25">
                <a:latin typeface="Arial Black"/>
                <a:cs typeface="Arial Black"/>
              </a:rPr>
              <a:t> </a:t>
            </a:r>
            <a:r>
              <a:rPr dirty="0" sz="2000">
                <a:latin typeface="Arial Black"/>
                <a:cs typeface="Arial Black"/>
              </a:rPr>
              <a:t>de</a:t>
            </a:r>
            <a:r>
              <a:rPr dirty="0" sz="2000" spc="-55">
                <a:latin typeface="Arial Black"/>
                <a:cs typeface="Arial Black"/>
              </a:rPr>
              <a:t> </a:t>
            </a:r>
            <a:r>
              <a:rPr dirty="0" sz="2000">
                <a:latin typeface="Arial Black"/>
                <a:cs typeface="Arial Black"/>
              </a:rPr>
              <a:t>1%</a:t>
            </a:r>
            <a:r>
              <a:rPr dirty="0" sz="2000" spc="-65">
                <a:latin typeface="Arial Black"/>
                <a:cs typeface="Arial Black"/>
              </a:rPr>
              <a:t> </a:t>
            </a:r>
            <a:r>
              <a:rPr dirty="0" sz="2000" spc="-25">
                <a:latin typeface="Arial Black"/>
                <a:cs typeface="Arial Black"/>
              </a:rPr>
              <a:t>do</a:t>
            </a:r>
            <a:endParaRPr sz="2000">
              <a:latin typeface="Arial Black"/>
              <a:cs typeface="Arial Black"/>
            </a:endParaRPr>
          </a:p>
          <a:p>
            <a:pPr algn="ctr">
              <a:lnSpc>
                <a:spcPts val="2280"/>
              </a:lnSpc>
            </a:pPr>
            <a:r>
              <a:rPr dirty="0" sz="2000">
                <a:latin typeface="Arial Black"/>
                <a:cs typeface="Arial Black"/>
              </a:rPr>
              <a:t>total</a:t>
            </a:r>
            <a:r>
              <a:rPr dirty="0" sz="2000" spc="-25">
                <a:latin typeface="Arial Black"/>
                <a:cs typeface="Arial Black"/>
              </a:rPr>
              <a:t> </a:t>
            </a:r>
            <a:r>
              <a:rPr dirty="0" sz="2000">
                <a:latin typeface="Arial Black"/>
                <a:cs typeface="Arial Black"/>
              </a:rPr>
              <a:t>de</a:t>
            </a:r>
            <a:r>
              <a:rPr dirty="0" sz="2000" spc="-20">
                <a:latin typeface="Arial Black"/>
                <a:cs typeface="Arial Black"/>
              </a:rPr>
              <a:t> </a:t>
            </a:r>
            <a:r>
              <a:rPr dirty="0" sz="2000">
                <a:latin typeface="Arial Black"/>
                <a:cs typeface="Arial Black"/>
              </a:rPr>
              <a:t>casos</a:t>
            </a:r>
            <a:r>
              <a:rPr dirty="0" sz="2000" spc="-10">
                <a:latin typeface="Arial Black"/>
                <a:cs typeface="Arial Black"/>
              </a:rPr>
              <a:t> </a:t>
            </a:r>
            <a:r>
              <a:rPr dirty="0" sz="2000">
                <a:latin typeface="Arial Black"/>
                <a:cs typeface="Arial Black"/>
              </a:rPr>
              <a:t>da</a:t>
            </a:r>
            <a:r>
              <a:rPr dirty="0" sz="2000" spc="-15">
                <a:latin typeface="Arial Black"/>
                <a:cs typeface="Arial Black"/>
              </a:rPr>
              <a:t> </a:t>
            </a:r>
            <a:r>
              <a:rPr dirty="0" sz="2000" spc="-10">
                <a:latin typeface="Arial Black"/>
                <a:cs typeface="Arial Black"/>
              </a:rPr>
              <a:t>doença.</a:t>
            </a:r>
            <a:endParaRPr sz="2000">
              <a:latin typeface="Arial Black"/>
              <a:cs typeface="Arial Black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76784" y="38099"/>
            <a:ext cx="4005579" cy="1278890"/>
            <a:chOff x="176784" y="38099"/>
            <a:chExt cx="4005579" cy="127889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03219" y="38099"/>
              <a:ext cx="1278635" cy="127863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784" y="147827"/>
              <a:ext cx="2819400" cy="766572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4367910" y="211073"/>
            <a:ext cx="4533900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12700" marR="5080" indent="1839595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Comissão</a:t>
            </a:r>
            <a:r>
              <a:rPr dirty="0" sz="1400" spc="-40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de</a:t>
            </a:r>
            <a:r>
              <a:rPr dirty="0" sz="1400" spc="-15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Saúde</a:t>
            </a:r>
            <a:r>
              <a:rPr dirty="0" sz="1400" spc="-30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Mental</a:t>
            </a:r>
            <a:r>
              <a:rPr dirty="0" sz="1400" spc="-25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7B7B7B"/>
                </a:solidFill>
                <a:latin typeface="Calibri"/>
                <a:cs typeface="Calibri"/>
              </a:rPr>
              <a:t>(CSM-</a:t>
            </a:r>
            <a:r>
              <a:rPr dirty="0" sz="1400" spc="-25" b="1">
                <a:solidFill>
                  <a:srgbClr val="7B7B7B"/>
                </a:solidFill>
                <a:latin typeface="Calibri"/>
                <a:cs typeface="Calibri"/>
              </a:rPr>
              <a:t>PI) </a:t>
            </a: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Núcleo</a:t>
            </a:r>
            <a:r>
              <a:rPr dirty="0" sz="1400" spc="-15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de</a:t>
            </a:r>
            <a:r>
              <a:rPr dirty="0" sz="1400" spc="-30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7B7B7B"/>
                </a:solidFill>
                <a:latin typeface="Calibri"/>
                <a:cs typeface="Calibri"/>
              </a:rPr>
              <a:t>Acompanhamento</a:t>
            </a:r>
            <a:r>
              <a:rPr dirty="0" sz="1400" spc="-40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Psicossocial</a:t>
            </a:r>
            <a:r>
              <a:rPr dirty="0" sz="1400" spc="-15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7B7B7B"/>
                </a:solidFill>
                <a:latin typeface="Calibri"/>
                <a:cs typeface="Calibri"/>
              </a:rPr>
              <a:t>(NAPS-</a:t>
            </a:r>
            <a:r>
              <a:rPr dirty="0" sz="1400" spc="-25" b="1">
                <a:solidFill>
                  <a:srgbClr val="7B7B7B"/>
                </a:solidFill>
                <a:latin typeface="Calibri"/>
                <a:cs typeface="Calibri"/>
              </a:rPr>
              <a:t>PI) </a:t>
            </a:r>
            <a:r>
              <a:rPr dirty="0" sz="1400" spc="-10" b="1">
                <a:solidFill>
                  <a:srgbClr val="7B7B7B"/>
                </a:solidFill>
                <a:latin typeface="Calibri"/>
                <a:cs typeface="Calibri"/>
              </a:rPr>
              <a:t>Coordenação</a:t>
            </a:r>
            <a:r>
              <a:rPr dirty="0" sz="1400" spc="-30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7B7B7B"/>
                </a:solidFill>
                <a:latin typeface="Calibri"/>
                <a:cs typeface="Calibri"/>
              </a:rPr>
              <a:t>Pedagógica</a:t>
            </a:r>
            <a:r>
              <a:rPr dirty="0" sz="1400" spc="15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e</a:t>
            </a:r>
            <a:r>
              <a:rPr dirty="0" sz="1400" spc="5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de</a:t>
            </a:r>
            <a:r>
              <a:rPr dirty="0" sz="1400" spc="15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Apoio</a:t>
            </a:r>
            <a:r>
              <a:rPr dirty="0" sz="1400" spc="5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ao</a:t>
            </a:r>
            <a:r>
              <a:rPr dirty="0" sz="1400" spc="-5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7B7B7B"/>
                </a:solidFill>
                <a:latin typeface="Calibri"/>
                <a:cs typeface="Calibri"/>
              </a:rPr>
              <a:t>Estudante</a:t>
            </a:r>
            <a:r>
              <a:rPr dirty="0" sz="1400" spc="-30" b="1">
                <a:solidFill>
                  <a:srgbClr val="7B7B7B"/>
                </a:solidFill>
                <a:latin typeface="Calibri"/>
                <a:cs typeface="Calibri"/>
              </a:rPr>
              <a:t> (COPAE-</a:t>
            </a:r>
            <a:r>
              <a:rPr dirty="0" sz="1400" spc="-25" b="1">
                <a:solidFill>
                  <a:srgbClr val="7B7B7B"/>
                </a:solidFill>
                <a:latin typeface="Calibri"/>
                <a:cs typeface="Calibri"/>
              </a:rPr>
              <a:t>PI)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865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495"/>
              </a:spcBef>
            </a:pPr>
            <a:r>
              <a:rPr dirty="0" spc="-10"/>
              <a:t>Estatísticas</a:t>
            </a:r>
          </a:p>
          <a:p>
            <a:pPr algn="ctr" marL="11430" marR="5080" indent="-1270">
              <a:lnSpc>
                <a:spcPct val="91600"/>
              </a:lnSpc>
              <a:spcBef>
                <a:spcPts val="760"/>
              </a:spcBef>
            </a:pPr>
            <a:r>
              <a:rPr dirty="0">
                <a:solidFill>
                  <a:srgbClr val="CC0066"/>
                </a:solidFill>
              </a:rPr>
              <a:t>S</a:t>
            </a:r>
            <a:r>
              <a:rPr dirty="0" sz="2400">
                <a:solidFill>
                  <a:srgbClr val="CC0066"/>
                </a:solidFill>
              </a:rPr>
              <a:t>egundo</a:t>
            </a:r>
            <a:r>
              <a:rPr dirty="0" sz="2400" spc="-5">
                <a:solidFill>
                  <a:srgbClr val="CC0066"/>
                </a:solidFill>
              </a:rPr>
              <a:t> </a:t>
            </a:r>
            <a:r>
              <a:rPr dirty="0" sz="2400">
                <a:solidFill>
                  <a:srgbClr val="CC0066"/>
                </a:solidFill>
              </a:rPr>
              <a:t>o</a:t>
            </a:r>
            <a:r>
              <a:rPr dirty="0" sz="2400" spc="-5">
                <a:solidFill>
                  <a:srgbClr val="CC0066"/>
                </a:solidFill>
              </a:rPr>
              <a:t> </a:t>
            </a:r>
            <a:r>
              <a:rPr dirty="0" sz="2400">
                <a:solidFill>
                  <a:srgbClr val="CC0066"/>
                </a:solidFill>
              </a:rPr>
              <a:t>Instituto</a:t>
            </a:r>
            <a:r>
              <a:rPr dirty="0" sz="2400" spc="-15">
                <a:solidFill>
                  <a:srgbClr val="CC0066"/>
                </a:solidFill>
              </a:rPr>
              <a:t> </a:t>
            </a:r>
            <a:r>
              <a:rPr dirty="0" sz="2400">
                <a:solidFill>
                  <a:srgbClr val="CC0066"/>
                </a:solidFill>
              </a:rPr>
              <a:t>Nacional</a:t>
            </a:r>
            <a:r>
              <a:rPr dirty="0" sz="2400" spc="10">
                <a:solidFill>
                  <a:srgbClr val="CC0066"/>
                </a:solidFill>
              </a:rPr>
              <a:t> </a:t>
            </a:r>
            <a:r>
              <a:rPr dirty="0" sz="2400">
                <a:solidFill>
                  <a:srgbClr val="CC0066"/>
                </a:solidFill>
              </a:rPr>
              <a:t>do</a:t>
            </a:r>
            <a:r>
              <a:rPr dirty="0" sz="2400" spc="-15">
                <a:solidFill>
                  <a:srgbClr val="CC0066"/>
                </a:solidFill>
              </a:rPr>
              <a:t> </a:t>
            </a:r>
            <a:r>
              <a:rPr dirty="0" sz="2400">
                <a:solidFill>
                  <a:srgbClr val="CC0066"/>
                </a:solidFill>
              </a:rPr>
              <a:t>Câncer </a:t>
            </a:r>
            <a:r>
              <a:rPr dirty="0" sz="2400" spc="-10">
                <a:solidFill>
                  <a:srgbClr val="CC0066"/>
                </a:solidFill>
              </a:rPr>
              <a:t>(INCA), </a:t>
            </a:r>
            <a:r>
              <a:rPr dirty="0" sz="2400">
                <a:solidFill>
                  <a:srgbClr val="CC0066"/>
                </a:solidFill>
              </a:rPr>
              <a:t>cerca</a:t>
            </a:r>
            <a:r>
              <a:rPr dirty="0" sz="2400" spc="-35">
                <a:solidFill>
                  <a:srgbClr val="CC0066"/>
                </a:solidFill>
              </a:rPr>
              <a:t> </a:t>
            </a:r>
            <a:r>
              <a:rPr dirty="0" sz="2400">
                <a:solidFill>
                  <a:srgbClr val="CC0066"/>
                </a:solidFill>
              </a:rPr>
              <a:t>de</a:t>
            </a:r>
            <a:r>
              <a:rPr dirty="0" sz="2400" spc="-35">
                <a:solidFill>
                  <a:srgbClr val="CC0066"/>
                </a:solidFill>
              </a:rPr>
              <a:t> </a:t>
            </a:r>
            <a:r>
              <a:rPr dirty="0" sz="2400">
                <a:solidFill>
                  <a:srgbClr val="CC0066"/>
                </a:solidFill>
              </a:rPr>
              <a:t>66.000</a:t>
            </a:r>
            <a:r>
              <a:rPr dirty="0" sz="2400" spc="-20">
                <a:solidFill>
                  <a:srgbClr val="CC0066"/>
                </a:solidFill>
              </a:rPr>
              <a:t> </a:t>
            </a:r>
            <a:r>
              <a:rPr dirty="0" sz="2400">
                <a:solidFill>
                  <a:srgbClr val="CC0066"/>
                </a:solidFill>
              </a:rPr>
              <a:t>novos</a:t>
            </a:r>
            <a:r>
              <a:rPr dirty="0" sz="2400" spc="-15">
                <a:solidFill>
                  <a:srgbClr val="CC0066"/>
                </a:solidFill>
              </a:rPr>
              <a:t> </a:t>
            </a:r>
            <a:r>
              <a:rPr dirty="0" sz="2400">
                <a:solidFill>
                  <a:srgbClr val="CC0066"/>
                </a:solidFill>
              </a:rPr>
              <a:t>casos</a:t>
            </a:r>
            <a:r>
              <a:rPr dirty="0" sz="2400" spc="-35">
                <a:solidFill>
                  <a:srgbClr val="CC0066"/>
                </a:solidFill>
              </a:rPr>
              <a:t> </a:t>
            </a:r>
            <a:r>
              <a:rPr dirty="0" sz="2400">
                <a:solidFill>
                  <a:srgbClr val="CC0066"/>
                </a:solidFill>
              </a:rPr>
              <a:t>de</a:t>
            </a:r>
            <a:r>
              <a:rPr dirty="0" sz="2400" spc="-30">
                <a:solidFill>
                  <a:srgbClr val="CC0066"/>
                </a:solidFill>
              </a:rPr>
              <a:t> </a:t>
            </a:r>
            <a:r>
              <a:rPr dirty="0" sz="2400">
                <a:solidFill>
                  <a:srgbClr val="CC0066"/>
                </a:solidFill>
              </a:rPr>
              <a:t>câncer</a:t>
            </a:r>
            <a:r>
              <a:rPr dirty="0" sz="2400" spc="-10">
                <a:solidFill>
                  <a:srgbClr val="CC0066"/>
                </a:solidFill>
              </a:rPr>
              <a:t> </a:t>
            </a:r>
            <a:r>
              <a:rPr dirty="0" sz="2400">
                <a:solidFill>
                  <a:srgbClr val="CC0066"/>
                </a:solidFill>
              </a:rPr>
              <a:t>de</a:t>
            </a:r>
            <a:r>
              <a:rPr dirty="0" sz="2400" spc="-20">
                <a:solidFill>
                  <a:srgbClr val="CC0066"/>
                </a:solidFill>
              </a:rPr>
              <a:t> mama </a:t>
            </a:r>
            <a:r>
              <a:rPr dirty="0" sz="2400">
                <a:solidFill>
                  <a:srgbClr val="CC0066"/>
                </a:solidFill>
              </a:rPr>
              <a:t>surgiram</a:t>
            </a:r>
            <a:r>
              <a:rPr dirty="0" sz="2400" spc="20">
                <a:solidFill>
                  <a:srgbClr val="CC0066"/>
                </a:solidFill>
              </a:rPr>
              <a:t> </a:t>
            </a:r>
            <a:r>
              <a:rPr dirty="0" sz="2400">
                <a:solidFill>
                  <a:srgbClr val="CC0066"/>
                </a:solidFill>
              </a:rPr>
              <a:t>ou</a:t>
            </a:r>
            <a:r>
              <a:rPr dirty="0" sz="2400" spc="10">
                <a:solidFill>
                  <a:srgbClr val="CC0066"/>
                </a:solidFill>
              </a:rPr>
              <a:t> </a:t>
            </a:r>
            <a:r>
              <a:rPr dirty="0" sz="2400">
                <a:solidFill>
                  <a:srgbClr val="CC0066"/>
                </a:solidFill>
              </a:rPr>
              <a:t>surgirão</a:t>
            </a:r>
            <a:r>
              <a:rPr dirty="0" sz="2400" spc="15">
                <a:solidFill>
                  <a:srgbClr val="CC0066"/>
                </a:solidFill>
              </a:rPr>
              <a:t> </a:t>
            </a:r>
            <a:r>
              <a:rPr dirty="0" sz="2400">
                <a:solidFill>
                  <a:srgbClr val="CC0066"/>
                </a:solidFill>
              </a:rPr>
              <a:t>ainda</a:t>
            </a:r>
            <a:r>
              <a:rPr dirty="0" sz="2400" spc="10">
                <a:solidFill>
                  <a:srgbClr val="CC0066"/>
                </a:solidFill>
              </a:rPr>
              <a:t> </a:t>
            </a:r>
            <a:r>
              <a:rPr dirty="0" sz="2400">
                <a:solidFill>
                  <a:srgbClr val="CC0066"/>
                </a:solidFill>
              </a:rPr>
              <a:t>neste</a:t>
            </a:r>
            <a:r>
              <a:rPr dirty="0" sz="2400" spc="40">
                <a:solidFill>
                  <a:srgbClr val="CC0066"/>
                </a:solidFill>
              </a:rPr>
              <a:t> </a:t>
            </a:r>
            <a:r>
              <a:rPr dirty="0" sz="2400" spc="-20">
                <a:solidFill>
                  <a:srgbClr val="CC0066"/>
                </a:solidFill>
              </a:rPr>
              <a:t>ano.</a:t>
            </a:r>
            <a:endParaRPr sz="2400"/>
          </a:p>
        </p:txBody>
      </p:sp>
      <p:grpSp>
        <p:nvGrpSpPr>
          <p:cNvPr id="3" name="object 3" descr=""/>
          <p:cNvGrpSpPr/>
          <p:nvPr/>
        </p:nvGrpSpPr>
        <p:grpSpPr>
          <a:xfrm>
            <a:off x="2772282" y="4957825"/>
            <a:ext cx="3270885" cy="3270885"/>
            <a:chOff x="2772282" y="4957825"/>
            <a:chExt cx="3270885" cy="3270885"/>
          </a:xfrm>
        </p:grpSpPr>
        <p:sp>
          <p:nvSpPr>
            <p:cNvPr id="4" name="object 4" descr=""/>
            <p:cNvSpPr/>
            <p:nvPr/>
          </p:nvSpPr>
          <p:spPr>
            <a:xfrm>
              <a:off x="4407534" y="4966969"/>
              <a:ext cx="107950" cy="1626235"/>
            </a:xfrm>
            <a:custGeom>
              <a:avLst/>
              <a:gdLst/>
              <a:ahLst/>
              <a:cxnLst/>
              <a:rect l="l" t="t" r="r" b="b"/>
              <a:pathLst>
                <a:path w="107950" h="1626234">
                  <a:moveTo>
                    <a:pt x="0" y="0"/>
                  </a:moveTo>
                  <a:lnTo>
                    <a:pt x="0" y="1626108"/>
                  </a:lnTo>
                  <a:lnTo>
                    <a:pt x="107568" y="3555"/>
                  </a:lnTo>
                  <a:lnTo>
                    <a:pt x="80706" y="1982"/>
                  </a:lnTo>
                  <a:lnTo>
                    <a:pt x="53832" y="873"/>
                  </a:lnTo>
                  <a:lnTo>
                    <a:pt x="26933" y="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407534" y="4966969"/>
              <a:ext cx="107950" cy="1626235"/>
            </a:xfrm>
            <a:custGeom>
              <a:avLst/>
              <a:gdLst/>
              <a:ahLst/>
              <a:cxnLst/>
              <a:rect l="l" t="t" r="r" b="b"/>
              <a:pathLst>
                <a:path w="107950" h="1626234">
                  <a:moveTo>
                    <a:pt x="0" y="1626108"/>
                  </a:moveTo>
                  <a:lnTo>
                    <a:pt x="107568" y="3555"/>
                  </a:lnTo>
                  <a:lnTo>
                    <a:pt x="80706" y="1982"/>
                  </a:lnTo>
                  <a:lnTo>
                    <a:pt x="53832" y="873"/>
                  </a:lnTo>
                  <a:lnTo>
                    <a:pt x="26933" y="216"/>
                  </a:lnTo>
                  <a:lnTo>
                    <a:pt x="0" y="0"/>
                  </a:lnTo>
                  <a:lnTo>
                    <a:pt x="0" y="1626108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781426" y="4966969"/>
              <a:ext cx="3252470" cy="3252470"/>
            </a:xfrm>
            <a:custGeom>
              <a:avLst/>
              <a:gdLst/>
              <a:ahLst/>
              <a:cxnLst/>
              <a:rect l="l" t="t" r="r" b="b"/>
              <a:pathLst>
                <a:path w="3252470" h="3252470">
                  <a:moveTo>
                    <a:pt x="1626108" y="0"/>
                  </a:moveTo>
                  <a:lnTo>
                    <a:pt x="1578159" y="693"/>
                  </a:lnTo>
                  <a:lnTo>
                    <a:pt x="1530554" y="2760"/>
                  </a:lnTo>
                  <a:lnTo>
                    <a:pt x="1483314" y="6182"/>
                  </a:lnTo>
                  <a:lnTo>
                    <a:pt x="1436456" y="10940"/>
                  </a:lnTo>
                  <a:lnTo>
                    <a:pt x="1390000" y="17015"/>
                  </a:lnTo>
                  <a:lnTo>
                    <a:pt x="1343965" y="24388"/>
                  </a:lnTo>
                  <a:lnTo>
                    <a:pt x="1298370" y="33039"/>
                  </a:lnTo>
                  <a:lnTo>
                    <a:pt x="1253234" y="42949"/>
                  </a:lnTo>
                  <a:lnTo>
                    <a:pt x="1208576" y="54100"/>
                  </a:lnTo>
                  <a:lnTo>
                    <a:pt x="1164415" y="66473"/>
                  </a:lnTo>
                  <a:lnTo>
                    <a:pt x="1120770" y="80048"/>
                  </a:lnTo>
                  <a:lnTo>
                    <a:pt x="1077661" y="94806"/>
                  </a:lnTo>
                  <a:lnTo>
                    <a:pt x="1035106" y="110728"/>
                  </a:lnTo>
                  <a:lnTo>
                    <a:pt x="993124" y="127795"/>
                  </a:lnTo>
                  <a:lnTo>
                    <a:pt x="951734" y="145989"/>
                  </a:lnTo>
                  <a:lnTo>
                    <a:pt x="910956" y="165289"/>
                  </a:lnTo>
                  <a:lnTo>
                    <a:pt x="870809" y="185677"/>
                  </a:lnTo>
                  <a:lnTo>
                    <a:pt x="831311" y="207135"/>
                  </a:lnTo>
                  <a:lnTo>
                    <a:pt x="792481" y="229641"/>
                  </a:lnTo>
                  <a:lnTo>
                    <a:pt x="754340" y="253179"/>
                  </a:lnTo>
                  <a:lnTo>
                    <a:pt x="716905" y="277728"/>
                  </a:lnTo>
                  <a:lnTo>
                    <a:pt x="680195" y="303270"/>
                  </a:lnTo>
                  <a:lnTo>
                    <a:pt x="644231" y="329786"/>
                  </a:lnTo>
                  <a:lnTo>
                    <a:pt x="609031" y="357255"/>
                  </a:lnTo>
                  <a:lnTo>
                    <a:pt x="574613" y="385660"/>
                  </a:lnTo>
                  <a:lnTo>
                    <a:pt x="540998" y="414982"/>
                  </a:lnTo>
                  <a:lnTo>
                    <a:pt x="508204" y="445200"/>
                  </a:lnTo>
                  <a:lnTo>
                    <a:pt x="476249" y="476297"/>
                  </a:lnTo>
                  <a:lnTo>
                    <a:pt x="445155" y="508253"/>
                  </a:lnTo>
                  <a:lnTo>
                    <a:pt x="414938" y="541049"/>
                  </a:lnTo>
                  <a:lnTo>
                    <a:pt x="385618" y="574665"/>
                  </a:lnTo>
                  <a:lnTo>
                    <a:pt x="357215" y="609084"/>
                  </a:lnTo>
                  <a:lnTo>
                    <a:pt x="329748" y="644285"/>
                  </a:lnTo>
                  <a:lnTo>
                    <a:pt x="303235" y="680251"/>
                  </a:lnTo>
                  <a:lnTo>
                    <a:pt x="277695" y="716960"/>
                  </a:lnTo>
                  <a:lnTo>
                    <a:pt x="253148" y="754396"/>
                  </a:lnTo>
                  <a:lnTo>
                    <a:pt x="229613" y="792538"/>
                  </a:lnTo>
                  <a:lnTo>
                    <a:pt x="207108" y="831367"/>
                  </a:lnTo>
                  <a:lnTo>
                    <a:pt x="185653" y="870865"/>
                  </a:lnTo>
                  <a:lnTo>
                    <a:pt x="165267" y="911012"/>
                  </a:lnTo>
                  <a:lnTo>
                    <a:pt x="145969" y="951789"/>
                  </a:lnTo>
                  <a:lnTo>
                    <a:pt x="127777" y="993177"/>
                  </a:lnTo>
                  <a:lnTo>
                    <a:pt x="110712" y="1035158"/>
                  </a:lnTo>
                  <a:lnTo>
                    <a:pt x="94792" y="1077711"/>
                  </a:lnTo>
                  <a:lnTo>
                    <a:pt x="80036" y="1120819"/>
                  </a:lnTo>
                  <a:lnTo>
                    <a:pt x="66463" y="1164461"/>
                  </a:lnTo>
                  <a:lnTo>
                    <a:pt x="54092" y="1208619"/>
                  </a:lnTo>
                  <a:lnTo>
                    <a:pt x="42943" y="1253274"/>
                  </a:lnTo>
                  <a:lnTo>
                    <a:pt x="33033" y="1298407"/>
                  </a:lnTo>
                  <a:lnTo>
                    <a:pt x="24384" y="1343998"/>
                  </a:lnTo>
                  <a:lnTo>
                    <a:pt x="17012" y="1390028"/>
                  </a:lnTo>
                  <a:lnTo>
                    <a:pt x="10939" y="1436480"/>
                  </a:lnTo>
                  <a:lnTo>
                    <a:pt x="6181" y="1483332"/>
                  </a:lnTo>
                  <a:lnTo>
                    <a:pt x="2760" y="1530567"/>
                  </a:lnTo>
                  <a:lnTo>
                    <a:pt x="693" y="1578165"/>
                  </a:lnTo>
                  <a:lnTo>
                    <a:pt x="0" y="1626108"/>
                  </a:lnTo>
                  <a:lnTo>
                    <a:pt x="693" y="1674057"/>
                  </a:lnTo>
                  <a:lnTo>
                    <a:pt x="2760" y="1721661"/>
                  </a:lnTo>
                  <a:lnTo>
                    <a:pt x="6181" y="1768902"/>
                  </a:lnTo>
                  <a:lnTo>
                    <a:pt x="10939" y="1815761"/>
                  </a:lnTo>
                  <a:lnTo>
                    <a:pt x="17012" y="1862218"/>
                  </a:lnTo>
                  <a:lnTo>
                    <a:pt x="24384" y="1908254"/>
                  </a:lnTo>
                  <a:lnTo>
                    <a:pt x="33033" y="1953851"/>
                  </a:lnTo>
                  <a:lnTo>
                    <a:pt x="42943" y="1998989"/>
                  </a:lnTo>
                  <a:lnTo>
                    <a:pt x="54092" y="2043649"/>
                  </a:lnTo>
                  <a:lnTo>
                    <a:pt x="66463" y="2087812"/>
                  </a:lnTo>
                  <a:lnTo>
                    <a:pt x="80036" y="2131459"/>
                  </a:lnTo>
                  <a:lnTo>
                    <a:pt x="94792" y="2174571"/>
                  </a:lnTo>
                  <a:lnTo>
                    <a:pt x="110712" y="2217128"/>
                  </a:lnTo>
                  <a:lnTo>
                    <a:pt x="127777" y="2259113"/>
                  </a:lnTo>
                  <a:lnTo>
                    <a:pt x="145969" y="2300505"/>
                  </a:lnTo>
                  <a:lnTo>
                    <a:pt x="165267" y="2341286"/>
                  </a:lnTo>
                  <a:lnTo>
                    <a:pt x="185653" y="2381437"/>
                  </a:lnTo>
                  <a:lnTo>
                    <a:pt x="207108" y="2420938"/>
                  </a:lnTo>
                  <a:lnTo>
                    <a:pt x="229613" y="2459771"/>
                  </a:lnTo>
                  <a:lnTo>
                    <a:pt x="253148" y="2497916"/>
                  </a:lnTo>
                  <a:lnTo>
                    <a:pt x="277695" y="2535354"/>
                  </a:lnTo>
                  <a:lnTo>
                    <a:pt x="303235" y="2572067"/>
                  </a:lnTo>
                  <a:lnTo>
                    <a:pt x="329748" y="2608034"/>
                  </a:lnTo>
                  <a:lnTo>
                    <a:pt x="357215" y="2643238"/>
                  </a:lnTo>
                  <a:lnTo>
                    <a:pt x="385618" y="2677659"/>
                  </a:lnTo>
                  <a:lnTo>
                    <a:pt x="414938" y="2711278"/>
                  </a:lnTo>
                  <a:lnTo>
                    <a:pt x="445155" y="2744076"/>
                  </a:lnTo>
                  <a:lnTo>
                    <a:pt x="476250" y="2776034"/>
                  </a:lnTo>
                  <a:lnTo>
                    <a:pt x="508204" y="2807132"/>
                  </a:lnTo>
                  <a:lnTo>
                    <a:pt x="540998" y="2837353"/>
                  </a:lnTo>
                  <a:lnTo>
                    <a:pt x="574613" y="2866675"/>
                  </a:lnTo>
                  <a:lnTo>
                    <a:pt x="609031" y="2895082"/>
                  </a:lnTo>
                  <a:lnTo>
                    <a:pt x="644231" y="2922553"/>
                  </a:lnTo>
                  <a:lnTo>
                    <a:pt x="680195" y="2949070"/>
                  </a:lnTo>
                  <a:lnTo>
                    <a:pt x="716905" y="2974612"/>
                  </a:lnTo>
                  <a:lnTo>
                    <a:pt x="754340" y="2999163"/>
                  </a:lnTo>
                  <a:lnTo>
                    <a:pt x="792481" y="3022701"/>
                  </a:lnTo>
                  <a:lnTo>
                    <a:pt x="831311" y="3045209"/>
                  </a:lnTo>
                  <a:lnTo>
                    <a:pt x="870809" y="3066667"/>
                  </a:lnTo>
                  <a:lnTo>
                    <a:pt x="910956" y="3087056"/>
                  </a:lnTo>
                  <a:lnTo>
                    <a:pt x="951734" y="3106356"/>
                  </a:lnTo>
                  <a:lnTo>
                    <a:pt x="993124" y="3124550"/>
                  </a:lnTo>
                  <a:lnTo>
                    <a:pt x="1035106" y="3141618"/>
                  </a:lnTo>
                  <a:lnTo>
                    <a:pt x="1077661" y="3157540"/>
                  </a:lnTo>
                  <a:lnTo>
                    <a:pt x="1120770" y="3172298"/>
                  </a:lnTo>
                  <a:lnTo>
                    <a:pt x="1164415" y="3185873"/>
                  </a:lnTo>
                  <a:lnTo>
                    <a:pt x="1208576" y="3198246"/>
                  </a:lnTo>
                  <a:lnTo>
                    <a:pt x="1253234" y="3209396"/>
                  </a:lnTo>
                  <a:lnTo>
                    <a:pt x="1298370" y="3219307"/>
                  </a:lnTo>
                  <a:lnTo>
                    <a:pt x="1343965" y="3227958"/>
                  </a:lnTo>
                  <a:lnTo>
                    <a:pt x="1390000" y="3235330"/>
                  </a:lnTo>
                  <a:lnTo>
                    <a:pt x="1436456" y="3241404"/>
                  </a:lnTo>
                  <a:lnTo>
                    <a:pt x="1483314" y="3246161"/>
                  </a:lnTo>
                  <a:lnTo>
                    <a:pt x="1530554" y="3249583"/>
                  </a:lnTo>
                  <a:lnTo>
                    <a:pt x="1578159" y="3251650"/>
                  </a:lnTo>
                  <a:lnTo>
                    <a:pt x="1626108" y="3252343"/>
                  </a:lnTo>
                  <a:lnTo>
                    <a:pt x="1674057" y="3251649"/>
                  </a:lnTo>
                  <a:lnTo>
                    <a:pt x="1721661" y="3249582"/>
                  </a:lnTo>
                  <a:lnTo>
                    <a:pt x="1768902" y="3246160"/>
                  </a:lnTo>
                  <a:lnTo>
                    <a:pt x="1815761" y="3241402"/>
                  </a:lnTo>
                  <a:lnTo>
                    <a:pt x="1862218" y="3235327"/>
                  </a:lnTo>
                  <a:lnTo>
                    <a:pt x="1908254" y="3227954"/>
                  </a:lnTo>
                  <a:lnTo>
                    <a:pt x="1953850" y="3219303"/>
                  </a:lnTo>
                  <a:lnTo>
                    <a:pt x="1998988" y="3209392"/>
                  </a:lnTo>
                  <a:lnTo>
                    <a:pt x="2043648" y="3198241"/>
                  </a:lnTo>
                  <a:lnTo>
                    <a:pt x="2087811" y="3185869"/>
                  </a:lnTo>
                  <a:lnTo>
                    <a:pt x="2131457" y="3172293"/>
                  </a:lnTo>
                  <a:lnTo>
                    <a:pt x="2174569" y="3157535"/>
                  </a:lnTo>
                  <a:lnTo>
                    <a:pt x="2217127" y="3141613"/>
                  </a:lnTo>
                  <a:lnTo>
                    <a:pt x="2259111" y="3124545"/>
                  </a:lnTo>
                  <a:lnTo>
                    <a:pt x="2300503" y="3106351"/>
                  </a:lnTo>
                  <a:lnTo>
                    <a:pt x="2341284" y="3087050"/>
                  </a:lnTo>
                  <a:lnTo>
                    <a:pt x="2381434" y="3066661"/>
                  </a:lnTo>
                  <a:lnTo>
                    <a:pt x="2420935" y="3045203"/>
                  </a:lnTo>
                  <a:lnTo>
                    <a:pt x="2459768" y="3022696"/>
                  </a:lnTo>
                  <a:lnTo>
                    <a:pt x="2497913" y="2999157"/>
                  </a:lnTo>
                  <a:lnTo>
                    <a:pt x="2535351" y="2974607"/>
                  </a:lnTo>
                  <a:lnTo>
                    <a:pt x="2572063" y="2949064"/>
                  </a:lnTo>
                  <a:lnTo>
                    <a:pt x="2608031" y="2922548"/>
                  </a:lnTo>
                  <a:lnTo>
                    <a:pt x="2643234" y="2895077"/>
                  </a:lnTo>
                  <a:lnTo>
                    <a:pt x="2677655" y="2866670"/>
                  </a:lnTo>
                  <a:lnTo>
                    <a:pt x="2711274" y="2837347"/>
                  </a:lnTo>
                  <a:lnTo>
                    <a:pt x="2744071" y="2807127"/>
                  </a:lnTo>
                  <a:lnTo>
                    <a:pt x="2776029" y="2776029"/>
                  </a:lnTo>
                  <a:lnTo>
                    <a:pt x="2807127" y="2744071"/>
                  </a:lnTo>
                  <a:lnTo>
                    <a:pt x="2837347" y="2711274"/>
                  </a:lnTo>
                  <a:lnTo>
                    <a:pt x="2866670" y="2677655"/>
                  </a:lnTo>
                  <a:lnTo>
                    <a:pt x="2895077" y="2643234"/>
                  </a:lnTo>
                  <a:lnTo>
                    <a:pt x="2922548" y="2608031"/>
                  </a:lnTo>
                  <a:lnTo>
                    <a:pt x="2949064" y="2572063"/>
                  </a:lnTo>
                  <a:lnTo>
                    <a:pt x="2974607" y="2535351"/>
                  </a:lnTo>
                  <a:lnTo>
                    <a:pt x="2999157" y="2497913"/>
                  </a:lnTo>
                  <a:lnTo>
                    <a:pt x="3022696" y="2459768"/>
                  </a:lnTo>
                  <a:lnTo>
                    <a:pt x="3045203" y="2420935"/>
                  </a:lnTo>
                  <a:lnTo>
                    <a:pt x="3066661" y="2381434"/>
                  </a:lnTo>
                  <a:lnTo>
                    <a:pt x="3087050" y="2341284"/>
                  </a:lnTo>
                  <a:lnTo>
                    <a:pt x="3106351" y="2300503"/>
                  </a:lnTo>
                  <a:lnTo>
                    <a:pt x="3124545" y="2259111"/>
                  </a:lnTo>
                  <a:lnTo>
                    <a:pt x="3141613" y="2217127"/>
                  </a:lnTo>
                  <a:lnTo>
                    <a:pt x="3157535" y="2174569"/>
                  </a:lnTo>
                  <a:lnTo>
                    <a:pt x="3172293" y="2131457"/>
                  </a:lnTo>
                  <a:lnTo>
                    <a:pt x="3185869" y="2087811"/>
                  </a:lnTo>
                  <a:lnTo>
                    <a:pt x="3198241" y="2043648"/>
                  </a:lnTo>
                  <a:lnTo>
                    <a:pt x="3209392" y="1998988"/>
                  </a:lnTo>
                  <a:lnTo>
                    <a:pt x="3219303" y="1953850"/>
                  </a:lnTo>
                  <a:lnTo>
                    <a:pt x="3227954" y="1908254"/>
                  </a:lnTo>
                  <a:lnTo>
                    <a:pt x="3235327" y="1862218"/>
                  </a:lnTo>
                  <a:lnTo>
                    <a:pt x="3241402" y="1815761"/>
                  </a:lnTo>
                  <a:lnTo>
                    <a:pt x="3246160" y="1768902"/>
                  </a:lnTo>
                  <a:lnTo>
                    <a:pt x="3249582" y="1721661"/>
                  </a:lnTo>
                  <a:lnTo>
                    <a:pt x="3251649" y="1674057"/>
                  </a:lnTo>
                  <a:lnTo>
                    <a:pt x="3252343" y="1626108"/>
                  </a:lnTo>
                  <a:lnTo>
                    <a:pt x="3251636" y="1577794"/>
                  </a:lnTo>
                  <a:lnTo>
                    <a:pt x="3249530" y="1529815"/>
                  </a:lnTo>
                  <a:lnTo>
                    <a:pt x="3246044" y="1482191"/>
                  </a:lnTo>
                  <a:lnTo>
                    <a:pt x="3241196" y="1434941"/>
                  </a:lnTo>
                  <a:lnTo>
                    <a:pt x="3235006" y="1388086"/>
                  </a:lnTo>
                  <a:lnTo>
                    <a:pt x="3227493" y="1341647"/>
                  </a:lnTo>
                  <a:lnTo>
                    <a:pt x="3218675" y="1295644"/>
                  </a:lnTo>
                  <a:lnTo>
                    <a:pt x="3208573" y="1250097"/>
                  </a:lnTo>
                  <a:lnTo>
                    <a:pt x="3197204" y="1205027"/>
                  </a:lnTo>
                  <a:lnTo>
                    <a:pt x="3184589" y="1160454"/>
                  </a:lnTo>
                  <a:lnTo>
                    <a:pt x="3170746" y="1116398"/>
                  </a:lnTo>
                  <a:lnTo>
                    <a:pt x="3155694" y="1072881"/>
                  </a:lnTo>
                  <a:lnTo>
                    <a:pt x="3139453" y="1029922"/>
                  </a:lnTo>
                  <a:lnTo>
                    <a:pt x="3122041" y="987542"/>
                  </a:lnTo>
                  <a:lnTo>
                    <a:pt x="3103478" y="945760"/>
                  </a:lnTo>
                  <a:lnTo>
                    <a:pt x="3083783" y="904599"/>
                  </a:lnTo>
                  <a:lnTo>
                    <a:pt x="3062975" y="864077"/>
                  </a:lnTo>
                  <a:lnTo>
                    <a:pt x="3041072" y="824216"/>
                  </a:lnTo>
                  <a:lnTo>
                    <a:pt x="3018095" y="785035"/>
                  </a:lnTo>
                  <a:lnTo>
                    <a:pt x="2994062" y="746555"/>
                  </a:lnTo>
                  <a:lnTo>
                    <a:pt x="2968992" y="708797"/>
                  </a:lnTo>
                  <a:lnTo>
                    <a:pt x="2942905" y="671781"/>
                  </a:lnTo>
                  <a:lnTo>
                    <a:pt x="2915819" y="635527"/>
                  </a:lnTo>
                  <a:lnTo>
                    <a:pt x="2887753" y="600056"/>
                  </a:lnTo>
                  <a:lnTo>
                    <a:pt x="2858728" y="565388"/>
                  </a:lnTo>
                  <a:lnTo>
                    <a:pt x="2828761" y="531544"/>
                  </a:lnTo>
                  <a:lnTo>
                    <a:pt x="2797872" y="498543"/>
                  </a:lnTo>
                  <a:lnTo>
                    <a:pt x="2766080" y="466407"/>
                  </a:lnTo>
                  <a:lnTo>
                    <a:pt x="2733404" y="435155"/>
                  </a:lnTo>
                  <a:lnTo>
                    <a:pt x="2699863" y="404809"/>
                  </a:lnTo>
                  <a:lnTo>
                    <a:pt x="2665477" y="375388"/>
                  </a:lnTo>
                  <a:lnTo>
                    <a:pt x="2630264" y="346913"/>
                  </a:lnTo>
                  <a:lnTo>
                    <a:pt x="2594244" y="319404"/>
                  </a:lnTo>
                  <a:lnTo>
                    <a:pt x="2557435" y="292882"/>
                  </a:lnTo>
                  <a:lnTo>
                    <a:pt x="2519857" y="267367"/>
                  </a:lnTo>
                  <a:lnTo>
                    <a:pt x="2481528" y="242879"/>
                  </a:lnTo>
                  <a:lnTo>
                    <a:pt x="2442469" y="219439"/>
                  </a:lnTo>
                  <a:lnTo>
                    <a:pt x="2402697" y="197068"/>
                  </a:lnTo>
                  <a:lnTo>
                    <a:pt x="2362233" y="175785"/>
                  </a:lnTo>
                  <a:lnTo>
                    <a:pt x="2321095" y="155611"/>
                  </a:lnTo>
                  <a:lnTo>
                    <a:pt x="2279302" y="136567"/>
                  </a:lnTo>
                  <a:lnTo>
                    <a:pt x="2236874" y="118672"/>
                  </a:lnTo>
                  <a:lnTo>
                    <a:pt x="2193829" y="101948"/>
                  </a:lnTo>
                  <a:lnTo>
                    <a:pt x="2150187" y="86414"/>
                  </a:lnTo>
                  <a:lnTo>
                    <a:pt x="2105966" y="72092"/>
                  </a:lnTo>
                  <a:lnTo>
                    <a:pt x="2061187" y="59000"/>
                  </a:lnTo>
                  <a:lnTo>
                    <a:pt x="2015867" y="47161"/>
                  </a:lnTo>
                  <a:lnTo>
                    <a:pt x="1970026" y="36594"/>
                  </a:lnTo>
                  <a:lnTo>
                    <a:pt x="1923684" y="27319"/>
                  </a:lnTo>
                  <a:lnTo>
                    <a:pt x="1876858" y="19358"/>
                  </a:lnTo>
                  <a:lnTo>
                    <a:pt x="1829569" y="12730"/>
                  </a:lnTo>
                  <a:lnTo>
                    <a:pt x="1781836" y="7456"/>
                  </a:lnTo>
                  <a:lnTo>
                    <a:pt x="1733677" y="3555"/>
                  </a:lnTo>
                  <a:lnTo>
                    <a:pt x="1626108" y="1626108"/>
                  </a:lnTo>
                  <a:lnTo>
                    <a:pt x="162610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781426" y="4966969"/>
              <a:ext cx="3252470" cy="3252470"/>
            </a:xfrm>
            <a:custGeom>
              <a:avLst/>
              <a:gdLst/>
              <a:ahLst/>
              <a:cxnLst/>
              <a:rect l="l" t="t" r="r" b="b"/>
              <a:pathLst>
                <a:path w="3252470" h="3252470">
                  <a:moveTo>
                    <a:pt x="1626108" y="1626108"/>
                  </a:moveTo>
                  <a:lnTo>
                    <a:pt x="1626108" y="0"/>
                  </a:lnTo>
                  <a:lnTo>
                    <a:pt x="1578159" y="693"/>
                  </a:lnTo>
                  <a:lnTo>
                    <a:pt x="1530554" y="2760"/>
                  </a:lnTo>
                  <a:lnTo>
                    <a:pt x="1483314" y="6182"/>
                  </a:lnTo>
                  <a:lnTo>
                    <a:pt x="1436456" y="10940"/>
                  </a:lnTo>
                  <a:lnTo>
                    <a:pt x="1390000" y="17015"/>
                  </a:lnTo>
                  <a:lnTo>
                    <a:pt x="1343965" y="24388"/>
                  </a:lnTo>
                  <a:lnTo>
                    <a:pt x="1298370" y="33039"/>
                  </a:lnTo>
                  <a:lnTo>
                    <a:pt x="1253234" y="42949"/>
                  </a:lnTo>
                  <a:lnTo>
                    <a:pt x="1208576" y="54100"/>
                  </a:lnTo>
                  <a:lnTo>
                    <a:pt x="1164415" y="66473"/>
                  </a:lnTo>
                  <a:lnTo>
                    <a:pt x="1120770" y="80048"/>
                  </a:lnTo>
                  <a:lnTo>
                    <a:pt x="1077661" y="94806"/>
                  </a:lnTo>
                  <a:lnTo>
                    <a:pt x="1035106" y="110728"/>
                  </a:lnTo>
                  <a:lnTo>
                    <a:pt x="993124" y="127795"/>
                  </a:lnTo>
                  <a:lnTo>
                    <a:pt x="951734" y="145989"/>
                  </a:lnTo>
                  <a:lnTo>
                    <a:pt x="910956" y="165289"/>
                  </a:lnTo>
                  <a:lnTo>
                    <a:pt x="870809" y="185677"/>
                  </a:lnTo>
                  <a:lnTo>
                    <a:pt x="831311" y="207135"/>
                  </a:lnTo>
                  <a:lnTo>
                    <a:pt x="792481" y="229641"/>
                  </a:lnTo>
                  <a:lnTo>
                    <a:pt x="754340" y="253179"/>
                  </a:lnTo>
                  <a:lnTo>
                    <a:pt x="716905" y="277728"/>
                  </a:lnTo>
                  <a:lnTo>
                    <a:pt x="680195" y="303270"/>
                  </a:lnTo>
                  <a:lnTo>
                    <a:pt x="644231" y="329786"/>
                  </a:lnTo>
                  <a:lnTo>
                    <a:pt x="609031" y="357255"/>
                  </a:lnTo>
                  <a:lnTo>
                    <a:pt x="574613" y="385660"/>
                  </a:lnTo>
                  <a:lnTo>
                    <a:pt x="540998" y="414982"/>
                  </a:lnTo>
                  <a:lnTo>
                    <a:pt x="508204" y="445200"/>
                  </a:lnTo>
                  <a:lnTo>
                    <a:pt x="476249" y="476297"/>
                  </a:lnTo>
                  <a:lnTo>
                    <a:pt x="445155" y="508253"/>
                  </a:lnTo>
                  <a:lnTo>
                    <a:pt x="414938" y="541049"/>
                  </a:lnTo>
                  <a:lnTo>
                    <a:pt x="385618" y="574665"/>
                  </a:lnTo>
                  <a:lnTo>
                    <a:pt x="357215" y="609084"/>
                  </a:lnTo>
                  <a:lnTo>
                    <a:pt x="329748" y="644285"/>
                  </a:lnTo>
                  <a:lnTo>
                    <a:pt x="303235" y="680251"/>
                  </a:lnTo>
                  <a:lnTo>
                    <a:pt x="277695" y="716960"/>
                  </a:lnTo>
                  <a:lnTo>
                    <a:pt x="253148" y="754396"/>
                  </a:lnTo>
                  <a:lnTo>
                    <a:pt x="229613" y="792538"/>
                  </a:lnTo>
                  <a:lnTo>
                    <a:pt x="207108" y="831367"/>
                  </a:lnTo>
                  <a:lnTo>
                    <a:pt x="185653" y="870865"/>
                  </a:lnTo>
                  <a:lnTo>
                    <a:pt x="165267" y="911012"/>
                  </a:lnTo>
                  <a:lnTo>
                    <a:pt x="145969" y="951789"/>
                  </a:lnTo>
                  <a:lnTo>
                    <a:pt x="127777" y="993177"/>
                  </a:lnTo>
                  <a:lnTo>
                    <a:pt x="110712" y="1035158"/>
                  </a:lnTo>
                  <a:lnTo>
                    <a:pt x="94792" y="1077711"/>
                  </a:lnTo>
                  <a:lnTo>
                    <a:pt x="80036" y="1120819"/>
                  </a:lnTo>
                  <a:lnTo>
                    <a:pt x="66463" y="1164461"/>
                  </a:lnTo>
                  <a:lnTo>
                    <a:pt x="54092" y="1208619"/>
                  </a:lnTo>
                  <a:lnTo>
                    <a:pt x="42943" y="1253274"/>
                  </a:lnTo>
                  <a:lnTo>
                    <a:pt x="33033" y="1298407"/>
                  </a:lnTo>
                  <a:lnTo>
                    <a:pt x="24384" y="1343998"/>
                  </a:lnTo>
                  <a:lnTo>
                    <a:pt x="17012" y="1390028"/>
                  </a:lnTo>
                  <a:lnTo>
                    <a:pt x="10939" y="1436480"/>
                  </a:lnTo>
                  <a:lnTo>
                    <a:pt x="6181" y="1483332"/>
                  </a:lnTo>
                  <a:lnTo>
                    <a:pt x="2760" y="1530567"/>
                  </a:lnTo>
                  <a:lnTo>
                    <a:pt x="693" y="1578165"/>
                  </a:lnTo>
                  <a:lnTo>
                    <a:pt x="0" y="1626108"/>
                  </a:lnTo>
                  <a:lnTo>
                    <a:pt x="693" y="1674057"/>
                  </a:lnTo>
                  <a:lnTo>
                    <a:pt x="2760" y="1721661"/>
                  </a:lnTo>
                  <a:lnTo>
                    <a:pt x="6181" y="1768902"/>
                  </a:lnTo>
                  <a:lnTo>
                    <a:pt x="10939" y="1815761"/>
                  </a:lnTo>
                  <a:lnTo>
                    <a:pt x="17012" y="1862218"/>
                  </a:lnTo>
                  <a:lnTo>
                    <a:pt x="24384" y="1908254"/>
                  </a:lnTo>
                  <a:lnTo>
                    <a:pt x="33033" y="1953851"/>
                  </a:lnTo>
                  <a:lnTo>
                    <a:pt x="42943" y="1998989"/>
                  </a:lnTo>
                  <a:lnTo>
                    <a:pt x="54092" y="2043649"/>
                  </a:lnTo>
                  <a:lnTo>
                    <a:pt x="66463" y="2087812"/>
                  </a:lnTo>
                  <a:lnTo>
                    <a:pt x="80036" y="2131459"/>
                  </a:lnTo>
                  <a:lnTo>
                    <a:pt x="94792" y="2174571"/>
                  </a:lnTo>
                  <a:lnTo>
                    <a:pt x="110712" y="2217128"/>
                  </a:lnTo>
                  <a:lnTo>
                    <a:pt x="127777" y="2259113"/>
                  </a:lnTo>
                  <a:lnTo>
                    <a:pt x="145969" y="2300505"/>
                  </a:lnTo>
                  <a:lnTo>
                    <a:pt x="165267" y="2341286"/>
                  </a:lnTo>
                  <a:lnTo>
                    <a:pt x="185653" y="2381437"/>
                  </a:lnTo>
                  <a:lnTo>
                    <a:pt x="207108" y="2420938"/>
                  </a:lnTo>
                  <a:lnTo>
                    <a:pt x="229613" y="2459771"/>
                  </a:lnTo>
                  <a:lnTo>
                    <a:pt x="253148" y="2497916"/>
                  </a:lnTo>
                  <a:lnTo>
                    <a:pt x="277695" y="2535354"/>
                  </a:lnTo>
                  <a:lnTo>
                    <a:pt x="303235" y="2572067"/>
                  </a:lnTo>
                  <a:lnTo>
                    <a:pt x="329748" y="2608034"/>
                  </a:lnTo>
                  <a:lnTo>
                    <a:pt x="357215" y="2643238"/>
                  </a:lnTo>
                  <a:lnTo>
                    <a:pt x="385618" y="2677659"/>
                  </a:lnTo>
                  <a:lnTo>
                    <a:pt x="414938" y="2711278"/>
                  </a:lnTo>
                  <a:lnTo>
                    <a:pt x="445155" y="2744076"/>
                  </a:lnTo>
                  <a:lnTo>
                    <a:pt x="476250" y="2776034"/>
                  </a:lnTo>
                  <a:lnTo>
                    <a:pt x="508204" y="2807132"/>
                  </a:lnTo>
                  <a:lnTo>
                    <a:pt x="540998" y="2837353"/>
                  </a:lnTo>
                  <a:lnTo>
                    <a:pt x="574613" y="2866675"/>
                  </a:lnTo>
                  <a:lnTo>
                    <a:pt x="609031" y="2895082"/>
                  </a:lnTo>
                  <a:lnTo>
                    <a:pt x="644231" y="2922553"/>
                  </a:lnTo>
                  <a:lnTo>
                    <a:pt x="680195" y="2949070"/>
                  </a:lnTo>
                  <a:lnTo>
                    <a:pt x="716905" y="2974612"/>
                  </a:lnTo>
                  <a:lnTo>
                    <a:pt x="754340" y="2999163"/>
                  </a:lnTo>
                  <a:lnTo>
                    <a:pt x="792481" y="3022701"/>
                  </a:lnTo>
                  <a:lnTo>
                    <a:pt x="831311" y="3045209"/>
                  </a:lnTo>
                  <a:lnTo>
                    <a:pt x="870809" y="3066667"/>
                  </a:lnTo>
                  <a:lnTo>
                    <a:pt x="910956" y="3087056"/>
                  </a:lnTo>
                  <a:lnTo>
                    <a:pt x="951734" y="3106356"/>
                  </a:lnTo>
                  <a:lnTo>
                    <a:pt x="993124" y="3124550"/>
                  </a:lnTo>
                  <a:lnTo>
                    <a:pt x="1035106" y="3141618"/>
                  </a:lnTo>
                  <a:lnTo>
                    <a:pt x="1077661" y="3157540"/>
                  </a:lnTo>
                  <a:lnTo>
                    <a:pt x="1120770" y="3172298"/>
                  </a:lnTo>
                  <a:lnTo>
                    <a:pt x="1164415" y="3185873"/>
                  </a:lnTo>
                  <a:lnTo>
                    <a:pt x="1208576" y="3198246"/>
                  </a:lnTo>
                  <a:lnTo>
                    <a:pt x="1253234" y="3209396"/>
                  </a:lnTo>
                  <a:lnTo>
                    <a:pt x="1298370" y="3219307"/>
                  </a:lnTo>
                  <a:lnTo>
                    <a:pt x="1343965" y="3227958"/>
                  </a:lnTo>
                  <a:lnTo>
                    <a:pt x="1390000" y="3235330"/>
                  </a:lnTo>
                  <a:lnTo>
                    <a:pt x="1436456" y="3241404"/>
                  </a:lnTo>
                  <a:lnTo>
                    <a:pt x="1483314" y="3246161"/>
                  </a:lnTo>
                  <a:lnTo>
                    <a:pt x="1530554" y="3249583"/>
                  </a:lnTo>
                  <a:lnTo>
                    <a:pt x="1578159" y="3251650"/>
                  </a:lnTo>
                  <a:lnTo>
                    <a:pt x="1626108" y="3252343"/>
                  </a:lnTo>
                  <a:lnTo>
                    <a:pt x="1674057" y="3251649"/>
                  </a:lnTo>
                  <a:lnTo>
                    <a:pt x="1721661" y="3249582"/>
                  </a:lnTo>
                  <a:lnTo>
                    <a:pt x="1768902" y="3246160"/>
                  </a:lnTo>
                  <a:lnTo>
                    <a:pt x="1815761" y="3241402"/>
                  </a:lnTo>
                  <a:lnTo>
                    <a:pt x="1862218" y="3235327"/>
                  </a:lnTo>
                  <a:lnTo>
                    <a:pt x="1908254" y="3227954"/>
                  </a:lnTo>
                  <a:lnTo>
                    <a:pt x="1953850" y="3219303"/>
                  </a:lnTo>
                  <a:lnTo>
                    <a:pt x="1998988" y="3209392"/>
                  </a:lnTo>
                  <a:lnTo>
                    <a:pt x="2043648" y="3198241"/>
                  </a:lnTo>
                  <a:lnTo>
                    <a:pt x="2087811" y="3185869"/>
                  </a:lnTo>
                  <a:lnTo>
                    <a:pt x="2131457" y="3172293"/>
                  </a:lnTo>
                  <a:lnTo>
                    <a:pt x="2174569" y="3157535"/>
                  </a:lnTo>
                  <a:lnTo>
                    <a:pt x="2217127" y="3141613"/>
                  </a:lnTo>
                  <a:lnTo>
                    <a:pt x="2259111" y="3124545"/>
                  </a:lnTo>
                  <a:lnTo>
                    <a:pt x="2300503" y="3106351"/>
                  </a:lnTo>
                  <a:lnTo>
                    <a:pt x="2341284" y="3087050"/>
                  </a:lnTo>
                  <a:lnTo>
                    <a:pt x="2381434" y="3066661"/>
                  </a:lnTo>
                  <a:lnTo>
                    <a:pt x="2420935" y="3045203"/>
                  </a:lnTo>
                  <a:lnTo>
                    <a:pt x="2459768" y="3022696"/>
                  </a:lnTo>
                  <a:lnTo>
                    <a:pt x="2497913" y="2999157"/>
                  </a:lnTo>
                  <a:lnTo>
                    <a:pt x="2535351" y="2974607"/>
                  </a:lnTo>
                  <a:lnTo>
                    <a:pt x="2572063" y="2949064"/>
                  </a:lnTo>
                  <a:lnTo>
                    <a:pt x="2608031" y="2922548"/>
                  </a:lnTo>
                  <a:lnTo>
                    <a:pt x="2643234" y="2895077"/>
                  </a:lnTo>
                  <a:lnTo>
                    <a:pt x="2677655" y="2866670"/>
                  </a:lnTo>
                  <a:lnTo>
                    <a:pt x="2711274" y="2837347"/>
                  </a:lnTo>
                  <a:lnTo>
                    <a:pt x="2744071" y="2807127"/>
                  </a:lnTo>
                  <a:lnTo>
                    <a:pt x="2776029" y="2776029"/>
                  </a:lnTo>
                  <a:lnTo>
                    <a:pt x="2807127" y="2744071"/>
                  </a:lnTo>
                  <a:lnTo>
                    <a:pt x="2837347" y="2711274"/>
                  </a:lnTo>
                  <a:lnTo>
                    <a:pt x="2866670" y="2677655"/>
                  </a:lnTo>
                  <a:lnTo>
                    <a:pt x="2895077" y="2643234"/>
                  </a:lnTo>
                  <a:lnTo>
                    <a:pt x="2922548" y="2608031"/>
                  </a:lnTo>
                  <a:lnTo>
                    <a:pt x="2949064" y="2572063"/>
                  </a:lnTo>
                  <a:lnTo>
                    <a:pt x="2974607" y="2535351"/>
                  </a:lnTo>
                  <a:lnTo>
                    <a:pt x="2999157" y="2497913"/>
                  </a:lnTo>
                  <a:lnTo>
                    <a:pt x="3022696" y="2459768"/>
                  </a:lnTo>
                  <a:lnTo>
                    <a:pt x="3045203" y="2420935"/>
                  </a:lnTo>
                  <a:lnTo>
                    <a:pt x="3066661" y="2381434"/>
                  </a:lnTo>
                  <a:lnTo>
                    <a:pt x="3087050" y="2341284"/>
                  </a:lnTo>
                  <a:lnTo>
                    <a:pt x="3106351" y="2300503"/>
                  </a:lnTo>
                  <a:lnTo>
                    <a:pt x="3124545" y="2259111"/>
                  </a:lnTo>
                  <a:lnTo>
                    <a:pt x="3141613" y="2217127"/>
                  </a:lnTo>
                  <a:lnTo>
                    <a:pt x="3157535" y="2174569"/>
                  </a:lnTo>
                  <a:lnTo>
                    <a:pt x="3172293" y="2131457"/>
                  </a:lnTo>
                  <a:lnTo>
                    <a:pt x="3185869" y="2087811"/>
                  </a:lnTo>
                  <a:lnTo>
                    <a:pt x="3198241" y="2043648"/>
                  </a:lnTo>
                  <a:lnTo>
                    <a:pt x="3209392" y="1998988"/>
                  </a:lnTo>
                  <a:lnTo>
                    <a:pt x="3219303" y="1953850"/>
                  </a:lnTo>
                  <a:lnTo>
                    <a:pt x="3227954" y="1908254"/>
                  </a:lnTo>
                  <a:lnTo>
                    <a:pt x="3235327" y="1862218"/>
                  </a:lnTo>
                  <a:lnTo>
                    <a:pt x="3241402" y="1815761"/>
                  </a:lnTo>
                  <a:lnTo>
                    <a:pt x="3246160" y="1768902"/>
                  </a:lnTo>
                  <a:lnTo>
                    <a:pt x="3249582" y="1721661"/>
                  </a:lnTo>
                  <a:lnTo>
                    <a:pt x="3251649" y="1674057"/>
                  </a:lnTo>
                  <a:lnTo>
                    <a:pt x="3252343" y="1626108"/>
                  </a:lnTo>
                  <a:lnTo>
                    <a:pt x="3251636" y="1577794"/>
                  </a:lnTo>
                  <a:lnTo>
                    <a:pt x="3249530" y="1529815"/>
                  </a:lnTo>
                  <a:lnTo>
                    <a:pt x="3246044" y="1482191"/>
                  </a:lnTo>
                  <a:lnTo>
                    <a:pt x="3241196" y="1434941"/>
                  </a:lnTo>
                  <a:lnTo>
                    <a:pt x="3235006" y="1388086"/>
                  </a:lnTo>
                  <a:lnTo>
                    <a:pt x="3227493" y="1341647"/>
                  </a:lnTo>
                  <a:lnTo>
                    <a:pt x="3218675" y="1295644"/>
                  </a:lnTo>
                  <a:lnTo>
                    <a:pt x="3208573" y="1250097"/>
                  </a:lnTo>
                  <a:lnTo>
                    <a:pt x="3197204" y="1205027"/>
                  </a:lnTo>
                  <a:lnTo>
                    <a:pt x="3184589" y="1160454"/>
                  </a:lnTo>
                  <a:lnTo>
                    <a:pt x="3170746" y="1116398"/>
                  </a:lnTo>
                  <a:lnTo>
                    <a:pt x="3155694" y="1072881"/>
                  </a:lnTo>
                  <a:lnTo>
                    <a:pt x="3139453" y="1029922"/>
                  </a:lnTo>
                  <a:lnTo>
                    <a:pt x="3122041" y="987542"/>
                  </a:lnTo>
                  <a:lnTo>
                    <a:pt x="3103478" y="945760"/>
                  </a:lnTo>
                  <a:lnTo>
                    <a:pt x="3083783" y="904599"/>
                  </a:lnTo>
                  <a:lnTo>
                    <a:pt x="3062975" y="864077"/>
                  </a:lnTo>
                  <a:lnTo>
                    <a:pt x="3041072" y="824216"/>
                  </a:lnTo>
                  <a:lnTo>
                    <a:pt x="3018095" y="785035"/>
                  </a:lnTo>
                  <a:lnTo>
                    <a:pt x="2994062" y="746555"/>
                  </a:lnTo>
                  <a:lnTo>
                    <a:pt x="2968992" y="708797"/>
                  </a:lnTo>
                  <a:lnTo>
                    <a:pt x="2942905" y="671781"/>
                  </a:lnTo>
                  <a:lnTo>
                    <a:pt x="2915819" y="635527"/>
                  </a:lnTo>
                  <a:lnTo>
                    <a:pt x="2887753" y="600056"/>
                  </a:lnTo>
                  <a:lnTo>
                    <a:pt x="2858728" y="565388"/>
                  </a:lnTo>
                  <a:lnTo>
                    <a:pt x="2828761" y="531544"/>
                  </a:lnTo>
                  <a:lnTo>
                    <a:pt x="2797872" y="498543"/>
                  </a:lnTo>
                  <a:lnTo>
                    <a:pt x="2766080" y="466407"/>
                  </a:lnTo>
                  <a:lnTo>
                    <a:pt x="2733404" y="435155"/>
                  </a:lnTo>
                  <a:lnTo>
                    <a:pt x="2699863" y="404809"/>
                  </a:lnTo>
                  <a:lnTo>
                    <a:pt x="2665477" y="375388"/>
                  </a:lnTo>
                  <a:lnTo>
                    <a:pt x="2630264" y="346913"/>
                  </a:lnTo>
                  <a:lnTo>
                    <a:pt x="2594244" y="319404"/>
                  </a:lnTo>
                  <a:lnTo>
                    <a:pt x="2557435" y="292882"/>
                  </a:lnTo>
                  <a:lnTo>
                    <a:pt x="2519857" y="267367"/>
                  </a:lnTo>
                  <a:lnTo>
                    <a:pt x="2481528" y="242879"/>
                  </a:lnTo>
                  <a:lnTo>
                    <a:pt x="2442469" y="219439"/>
                  </a:lnTo>
                  <a:lnTo>
                    <a:pt x="2402697" y="197068"/>
                  </a:lnTo>
                  <a:lnTo>
                    <a:pt x="2362233" y="175785"/>
                  </a:lnTo>
                  <a:lnTo>
                    <a:pt x="2321095" y="155611"/>
                  </a:lnTo>
                  <a:lnTo>
                    <a:pt x="2279302" y="136567"/>
                  </a:lnTo>
                  <a:lnTo>
                    <a:pt x="2236874" y="118672"/>
                  </a:lnTo>
                  <a:lnTo>
                    <a:pt x="2193829" y="101948"/>
                  </a:lnTo>
                  <a:lnTo>
                    <a:pt x="2150187" y="86414"/>
                  </a:lnTo>
                  <a:lnTo>
                    <a:pt x="2105966" y="72092"/>
                  </a:lnTo>
                  <a:lnTo>
                    <a:pt x="2061187" y="59000"/>
                  </a:lnTo>
                  <a:lnTo>
                    <a:pt x="2015867" y="47161"/>
                  </a:lnTo>
                  <a:lnTo>
                    <a:pt x="1970026" y="36594"/>
                  </a:lnTo>
                  <a:lnTo>
                    <a:pt x="1923684" y="27319"/>
                  </a:lnTo>
                  <a:lnTo>
                    <a:pt x="1876858" y="19358"/>
                  </a:lnTo>
                  <a:lnTo>
                    <a:pt x="1829569" y="12730"/>
                  </a:lnTo>
                  <a:lnTo>
                    <a:pt x="1781836" y="7456"/>
                  </a:lnTo>
                  <a:lnTo>
                    <a:pt x="1733677" y="3555"/>
                  </a:lnTo>
                  <a:lnTo>
                    <a:pt x="1626108" y="1626108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888593" y="3290061"/>
            <a:ext cx="7226934" cy="149796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844800" marR="5080" indent="-2832735">
              <a:lnSpc>
                <a:spcPts val="2590"/>
              </a:lnSpc>
              <a:spcBef>
                <a:spcPts val="425"/>
              </a:spcBef>
            </a:pPr>
            <a:r>
              <a:rPr dirty="0" sz="2400">
                <a:solidFill>
                  <a:srgbClr val="CC0066"/>
                </a:solidFill>
                <a:latin typeface="Arial Black"/>
                <a:cs typeface="Arial Black"/>
              </a:rPr>
              <a:t>Dados</a:t>
            </a:r>
            <a:r>
              <a:rPr dirty="0" sz="2400" spc="-5">
                <a:solidFill>
                  <a:srgbClr val="CC0066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CC0066"/>
                </a:solidFill>
                <a:latin typeface="Arial Black"/>
                <a:cs typeface="Arial Black"/>
              </a:rPr>
              <a:t>de</a:t>
            </a:r>
            <a:r>
              <a:rPr dirty="0" sz="2400" spc="-10">
                <a:solidFill>
                  <a:srgbClr val="CC0066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CC0066"/>
                </a:solidFill>
                <a:latin typeface="Arial Black"/>
                <a:cs typeface="Arial Black"/>
              </a:rPr>
              <a:t>2018</a:t>
            </a:r>
            <a:r>
              <a:rPr dirty="0" sz="2400" spc="5">
                <a:solidFill>
                  <a:srgbClr val="CC0066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CC0066"/>
                </a:solidFill>
                <a:latin typeface="Arial Black"/>
                <a:cs typeface="Arial Black"/>
              </a:rPr>
              <a:t>que</a:t>
            </a:r>
            <a:r>
              <a:rPr dirty="0" sz="2400" spc="10">
                <a:solidFill>
                  <a:srgbClr val="CC0066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CC0066"/>
                </a:solidFill>
                <a:latin typeface="Arial Black"/>
                <a:cs typeface="Arial Black"/>
              </a:rPr>
              <a:t>ilustram</a:t>
            </a:r>
            <a:r>
              <a:rPr dirty="0" sz="2400" spc="-15">
                <a:solidFill>
                  <a:srgbClr val="CC0066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CC0066"/>
                </a:solidFill>
                <a:latin typeface="Arial Black"/>
                <a:cs typeface="Arial Black"/>
              </a:rPr>
              <a:t>a</a:t>
            </a:r>
            <a:r>
              <a:rPr dirty="0" sz="2400" spc="-5">
                <a:solidFill>
                  <a:srgbClr val="CC0066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CC0066"/>
                </a:solidFill>
                <a:latin typeface="Arial Black"/>
                <a:cs typeface="Arial Black"/>
              </a:rPr>
              <a:t>gravidade</a:t>
            </a:r>
            <a:r>
              <a:rPr dirty="0" sz="2400" spc="-15">
                <a:solidFill>
                  <a:srgbClr val="CC0066"/>
                </a:solidFill>
                <a:latin typeface="Arial Black"/>
                <a:cs typeface="Arial Black"/>
              </a:rPr>
              <a:t> </a:t>
            </a:r>
            <a:r>
              <a:rPr dirty="0" sz="2400" spc="-25">
                <a:solidFill>
                  <a:srgbClr val="CC0066"/>
                </a:solidFill>
                <a:latin typeface="Arial Black"/>
                <a:cs typeface="Arial Black"/>
              </a:rPr>
              <a:t>da </a:t>
            </a:r>
            <a:r>
              <a:rPr dirty="0" sz="2400" spc="-10">
                <a:solidFill>
                  <a:srgbClr val="CC0066"/>
                </a:solidFill>
                <a:latin typeface="Arial Black"/>
                <a:cs typeface="Arial Black"/>
              </a:rPr>
              <a:t>situação:</a:t>
            </a:r>
            <a:endParaRPr sz="2400">
              <a:latin typeface="Arial Black"/>
              <a:cs typeface="Arial Black"/>
            </a:endParaRPr>
          </a:p>
          <a:p>
            <a:pPr algn="ctr" marR="179705">
              <a:lnSpc>
                <a:spcPct val="100000"/>
              </a:lnSpc>
              <a:spcBef>
                <a:spcPts val="3209"/>
              </a:spcBef>
            </a:pPr>
            <a:r>
              <a:rPr dirty="0" sz="2400">
                <a:solidFill>
                  <a:srgbClr val="C00000"/>
                </a:solidFill>
                <a:latin typeface="Arial Black"/>
                <a:cs typeface="Arial Black"/>
              </a:rPr>
              <a:t>Óbitos</a:t>
            </a:r>
            <a:r>
              <a:rPr dirty="0" sz="2400" spc="-10">
                <a:solidFill>
                  <a:srgbClr val="C00000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C00000"/>
                </a:solidFill>
                <a:latin typeface="Arial Black"/>
                <a:cs typeface="Arial Black"/>
              </a:rPr>
              <a:t>em</a:t>
            </a:r>
            <a:r>
              <a:rPr dirty="0" sz="2400" spc="-10">
                <a:solidFill>
                  <a:srgbClr val="C00000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C00000"/>
                </a:solidFill>
                <a:latin typeface="Arial Black"/>
                <a:cs typeface="Arial Black"/>
              </a:rPr>
              <a:t>2018:</a:t>
            </a:r>
            <a:r>
              <a:rPr dirty="0" sz="2400" spc="5">
                <a:solidFill>
                  <a:srgbClr val="C00000"/>
                </a:solidFill>
                <a:latin typeface="Arial Black"/>
                <a:cs typeface="Arial Black"/>
              </a:rPr>
              <a:t> </a:t>
            </a:r>
            <a:r>
              <a:rPr dirty="0" sz="2400" spc="-10">
                <a:solidFill>
                  <a:srgbClr val="C00000"/>
                </a:solidFill>
                <a:latin typeface="Arial Black"/>
                <a:cs typeface="Arial Black"/>
              </a:rPr>
              <a:t>17.763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3685032" y="8438388"/>
            <a:ext cx="102235" cy="102235"/>
            <a:chOff x="3685032" y="8438388"/>
            <a:chExt cx="102235" cy="102235"/>
          </a:xfrm>
        </p:grpSpPr>
        <p:sp>
          <p:nvSpPr>
            <p:cNvPr id="10" name="object 10" descr=""/>
            <p:cNvSpPr/>
            <p:nvPr/>
          </p:nvSpPr>
          <p:spPr>
            <a:xfrm>
              <a:off x="3694176" y="8447532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20">
                  <a:moveTo>
                    <a:pt x="83820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83820" y="83820"/>
                  </a:lnTo>
                  <a:lnTo>
                    <a:pt x="8382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694176" y="8447532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20">
                  <a:moveTo>
                    <a:pt x="0" y="83820"/>
                  </a:moveTo>
                  <a:lnTo>
                    <a:pt x="83820" y="83820"/>
                  </a:lnTo>
                  <a:lnTo>
                    <a:pt x="8382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3802760" y="8368994"/>
            <a:ext cx="5365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585858"/>
                </a:solidFill>
                <a:latin typeface="Calibri"/>
                <a:cs typeface="Calibri"/>
              </a:rPr>
              <a:t>Homens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4459223" y="8438388"/>
            <a:ext cx="102235" cy="102235"/>
            <a:chOff x="4459223" y="8438388"/>
            <a:chExt cx="102235" cy="102235"/>
          </a:xfrm>
        </p:grpSpPr>
        <p:sp>
          <p:nvSpPr>
            <p:cNvPr id="14" name="object 14" descr=""/>
            <p:cNvSpPr/>
            <p:nvPr/>
          </p:nvSpPr>
          <p:spPr>
            <a:xfrm>
              <a:off x="4468367" y="8447532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20">
                  <a:moveTo>
                    <a:pt x="83820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83820" y="83820"/>
                  </a:lnTo>
                  <a:lnTo>
                    <a:pt x="8382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468367" y="8447532"/>
              <a:ext cx="83820" cy="83820"/>
            </a:xfrm>
            <a:custGeom>
              <a:avLst/>
              <a:gdLst/>
              <a:ahLst/>
              <a:cxnLst/>
              <a:rect l="l" t="t" r="r" b="b"/>
              <a:pathLst>
                <a:path w="83820" h="83820">
                  <a:moveTo>
                    <a:pt x="0" y="83820"/>
                  </a:moveTo>
                  <a:lnTo>
                    <a:pt x="83820" y="83820"/>
                  </a:lnTo>
                  <a:lnTo>
                    <a:pt x="8382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4576698" y="8368994"/>
            <a:ext cx="6134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585858"/>
                </a:solidFill>
                <a:latin typeface="Calibri"/>
                <a:cs typeface="Calibri"/>
              </a:rPr>
              <a:t>Mulheres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195186" y="5564250"/>
            <a:ext cx="21628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C55A11"/>
                </a:solidFill>
                <a:latin typeface="Arial Black"/>
                <a:cs typeface="Arial Black"/>
              </a:rPr>
              <a:t>Mulheres:</a:t>
            </a:r>
            <a:r>
              <a:rPr dirty="0" sz="1800" spc="-75">
                <a:solidFill>
                  <a:srgbClr val="C55A11"/>
                </a:solidFill>
                <a:latin typeface="Arial Black"/>
                <a:cs typeface="Arial Black"/>
              </a:rPr>
              <a:t> </a:t>
            </a:r>
            <a:r>
              <a:rPr dirty="0" sz="1800" spc="-10">
                <a:solidFill>
                  <a:srgbClr val="C55A11"/>
                </a:solidFill>
                <a:latin typeface="Arial Black"/>
                <a:cs typeface="Arial Black"/>
              </a:rPr>
              <a:t>17.572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74903" y="5564250"/>
            <a:ext cx="16522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6FC0"/>
                </a:solidFill>
                <a:latin typeface="Arial Black"/>
                <a:cs typeface="Arial Black"/>
              </a:rPr>
              <a:t>Homens:</a:t>
            </a:r>
            <a:r>
              <a:rPr dirty="0" sz="1800" spc="5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dirty="0" sz="1800" spc="-25">
                <a:solidFill>
                  <a:srgbClr val="006FC0"/>
                </a:solidFill>
                <a:latin typeface="Arial Black"/>
                <a:cs typeface="Arial Black"/>
              </a:rPr>
              <a:t>189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176784" y="38099"/>
            <a:ext cx="4005579" cy="1278890"/>
            <a:chOff x="176784" y="38099"/>
            <a:chExt cx="4005579" cy="1278890"/>
          </a:xfrm>
        </p:grpSpPr>
        <p:pic>
          <p:nvPicPr>
            <p:cNvPr id="20" name="object 2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784" y="147827"/>
              <a:ext cx="2819400" cy="766572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03219" y="38099"/>
              <a:ext cx="1278635" cy="1278635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/>
          <p:nvPr/>
        </p:nvSpPr>
        <p:spPr>
          <a:xfrm>
            <a:off x="4367910" y="211073"/>
            <a:ext cx="4533900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12700" marR="5080" indent="1839595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Comissão</a:t>
            </a:r>
            <a:r>
              <a:rPr dirty="0" sz="1400" spc="-40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de</a:t>
            </a:r>
            <a:r>
              <a:rPr dirty="0" sz="1400" spc="-15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Saúde</a:t>
            </a:r>
            <a:r>
              <a:rPr dirty="0" sz="1400" spc="-30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Mental</a:t>
            </a:r>
            <a:r>
              <a:rPr dirty="0" sz="1400" spc="-25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7B7B7B"/>
                </a:solidFill>
                <a:latin typeface="Calibri"/>
                <a:cs typeface="Calibri"/>
              </a:rPr>
              <a:t>(CSM-</a:t>
            </a:r>
            <a:r>
              <a:rPr dirty="0" sz="1400" spc="-25" b="1">
                <a:solidFill>
                  <a:srgbClr val="7B7B7B"/>
                </a:solidFill>
                <a:latin typeface="Calibri"/>
                <a:cs typeface="Calibri"/>
              </a:rPr>
              <a:t>PI) </a:t>
            </a: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Núcleo</a:t>
            </a:r>
            <a:r>
              <a:rPr dirty="0" sz="1400" spc="-15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de</a:t>
            </a:r>
            <a:r>
              <a:rPr dirty="0" sz="1400" spc="-30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7B7B7B"/>
                </a:solidFill>
                <a:latin typeface="Calibri"/>
                <a:cs typeface="Calibri"/>
              </a:rPr>
              <a:t>Acompanhamento</a:t>
            </a:r>
            <a:r>
              <a:rPr dirty="0" sz="1400" spc="-40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Psicossocial</a:t>
            </a:r>
            <a:r>
              <a:rPr dirty="0" sz="1400" spc="-15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7B7B7B"/>
                </a:solidFill>
                <a:latin typeface="Calibri"/>
                <a:cs typeface="Calibri"/>
              </a:rPr>
              <a:t>(NAPS-</a:t>
            </a:r>
            <a:r>
              <a:rPr dirty="0" sz="1400" spc="-25" b="1">
                <a:solidFill>
                  <a:srgbClr val="7B7B7B"/>
                </a:solidFill>
                <a:latin typeface="Calibri"/>
                <a:cs typeface="Calibri"/>
              </a:rPr>
              <a:t>PI) </a:t>
            </a:r>
            <a:r>
              <a:rPr dirty="0" sz="1400" spc="-10" b="1">
                <a:solidFill>
                  <a:srgbClr val="7B7B7B"/>
                </a:solidFill>
                <a:latin typeface="Calibri"/>
                <a:cs typeface="Calibri"/>
              </a:rPr>
              <a:t>Coordenação</a:t>
            </a:r>
            <a:r>
              <a:rPr dirty="0" sz="1400" spc="-30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7B7B7B"/>
                </a:solidFill>
                <a:latin typeface="Calibri"/>
                <a:cs typeface="Calibri"/>
              </a:rPr>
              <a:t>Pedagógica</a:t>
            </a:r>
            <a:r>
              <a:rPr dirty="0" sz="1400" spc="15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e</a:t>
            </a:r>
            <a:r>
              <a:rPr dirty="0" sz="1400" spc="5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de</a:t>
            </a:r>
            <a:r>
              <a:rPr dirty="0" sz="1400" spc="15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Apoio</a:t>
            </a:r>
            <a:r>
              <a:rPr dirty="0" sz="1400" spc="5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ao</a:t>
            </a:r>
            <a:r>
              <a:rPr dirty="0" sz="1400" spc="-5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7B7B7B"/>
                </a:solidFill>
                <a:latin typeface="Calibri"/>
                <a:cs typeface="Calibri"/>
              </a:rPr>
              <a:t>Estudante</a:t>
            </a:r>
            <a:r>
              <a:rPr dirty="0" sz="1400" spc="-30" b="1">
                <a:solidFill>
                  <a:srgbClr val="7B7B7B"/>
                </a:solidFill>
                <a:latin typeface="Calibri"/>
                <a:cs typeface="Calibri"/>
              </a:rPr>
              <a:t> (COPAE-</a:t>
            </a:r>
            <a:r>
              <a:rPr dirty="0" sz="1400" spc="-25" b="1">
                <a:solidFill>
                  <a:srgbClr val="7B7B7B"/>
                </a:solidFill>
                <a:latin typeface="Calibri"/>
                <a:cs typeface="Calibri"/>
              </a:rPr>
              <a:t>PI)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5438" y="919733"/>
            <a:ext cx="59480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dirty="0" spc="-25"/>
              <a:t> </a:t>
            </a:r>
            <a:r>
              <a:rPr dirty="0"/>
              <a:t>que aumenta</a:t>
            </a:r>
            <a:r>
              <a:rPr dirty="0" spc="-10"/>
              <a:t> </a:t>
            </a:r>
            <a:r>
              <a:rPr dirty="0"/>
              <a:t>o</a:t>
            </a:r>
            <a:r>
              <a:rPr dirty="0" spc="-10"/>
              <a:t> risco?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4830" y="1607057"/>
            <a:ext cx="8272145" cy="128079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algn="just" marL="12700" marR="5080">
              <a:lnSpc>
                <a:spcPts val="2160"/>
              </a:lnSpc>
              <a:spcBef>
                <a:spcPts val="375"/>
              </a:spcBef>
            </a:pPr>
            <a:r>
              <a:rPr dirty="0" sz="2000">
                <a:solidFill>
                  <a:srgbClr val="2E5496"/>
                </a:solidFill>
                <a:latin typeface="Arial Black"/>
                <a:cs typeface="Arial Black"/>
              </a:rPr>
              <a:t>Não</a:t>
            </a:r>
            <a:r>
              <a:rPr dirty="0" sz="2000" spc="310">
                <a:solidFill>
                  <a:srgbClr val="2E5496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2E5496"/>
                </a:solidFill>
                <a:latin typeface="Arial Black"/>
                <a:cs typeface="Arial Black"/>
              </a:rPr>
              <a:t>existe</a:t>
            </a:r>
            <a:r>
              <a:rPr dirty="0" sz="2000" spc="315">
                <a:solidFill>
                  <a:srgbClr val="2E5496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2E5496"/>
                </a:solidFill>
                <a:latin typeface="Arial Black"/>
                <a:cs typeface="Arial Black"/>
              </a:rPr>
              <a:t>só</a:t>
            </a:r>
            <a:r>
              <a:rPr dirty="0" sz="2000" spc="320">
                <a:solidFill>
                  <a:srgbClr val="2E5496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2E5496"/>
                </a:solidFill>
                <a:latin typeface="Arial Black"/>
                <a:cs typeface="Arial Black"/>
              </a:rPr>
              <a:t>uma</a:t>
            </a:r>
            <a:r>
              <a:rPr dirty="0" sz="2000" spc="310">
                <a:solidFill>
                  <a:srgbClr val="2E5496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2E5496"/>
                </a:solidFill>
                <a:latin typeface="Arial Black"/>
                <a:cs typeface="Arial Black"/>
              </a:rPr>
              <a:t>causa,</a:t>
            </a:r>
            <a:r>
              <a:rPr dirty="0" sz="2000" spc="325">
                <a:solidFill>
                  <a:srgbClr val="2E5496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2E5496"/>
                </a:solidFill>
                <a:latin typeface="Arial Black"/>
                <a:cs typeface="Arial Black"/>
              </a:rPr>
              <a:t>mas</a:t>
            </a:r>
            <a:r>
              <a:rPr dirty="0" sz="2000" spc="315">
                <a:solidFill>
                  <a:srgbClr val="2E5496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2E5496"/>
                </a:solidFill>
                <a:latin typeface="Arial Black"/>
                <a:cs typeface="Arial Black"/>
              </a:rPr>
              <a:t>a</a:t>
            </a:r>
            <a:r>
              <a:rPr dirty="0" sz="2000" spc="305">
                <a:solidFill>
                  <a:srgbClr val="2E5496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2E5496"/>
                </a:solidFill>
                <a:latin typeface="Arial Black"/>
                <a:cs typeface="Arial Black"/>
              </a:rPr>
              <a:t>idade</a:t>
            </a:r>
            <a:r>
              <a:rPr dirty="0" sz="2000" spc="305">
                <a:solidFill>
                  <a:srgbClr val="2E5496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2E5496"/>
                </a:solidFill>
                <a:latin typeface="Arial Black"/>
                <a:cs typeface="Arial Black"/>
              </a:rPr>
              <a:t>é</a:t>
            </a:r>
            <a:r>
              <a:rPr dirty="0" sz="2000" spc="330">
                <a:solidFill>
                  <a:srgbClr val="2E5496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2E5496"/>
                </a:solidFill>
                <a:latin typeface="Arial Black"/>
                <a:cs typeface="Arial Black"/>
              </a:rPr>
              <a:t>um</a:t>
            </a:r>
            <a:r>
              <a:rPr dirty="0" sz="2000" spc="320">
                <a:solidFill>
                  <a:srgbClr val="2E5496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2E5496"/>
                </a:solidFill>
                <a:latin typeface="Arial Black"/>
                <a:cs typeface="Arial Black"/>
              </a:rPr>
              <a:t>dos</a:t>
            </a:r>
            <a:r>
              <a:rPr dirty="0" sz="2000" spc="325">
                <a:solidFill>
                  <a:srgbClr val="2E5496"/>
                </a:solidFill>
                <a:latin typeface="Arial Black"/>
                <a:cs typeface="Arial Black"/>
              </a:rPr>
              <a:t> </a:t>
            </a:r>
            <a:r>
              <a:rPr dirty="0" sz="2000" spc="-10">
                <a:solidFill>
                  <a:srgbClr val="2E5496"/>
                </a:solidFill>
                <a:latin typeface="Arial Black"/>
                <a:cs typeface="Arial Black"/>
              </a:rPr>
              <a:t>fatores </a:t>
            </a:r>
            <a:r>
              <a:rPr dirty="0" sz="2000">
                <a:solidFill>
                  <a:srgbClr val="2E5496"/>
                </a:solidFill>
                <a:latin typeface="Arial Black"/>
                <a:cs typeface="Arial Black"/>
              </a:rPr>
              <a:t>mais</a:t>
            </a:r>
            <a:r>
              <a:rPr dirty="0" sz="2000" spc="375">
                <a:solidFill>
                  <a:srgbClr val="2E5496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2E5496"/>
                </a:solidFill>
                <a:latin typeface="Arial Black"/>
                <a:cs typeface="Arial Black"/>
              </a:rPr>
              <a:t>importantes</a:t>
            </a:r>
            <a:r>
              <a:rPr dirty="0" sz="2000" spc="405">
                <a:solidFill>
                  <a:srgbClr val="2E5496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2E5496"/>
                </a:solidFill>
                <a:latin typeface="Arial Black"/>
                <a:cs typeface="Arial Black"/>
              </a:rPr>
              <a:t>de</a:t>
            </a:r>
            <a:r>
              <a:rPr dirty="0" sz="2000" spc="405">
                <a:solidFill>
                  <a:srgbClr val="2E5496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2E5496"/>
                </a:solidFill>
                <a:latin typeface="Arial Black"/>
                <a:cs typeface="Arial Black"/>
              </a:rPr>
              <a:t>risco</a:t>
            </a:r>
            <a:r>
              <a:rPr dirty="0" sz="2000" spc="400">
                <a:solidFill>
                  <a:srgbClr val="2E5496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2E5496"/>
                </a:solidFill>
                <a:latin typeface="Arial Black"/>
                <a:cs typeface="Arial Black"/>
              </a:rPr>
              <a:t>para</a:t>
            </a:r>
            <a:r>
              <a:rPr dirty="0" sz="2000" spc="400">
                <a:solidFill>
                  <a:srgbClr val="2E5496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2E5496"/>
                </a:solidFill>
                <a:latin typeface="Arial Black"/>
                <a:cs typeface="Arial Black"/>
              </a:rPr>
              <a:t>a</a:t>
            </a:r>
            <a:r>
              <a:rPr dirty="0" sz="2000" spc="395">
                <a:solidFill>
                  <a:srgbClr val="2E5496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2E5496"/>
                </a:solidFill>
                <a:latin typeface="Arial Black"/>
                <a:cs typeface="Arial Black"/>
              </a:rPr>
              <a:t>doença(um</a:t>
            </a:r>
            <a:r>
              <a:rPr dirty="0" sz="2000" spc="405">
                <a:solidFill>
                  <a:srgbClr val="2E5496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2E5496"/>
                </a:solidFill>
                <a:latin typeface="Arial Black"/>
                <a:cs typeface="Arial Black"/>
              </a:rPr>
              <a:t>em</a:t>
            </a:r>
            <a:r>
              <a:rPr dirty="0" sz="2000" spc="380">
                <a:solidFill>
                  <a:srgbClr val="2E5496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2E5496"/>
                </a:solidFill>
                <a:latin typeface="Arial Black"/>
                <a:cs typeface="Arial Black"/>
              </a:rPr>
              <a:t>cada</a:t>
            </a:r>
            <a:r>
              <a:rPr dirty="0" sz="2000" spc="405">
                <a:solidFill>
                  <a:srgbClr val="2E5496"/>
                </a:solidFill>
                <a:latin typeface="Arial Black"/>
                <a:cs typeface="Arial Black"/>
              </a:rPr>
              <a:t> </a:t>
            </a:r>
            <a:r>
              <a:rPr dirty="0" sz="2000" spc="-50">
                <a:solidFill>
                  <a:srgbClr val="2E5496"/>
                </a:solidFill>
                <a:latin typeface="Arial Black"/>
                <a:cs typeface="Arial Black"/>
              </a:rPr>
              <a:t>5 </a:t>
            </a:r>
            <a:r>
              <a:rPr dirty="0" sz="2000">
                <a:solidFill>
                  <a:srgbClr val="2E5496"/>
                </a:solidFill>
                <a:latin typeface="Arial Black"/>
                <a:cs typeface="Arial Black"/>
              </a:rPr>
              <a:t>casos</a:t>
            </a:r>
            <a:r>
              <a:rPr dirty="0" sz="2000" spc="-25">
                <a:solidFill>
                  <a:srgbClr val="2E5496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2E5496"/>
                </a:solidFill>
                <a:latin typeface="Arial Black"/>
                <a:cs typeface="Arial Black"/>
              </a:rPr>
              <a:t>ocorre</a:t>
            </a:r>
            <a:r>
              <a:rPr dirty="0" sz="2000" spc="-30">
                <a:solidFill>
                  <a:srgbClr val="2E5496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2E5496"/>
                </a:solidFill>
                <a:latin typeface="Arial Black"/>
                <a:cs typeface="Arial Black"/>
              </a:rPr>
              <a:t>após</a:t>
            </a:r>
            <a:r>
              <a:rPr dirty="0" sz="2000" spc="-15">
                <a:solidFill>
                  <a:srgbClr val="2E5496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2E5496"/>
                </a:solidFill>
                <a:latin typeface="Arial Black"/>
                <a:cs typeface="Arial Black"/>
              </a:rPr>
              <a:t>os</a:t>
            </a:r>
            <a:r>
              <a:rPr dirty="0" sz="2000" spc="-45">
                <a:solidFill>
                  <a:srgbClr val="2E5496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2E5496"/>
                </a:solidFill>
                <a:latin typeface="Arial Black"/>
                <a:cs typeface="Arial Black"/>
              </a:rPr>
              <a:t>50</a:t>
            </a:r>
            <a:r>
              <a:rPr dirty="0" sz="2000" spc="-20">
                <a:solidFill>
                  <a:srgbClr val="2E5496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2E5496"/>
                </a:solidFill>
                <a:latin typeface="Arial Black"/>
                <a:cs typeface="Arial Black"/>
              </a:rPr>
              <a:t>anos</a:t>
            </a:r>
            <a:r>
              <a:rPr dirty="0" sz="2000" spc="-35">
                <a:solidFill>
                  <a:srgbClr val="2E5496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2E5496"/>
                </a:solidFill>
                <a:latin typeface="Arial Black"/>
                <a:cs typeface="Arial Black"/>
              </a:rPr>
              <a:t>de</a:t>
            </a:r>
            <a:r>
              <a:rPr dirty="0" sz="2000" spc="-30">
                <a:solidFill>
                  <a:srgbClr val="2E5496"/>
                </a:solidFill>
                <a:latin typeface="Arial Black"/>
                <a:cs typeface="Arial Black"/>
              </a:rPr>
              <a:t> </a:t>
            </a:r>
            <a:r>
              <a:rPr dirty="0" sz="2000" spc="-10">
                <a:solidFill>
                  <a:srgbClr val="2E5496"/>
                </a:solidFill>
                <a:latin typeface="Arial Black"/>
                <a:cs typeface="Arial Black"/>
              </a:rPr>
              <a:t>idade).</a:t>
            </a:r>
            <a:endParaRPr sz="2000">
              <a:latin typeface="Arial Black"/>
              <a:cs typeface="Arial Black"/>
            </a:endParaRPr>
          </a:p>
          <a:p>
            <a:pPr algn="just" marL="12700">
              <a:lnSpc>
                <a:spcPct val="100000"/>
              </a:lnSpc>
              <a:spcBef>
                <a:spcPts val="725"/>
              </a:spcBef>
            </a:pPr>
            <a:r>
              <a:rPr dirty="0" sz="2000">
                <a:solidFill>
                  <a:srgbClr val="2E5496"/>
                </a:solidFill>
                <a:latin typeface="Arial Black"/>
                <a:cs typeface="Arial Black"/>
              </a:rPr>
              <a:t>Estes,</a:t>
            </a:r>
            <a:r>
              <a:rPr dirty="0" sz="2000" spc="-15">
                <a:solidFill>
                  <a:srgbClr val="2E5496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2E5496"/>
                </a:solidFill>
                <a:latin typeface="Arial Black"/>
                <a:cs typeface="Arial Black"/>
              </a:rPr>
              <a:t>podem ser</a:t>
            </a:r>
            <a:r>
              <a:rPr dirty="0" sz="2000" spc="-20">
                <a:solidFill>
                  <a:srgbClr val="2E5496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2E5496"/>
                </a:solidFill>
                <a:latin typeface="Arial Black"/>
                <a:cs typeface="Arial Black"/>
              </a:rPr>
              <a:t>divididos</a:t>
            </a:r>
            <a:r>
              <a:rPr dirty="0" sz="2000" spc="-25">
                <a:solidFill>
                  <a:srgbClr val="2E5496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2E5496"/>
                </a:solidFill>
                <a:latin typeface="Arial Black"/>
                <a:cs typeface="Arial Black"/>
              </a:rPr>
              <a:t>em</a:t>
            </a:r>
            <a:r>
              <a:rPr dirty="0" sz="2000" spc="-15">
                <a:solidFill>
                  <a:srgbClr val="2E5496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2E5496"/>
                </a:solidFill>
                <a:latin typeface="Arial Black"/>
                <a:cs typeface="Arial Black"/>
              </a:rPr>
              <a:t>três</a:t>
            </a:r>
            <a:r>
              <a:rPr dirty="0" sz="2000" spc="-5">
                <a:solidFill>
                  <a:srgbClr val="2E5496"/>
                </a:solidFill>
                <a:latin typeface="Arial Black"/>
                <a:cs typeface="Arial Black"/>
              </a:rPr>
              <a:t> </a:t>
            </a:r>
            <a:r>
              <a:rPr dirty="0" sz="2000" spc="-10">
                <a:solidFill>
                  <a:srgbClr val="2E5496"/>
                </a:solidFill>
                <a:latin typeface="Arial Black"/>
                <a:cs typeface="Arial Black"/>
              </a:rPr>
              <a:t>categorias:</a:t>
            </a:r>
            <a:endParaRPr sz="2000">
              <a:latin typeface="Arial Black"/>
              <a:cs typeface="Arial Black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259664" y="3218941"/>
          <a:ext cx="8568055" cy="5534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6385"/>
                <a:gridCol w="2826385"/>
                <a:gridCol w="2826385"/>
              </a:tblGrid>
              <a:tr h="889635">
                <a:tc>
                  <a:txBody>
                    <a:bodyPr/>
                    <a:lstStyle/>
                    <a:p>
                      <a:pPr marL="573405" marR="427990" indent="-14033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Fatores</a:t>
                      </a:r>
                      <a:r>
                        <a:rPr dirty="0" sz="1800" spc="-8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ambientais</a:t>
                      </a:r>
                      <a:r>
                        <a:rPr dirty="0" sz="1800" spc="-9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comportamentais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283210" marR="276225" indent="25400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Fatores</a:t>
                      </a:r>
                      <a:r>
                        <a:rPr dirty="0" sz="1800" spc="-6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história reprodutiva</a:t>
                      </a:r>
                      <a:r>
                        <a:rPr dirty="0" sz="1800" spc="-4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hormonal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781685" marR="501650" indent="-2730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Fatores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genéticos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e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hereditários*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90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889635">
                <a:tc>
                  <a:txBody>
                    <a:bodyPr/>
                    <a:lstStyle/>
                    <a:p>
                      <a:pPr marL="904240" marR="151130" indent="-7486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Obesidade</a:t>
                      </a:r>
                      <a:r>
                        <a:rPr dirty="0" sz="16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6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sobrepeso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após</a:t>
                      </a:r>
                      <a:r>
                        <a:rPr dirty="0" sz="1600" spc="-50">
                          <a:latin typeface="Calibri"/>
                          <a:cs typeface="Calibri"/>
                        </a:rPr>
                        <a:t> a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menopausa;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064895" marR="121285" indent="-93599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Primeira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menstruação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antes</a:t>
                      </a:r>
                      <a:r>
                        <a:rPr dirty="0" sz="16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de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12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anos;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129030" marR="201930" indent="-91948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História</a:t>
                      </a:r>
                      <a:r>
                        <a:rPr dirty="0" sz="16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familiar</a:t>
                      </a:r>
                      <a:r>
                        <a:rPr dirty="0" sz="16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câncer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de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ovário;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1231900">
                <a:tc>
                  <a:txBody>
                    <a:bodyPr/>
                    <a:lstStyle/>
                    <a:p>
                      <a:pPr marL="81915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Sedentarismo;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944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Não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ter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tido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filhos;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1191260" marR="233045" indent="-94996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Primeira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gravidez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após</a:t>
                      </a:r>
                      <a:r>
                        <a:rPr dirty="0" sz="16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os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30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anos;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17804" marR="208915" indent="-12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Casos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câncer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mama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na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família,</a:t>
                      </a:r>
                      <a:r>
                        <a:rPr dirty="0" sz="1600" spc="-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principalmente</a:t>
                      </a:r>
                      <a:r>
                        <a:rPr dirty="0" sz="16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antes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dos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50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anos;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129159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Consumo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em</a:t>
                      </a:r>
                      <a:r>
                        <a:rPr dirty="0" sz="16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excessivo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de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bebida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alcoólica;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48945" marR="440055" indent="-12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Uso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contraceptivos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hormonais</a:t>
                      </a:r>
                      <a:r>
                        <a:rPr dirty="0" sz="16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(estrogênio- progesterona);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História</a:t>
                      </a:r>
                      <a:r>
                        <a:rPr dirty="0" sz="16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familiar</a:t>
                      </a:r>
                      <a:r>
                        <a:rPr dirty="0" sz="16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câncer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de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mama</a:t>
                      </a:r>
                      <a:r>
                        <a:rPr dirty="0" sz="16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em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 homens;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1231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Exposição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frequente</a:t>
                      </a:r>
                      <a:r>
                        <a:rPr dirty="0" sz="16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6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radiações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ionizantes</a:t>
                      </a:r>
                      <a:r>
                        <a:rPr dirty="0" sz="16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(Raios-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X).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Parar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menstruar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(menopausa)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após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os</a:t>
                      </a:r>
                      <a:r>
                        <a:rPr dirty="0" sz="16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55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anos;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3820" marR="74930" indent="63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Alteração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genética, especialmente</a:t>
                      </a:r>
                      <a:r>
                        <a:rPr dirty="0" sz="16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nos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genes</a:t>
                      </a:r>
                      <a:r>
                        <a:rPr dirty="0" sz="16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BRCA1 </a:t>
                      </a:r>
                      <a:r>
                        <a:rPr dirty="0" sz="160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6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BRCA2.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3759" y="0"/>
            <a:ext cx="1775458" cy="1700783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784" y="147827"/>
            <a:ext cx="2366772" cy="6431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635" y="1123568"/>
            <a:ext cx="39192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Como</a:t>
            </a:r>
            <a:r>
              <a:rPr dirty="0" spc="-10"/>
              <a:t> prevenir?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8066" y="1972182"/>
            <a:ext cx="4712970" cy="6750684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69215">
              <a:lnSpc>
                <a:spcPts val="2590"/>
              </a:lnSpc>
              <a:spcBef>
                <a:spcPts val="425"/>
              </a:spcBef>
            </a:pPr>
            <a:r>
              <a:rPr dirty="0" sz="2400">
                <a:solidFill>
                  <a:srgbClr val="FF66CC"/>
                </a:solidFill>
                <a:latin typeface="Arial Black"/>
                <a:cs typeface="Arial Black"/>
              </a:rPr>
              <a:t>Cerca</a:t>
            </a:r>
            <a:r>
              <a:rPr dirty="0" sz="2400" spc="-15">
                <a:solidFill>
                  <a:srgbClr val="FF66CC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FF66CC"/>
                </a:solidFill>
                <a:latin typeface="Arial Black"/>
                <a:cs typeface="Arial Black"/>
              </a:rPr>
              <a:t>de</a:t>
            </a:r>
            <a:r>
              <a:rPr dirty="0" sz="2400" spc="-10">
                <a:solidFill>
                  <a:srgbClr val="FF66CC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FF66CC"/>
                </a:solidFill>
                <a:latin typeface="Arial Black"/>
                <a:cs typeface="Arial Black"/>
              </a:rPr>
              <a:t>30%</a:t>
            </a:r>
            <a:r>
              <a:rPr dirty="0" sz="2400" spc="5">
                <a:solidFill>
                  <a:srgbClr val="FF66CC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FF66CC"/>
                </a:solidFill>
                <a:latin typeface="Arial Black"/>
                <a:cs typeface="Arial Black"/>
              </a:rPr>
              <a:t>dos casos</a:t>
            </a:r>
            <a:r>
              <a:rPr dirty="0" sz="2400" spc="-10">
                <a:solidFill>
                  <a:srgbClr val="FF66CC"/>
                </a:solidFill>
                <a:latin typeface="Arial Black"/>
                <a:cs typeface="Arial Black"/>
              </a:rPr>
              <a:t> </a:t>
            </a:r>
            <a:r>
              <a:rPr dirty="0" sz="2400" spc="-25">
                <a:solidFill>
                  <a:srgbClr val="FF66CC"/>
                </a:solidFill>
                <a:latin typeface="Arial Black"/>
                <a:cs typeface="Arial Black"/>
              </a:rPr>
              <a:t>de </a:t>
            </a:r>
            <a:r>
              <a:rPr dirty="0" sz="2400">
                <a:solidFill>
                  <a:srgbClr val="FF66CC"/>
                </a:solidFill>
                <a:latin typeface="Arial Black"/>
                <a:cs typeface="Arial Black"/>
              </a:rPr>
              <a:t>câncer</a:t>
            </a:r>
            <a:r>
              <a:rPr dirty="0" sz="2400" spc="-15">
                <a:solidFill>
                  <a:srgbClr val="FF66CC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FF66CC"/>
                </a:solidFill>
                <a:latin typeface="Arial Black"/>
                <a:cs typeface="Arial Black"/>
              </a:rPr>
              <a:t>de</a:t>
            </a:r>
            <a:r>
              <a:rPr dirty="0" sz="2400" spc="-20">
                <a:solidFill>
                  <a:srgbClr val="FF66CC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FF66CC"/>
                </a:solidFill>
                <a:latin typeface="Arial Black"/>
                <a:cs typeface="Arial Black"/>
              </a:rPr>
              <a:t>mama</a:t>
            </a:r>
            <a:r>
              <a:rPr dirty="0" sz="2400" spc="-5">
                <a:solidFill>
                  <a:srgbClr val="FF66CC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FF66CC"/>
                </a:solidFill>
                <a:latin typeface="Arial Black"/>
                <a:cs typeface="Arial Black"/>
              </a:rPr>
              <a:t>podem</a:t>
            </a:r>
            <a:r>
              <a:rPr dirty="0" sz="2400" spc="5">
                <a:solidFill>
                  <a:srgbClr val="FF66CC"/>
                </a:solidFill>
                <a:latin typeface="Arial Black"/>
                <a:cs typeface="Arial Black"/>
              </a:rPr>
              <a:t> </a:t>
            </a:r>
            <a:r>
              <a:rPr dirty="0" sz="2400" spc="-25">
                <a:solidFill>
                  <a:srgbClr val="FF66CC"/>
                </a:solidFill>
                <a:latin typeface="Arial Black"/>
                <a:cs typeface="Arial Black"/>
              </a:rPr>
              <a:t>ser </a:t>
            </a:r>
            <a:r>
              <a:rPr dirty="0" sz="2400">
                <a:solidFill>
                  <a:srgbClr val="FF66CC"/>
                </a:solidFill>
                <a:latin typeface="Arial Black"/>
                <a:cs typeface="Arial Black"/>
              </a:rPr>
              <a:t>evitados</a:t>
            </a:r>
            <a:r>
              <a:rPr dirty="0" sz="2400" spc="-55">
                <a:solidFill>
                  <a:srgbClr val="FF66CC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através</a:t>
            </a:r>
            <a:r>
              <a:rPr dirty="0" sz="2400" spc="-65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da</a:t>
            </a:r>
            <a:r>
              <a:rPr dirty="0" sz="2400" spc="-50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 spc="-10">
                <a:solidFill>
                  <a:srgbClr val="525252"/>
                </a:solidFill>
                <a:latin typeface="Arial Black"/>
                <a:cs typeface="Arial Black"/>
              </a:rPr>
              <a:t>adoção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de</a:t>
            </a:r>
            <a:r>
              <a:rPr dirty="0" sz="2400" spc="-50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hábitos</a:t>
            </a:r>
            <a:r>
              <a:rPr dirty="0" sz="2400" spc="-35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saudáveis,</a:t>
            </a:r>
            <a:r>
              <a:rPr dirty="0" sz="2400" spc="-15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 spc="-20">
                <a:solidFill>
                  <a:srgbClr val="525252"/>
                </a:solidFill>
                <a:latin typeface="Arial Black"/>
                <a:cs typeface="Arial Black"/>
              </a:rPr>
              <a:t>tais </a:t>
            </a:r>
            <a:r>
              <a:rPr dirty="0" sz="2400" spc="-10">
                <a:solidFill>
                  <a:srgbClr val="525252"/>
                </a:solidFill>
                <a:latin typeface="Arial Black"/>
                <a:cs typeface="Arial Black"/>
              </a:rPr>
              <a:t>como:</a:t>
            </a:r>
            <a:endParaRPr sz="2400">
              <a:latin typeface="Arial Black"/>
              <a:cs typeface="Arial Black"/>
            </a:endParaRPr>
          </a:p>
          <a:p>
            <a:pPr marL="237490" indent="-22479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37490" algn="l"/>
              </a:tabLst>
            </a:pP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Praticar</a:t>
            </a:r>
            <a:r>
              <a:rPr dirty="0" sz="2400" spc="-55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atividades</a:t>
            </a:r>
            <a:r>
              <a:rPr dirty="0" sz="2400" spc="-65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 spc="-10">
                <a:solidFill>
                  <a:srgbClr val="525252"/>
                </a:solidFill>
                <a:latin typeface="Arial Black"/>
                <a:cs typeface="Arial Black"/>
              </a:rPr>
              <a:t>físicas;</a:t>
            </a:r>
            <a:endParaRPr sz="2400">
              <a:latin typeface="Arial Black"/>
              <a:cs typeface="Arial Black"/>
            </a:endParaRPr>
          </a:p>
          <a:p>
            <a:pPr marL="236854" marR="611505" indent="-224790">
              <a:lnSpc>
                <a:spcPts val="2590"/>
              </a:lnSpc>
              <a:spcBef>
                <a:spcPts val="1035"/>
              </a:spcBef>
              <a:buFont typeface="Arial MT"/>
              <a:buChar char="•"/>
              <a:tabLst>
                <a:tab pos="238125" algn="l"/>
              </a:tabLst>
            </a:pPr>
            <a:r>
              <a:rPr dirty="0" sz="2400" spc="-10">
                <a:solidFill>
                  <a:srgbClr val="525252"/>
                </a:solidFill>
                <a:latin typeface="Arial Black"/>
                <a:cs typeface="Arial Black"/>
              </a:rPr>
              <a:t>Alimentar-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se</a:t>
            </a:r>
            <a:r>
              <a:rPr dirty="0" sz="2400" spc="15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de</a:t>
            </a:r>
            <a:r>
              <a:rPr dirty="0" sz="2400" spc="45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 spc="-10">
                <a:solidFill>
                  <a:srgbClr val="525252"/>
                </a:solidFill>
                <a:latin typeface="Arial Black"/>
                <a:cs typeface="Arial Black"/>
              </a:rPr>
              <a:t>forma </a:t>
            </a:r>
            <a:r>
              <a:rPr dirty="0" sz="2400" spc="-10">
                <a:solidFill>
                  <a:srgbClr val="525252"/>
                </a:solidFill>
                <a:latin typeface="Arial Black"/>
                <a:cs typeface="Arial Black"/>
              </a:rPr>
              <a:t>	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equilibrada</a:t>
            </a:r>
            <a:r>
              <a:rPr dirty="0" sz="2400" spc="-20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e</a:t>
            </a:r>
            <a:r>
              <a:rPr dirty="0" sz="2400" spc="-15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 spc="-10">
                <a:solidFill>
                  <a:srgbClr val="525252"/>
                </a:solidFill>
                <a:latin typeface="Arial Black"/>
                <a:cs typeface="Arial Black"/>
              </a:rPr>
              <a:t>saudável;</a:t>
            </a:r>
            <a:endParaRPr sz="2400">
              <a:latin typeface="Arial Black"/>
              <a:cs typeface="Arial Black"/>
            </a:endParaRPr>
          </a:p>
          <a:p>
            <a:pPr marL="236854" marR="593090" indent="-224790">
              <a:lnSpc>
                <a:spcPts val="2590"/>
              </a:lnSpc>
              <a:spcBef>
                <a:spcPts val="1000"/>
              </a:spcBef>
              <a:buFont typeface="Arial MT"/>
              <a:buChar char="•"/>
              <a:tabLst>
                <a:tab pos="238125" algn="l"/>
              </a:tabLst>
            </a:pP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Manter</a:t>
            </a:r>
            <a:r>
              <a:rPr dirty="0" sz="2400" spc="-20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o</a:t>
            </a:r>
            <a:r>
              <a:rPr dirty="0" sz="2400" spc="-10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peso </a:t>
            </a:r>
            <a:r>
              <a:rPr dirty="0" sz="2400" spc="-10">
                <a:solidFill>
                  <a:srgbClr val="525252"/>
                </a:solidFill>
                <a:latin typeface="Arial Black"/>
                <a:cs typeface="Arial Black"/>
              </a:rPr>
              <a:t>corporal 	adequado;</a:t>
            </a:r>
            <a:endParaRPr sz="2400">
              <a:latin typeface="Arial Black"/>
              <a:cs typeface="Arial Black"/>
            </a:endParaRPr>
          </a:p>
          <a:p>
            <a:pPr marL="236854" marR="1062990" indent="-224790">
              <a:lnSpc>
                <a:spcPts val="2590"/>
              </a:lnSpc>
              <a:spcBef>
                <a:spcPts val="1015"/>
              </a:spcBef>
              <a:buFont typeface="Arial MT"/>
              <a:buChar char="•"/>
              <a:tabLst>
                <a:tab pos="238125" algn="l"/>
              </a:tabLst>
            </a:pP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Evitar</a:t>
            </a:r>
            <a:r>
              <a:rPr dirty="0" sz="2400" spc="-25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o</a:t>
            </a:r>
            <a:r>
              <a:rPr dirty="0" sz="2400" spc="-25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consumo</a:t>
            </a:r>
            <a:r>
              <a:rPr dirty="0" sz="2400" spc="-10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 spc="-25">
                <a:solidFill>
                  <a:srgbClr val="525252"/>
                </a:solidFill>
                <a:latin typeface="Arial Black"/>
                <a:cs typeface="Arial Black"/>
              </a:rPr>
              <a:t>de </a:t>
            </a:r>
            <a:r>
              <a:rPr dirty="0" sz="2400" spc="-25">
                <a:solidFill>
                  <a:srgbClr val="525252"/>
                </a:solidFill>
                <a:latin typeface="Arial Black"/>
                <a:cs typeface="Arial Black"/>
              </a:rPr>
              <a:t>	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bebidas</a:t>
            </a:r>
            <a:r>
              <a:rPr dirty="0" sz="2400" spc="-35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 spc="-10">
                <a:solidFill>
                  <a:srgbClr val="525252"/>
                </a:solidFill>
                <a:latin typeface="Arial Black"/>
                <a:cs typeface="Arial Black"/>
              </a:rPr>
              <a:t>alcoólicas;</a:t>
            </a:r>
            <a:endParaRPr sz="2400">
              <a:latin typeface="Arial Black"/>
              <a:cs typeface="Arial Black"/>
            </a:endParaRPr>
          </a:p>
          <a:p>
            <a:pPr marL="237490" indent="-22479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37490" algn="l"/>
              </a:tabLst>
            </a:pPr>
            <a:r>
              <a:rPr dirty="0" sz="2400" spc="-10">
                <a:solidFill>
                  <a:srgbClr val="525252"/>
                </a:solidFill>
                <a:latin typeface="Arial Black"/>
                <a:cs typeface="Arial Black"/>
              </a:rPr>
              <a:t>Amamentar;</a:t>
            </a:r>
            <a:endParaRPr sz="2400">
              <a:latin typeface="Arial Black"/>
              <a:cs typeface="Arial Black"/>
            </a:endParaRPr>
          </a:p>
          <a:p>
            <a:pPr marL="236854" marR="119380" indent="-224790">
              <a:lnSpc>
                <a:spcPct val="90000"/>
              </a:lnSpc>
              <a:spcBef>
                <a:spcPts val="994"/>
              </a:spcBef>
              <a:buFont typeface="Arial MT"/>
              <a:buChar char="•"/>
              <a:tabLst>
                <a:tab pos="238125" algn="l"/>
              </a:tabLst>
            </a:pP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Evitar</a:t>
            </a:r>
            <a:r>
              <a:rPr dirty="0" sz="2400" spc="-20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o</a:t>
            </a:r>
            <a:r>
              <a:rPr dirty="0" sz="2400" spc="-20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uso</a:t>
            </a:r>
            <a:r>
              <a:rPr dirty="0" sz="2400" spc="-5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de</a:t>
            </a:r>
            <a:r>
              <a:rPr dirty="0" sz="2400" spc="-25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 spc="-10">
                <a:solidFill>
                  <a:srgbClr val="525252"/>
                </a:solidFill>
                <a:latin typeface="Arial Black"/>
                <a:cs typeface="Arial Black"/>
              </a:rPr>
              <a:t>hormônios </a:t>
            </a:r>
            <a:r>
              <a:rPr dirty="0" sz="2400" spc="-10">
                <a:solidFill>
                  <a:srgbClr val="525252"/>
                </a:solidFill>
                <a:latin typeface="Arial Black"/>
                <a:cs typeface="Arial Black"/>
              </a:rPr>
              <a:t>	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sintéticos,</a:t>
            </a:r>
            <a:r>
              <a:rPr dirty="0" sz="2400" spc="-35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 spc="-20">
                <a:solidFill>
                  <a:srgbClr val="525252"/>
                </a:solidFill>
                <a:latin typeface="Arial Black"/>
                <a:cs typeface="Arial Black"/>
              </a:rPr>
              <a:t>como </a:t>
            </a:r>
            <a:r>
              <a:rPr dirty="0" sz="2400" spc="-20">
                <a:solidFill>
                  <a:srgbClr val="525252"/>
                </a:solidFill>
                <a:latin typeface="Arial Black"/>
                <a:cs typeface="Arial Black"/>
              </a:rPr>
              <a:t>	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anticoncepcionais</a:t>
            </a:r>
            <a:r>
              <a:rPr dirty="0" sz="2400" spc="-25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 spc="-50">
                <a:solidFill>
                  <a:srgbClr val="525252"/>
                </a:solidFill>
                <a:latin typeface="Arial Black"/>
                <a:cs typeface="Arial Black"/>
              </a:rPr>
              <a:t>e </a:t>
            </a:r>
            <a:r>
              <a:rPr dirty="0" sz="2400" spc="-50">
                <a:solidFill>
                  <a:srgbClr val="525252"/>
                </a:solidFill>
                <a:latin typeface="Arial Black"/>
                <a:cs typeface="Arial Black"/>
              </a:rPr>
              <a:t>	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terapia</a:t>
            </a:r>
            <a:r>
              <a:rPr dirty="0" sz="2400" spc="15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de</a:t>
            </a:r>
            <a:r>
              <a:rPr dirty="0" sz="2400" spc="10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 spc="-10">
                <a:solidFill>
                  <a:srgbClr val="525252"/>
                </a:solidFill>
                <a:latin typeface="Arial Black"/>
                <a:cs typeface="Arial Black"/>
              </a:rPr>
              <a:t>reposição 	hormonal;</a:t>
            </a:r>
            <a:endParaRPr sz="2400">
              <a:latin typeface="Arial Black"/>
              <a:cs typeface="Arial Black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784" y="147827"/>
            <a:ext cx="2819400" cy="76657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0284" y="2599943"/>
            <a:ext cx="3552444" cy="157886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08191" y="4951475"/>
            <a:ext cx="1580388" cy="1581912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79491" y="7306055"/>
            <a:ext cx="3637788" cy="144780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4367910" y="211073"/>
            <a:ext cx="4533900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12700" marR="5080" indent="1839595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Comissão</a:t>
            </a:r>
            <a:r>
              <a:rPr dirty="0" sz="1400" spc="-40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de</a:t>
            </a:r>
            <a:r>
              <a:rPr dirty="0" sz="1400" spc="-15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Saúde</a:t>
            </a:r>
            <a:r>
              <a:rPr dirty="0" sz="1400" spc="-30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Mental</a:t>
            </a:r>
            <a:r>
              <a:rPr dirty="0" sz="1400" spc="-25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7B7B7B"/>
                </a:solidFill>
                <a:latin typeface="Calibri"/>
                <a:cs typeface="Calibri"/>
              </a:rPr>
              <a:t>(CSM-</a:t>
            </a:r>
            <a:r>
              <a:rPr dirty="0" sz="1400" spc="-25" b="1">
                <a:solidFill>
                  <a:srgbClr val="7B7B7B"/>
                </a:solidFill>
                <a:latin typeface="Calibri"/>
                <a:cs typeface="Calibri"/>
              </a:rPr>
              <a:t>PI) </a:t>
            </a: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Núcleo</a:t>
            </a:r>
            <a:r>
              <a:rPr dirty="0" sz="1400" spc="-15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de</a:t>
            </a:r>
            <a:r>
              <a:rPr dirty="0" sz="1400" spc="-30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7B7B7B"/>
                </a:solidFill>
                <a:latin typeface="Calibri"/>
                <a:cs typeface="Calibri"/>
              </a:rPr>
              <a:t>Acompanhamento</a:t>
            </a:r>
            <a:r>
              <a:rPr dirty="0" sz="1400" spc="-40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Psicossocial</a:t>
            </a:r>
            <a:r>
              <a:rPr dirty="0" sz="1400" spc="-15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7B7B7B"/>
                </a:solidFill>
                <a:latin typeface="Calibri"/>
                <a:cs typeface="Calibri"/>
              </a:rPr>
              <a:t>(NAPS-</a:t>
            </a:r>
            <a:r>
              <a:rPr dirty="0" sz="1400" spc="-25" b="1">
                <a:solidFill>
                  <a:srgbClr val="7B7B7B"/>
                </a:solidFill>
                <a:latin typeface="Calibri"/>
                <a:cs typeface="Calibri"/>
              </a:rPr>
              <a:t>PI) </a:t>
            </a:r>
            <a:r>
              <a:rPr dirty="0" sz="1400" spc="-10" b="1">
                <a:solidFill>
                  <a:srgbClr val="7B7B7B"/>
                </a:solidFill>
                <a:latin typeface="Calibri"/>
                <a:cs typeface="Calibri"/>
              </a:rPr>
              <a:t>Coordenação</a:t>
            </a:r>
            <a:r>
              <a:rPr dirty="0" sz="1400" spc="-30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7B7B7B"/>
                </a:solidFill>
                <a:latin typeface="Calibri"/>
                <a:cs typeface="Calibri"/>
              </a:rPr>
              <a:t>Pedagógica</a:t>
            </a:r>
            <a:r>
              <a:rPr dirty="0" sz="1400" spc="15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e</a:t>
            </a:r>
            <a:r>
              <a:rPr dirty="0" sz="1400" spc="5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de</a:t>
            </a:r>
            <a:r>
              <a:rPr dirty="0" sz="1400" spc="15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Apoio</a:t>
            </a:r>
            <a:r>
              <a:rPr dirty="0" sz="1400" spc="5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ao</a:t>
            </a:r>
            <a:r>
              <a:rPr dirty="0" sz="1400" spc="-5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7B7B7B"/>
                </a:solidFill>
                <a:latin typeface="Calibri"/>
                <a:cs typeface="Calibri"/>
              </a:rPr>
              <a:t>Estudante</a:t>
            </a:r>
            <a:r>
              <a:rPr dirty="0" sz="1400" spc="-30" b="1">
                <a:solidFill>
                  <a:srgbClr val="7B7B7B"/>
                </a:solidFill>
                <a:latin typeface="Calibri"/>
                <a:cs typeface="Calibri"/>
              </a:rPr>
              <a:t> (COPAE-</a:t>
            </a:r>
            <a:r>
              <a:rPr dirty="0" sz="1400" spc="-25" b="1">
                <a:solidFill>
                  <a:srgbClr val="7B7B7B"/>
                </a:solidFill>
                <a:latin typeface="Calibri"/>
                <a:cs typeface="Calibri"/>
              </a:rPr>
              <a:t>PI)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03220" y="38099"/>
            <a:ext cx="1278635" cy="12786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Sinais</a:t>
            </a:r>
            <a:r>
              <a:rPr dirty="0" spc="-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e</a:t>
            </a:r>
            <a:r>
              <a:rPr dirty="0" spc="-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sintomas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4830" y="1190625"/>
            <a:ext cx="6974205" cy="104965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just"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>
                <a:solidFill>
                  <a:srgbClr val="D50092"/>
                </a:solidFill>
                <a:latin typeface="Arial Black"/>
                <a:cs typeface="Arial Black"/>
              </a:rPr>
              <a:t>É</a:t>
            </a:r>
            <a:r>
              <a:rPr dirty="0" sz="2400" spc="-90">
                <a:solidFill>
                  <a:srgbClr val="D50092"/>
                </a:solidFill>
                <a:latin typeface="Arial Black"/>
                <a:cs typeface="Arial Black"/>
              </a:rPr>
              <a:t>  </a:t>
            </a:r>
            <a:r>
              <a:rPr dirty="0" sz="2400">
                <a:solidFill>
                  <a:srgbClr val="D50092"/>
                </a:solidFill>
                <a:latin typeface="Arial Black"/>
                <a:cs typeface="Arial Black"/>
              </a:rPr>
              <a:t>possível</a:t>
            </a:r>
            <a:r>
              <a:rPr dirty="0" sz="2400" spc="-85">
                <a:solidFill>
                  <a:srgbClr val="D50092"/>
                </a:solidFill>
                <a:latin typeface="Arial Black"/>
                <a:cs typeface="Arial Black"/>
              </a:rPr>
              <a:t>  </a:t>
            </a:r>
            <a:r>
              <a:rPr dirty="0" sz="2400">
                <a:solidFill>
                  <a:srgbClr val="D50092"/>
                </a:solidFill>
                <a:latin typeface="Arial Black"/>
                <a:cs typeface="Arial Black"/>
              </a:rPr>
              <a:t>que</a:t>
            </a:r>
            <a:r>
              <a:rPr dirty="0" sz="2400" spc="-85">
                <a:solidFill>
                  <a:srgbClr val="D50092"/>
                </a:solidFill>
                <a:latin typeface="Arial Black"/>
                <a:cs typeface="Arial Black"/>
              </a:rPr>
              <a:t>  </a:t>
            </a:r>
            <a:r>
              <a:rPr dirty="0" sz="2400">
                <a:solidFill>
                  <a:srgbClr val="D50092"/>
                </a:solidFill>
                <a:latin typeface="Arial Black"/>
                <a:cs typeface="Arial Black"/>
              </a:rPr>
              <a:t>o</a:t>
            </a:r>
            <a:r>
              <a:rPr dirty="0" sz="2400" spc="-90">
                <a:solidFill>
                  <a:srgbClr val="D50092"/>
                </a:solidFill>
                <a:latin typeface="Arial Black"/>
                <a:cs typeface="Arial Black"/>
              </a:rPr>
              <a:t>  </a:t>
            </a:r>
            <a:r>
              <a:rPr dirty="0" sz="2400">
                <a:solidFill>
                  <a:srgbClr val="D50092"/>
                </a:solidFill>
                <a:latin typeface="Arial Black"/>
                <a:cs typeface="Arial Black"/>
              </a:rPr>
              <a:t>câncer</a:t>
            </a:r>
            <a:r>
              <a:rPr dirty="0" sz="2400" spc="-80">
                <a:solidFill>
                  <a:srgbClr val="D50092"/>
                </a:solidFill>
                <a:latin typeface="Arial Black"/>
                <a:cs typeface="Arial Black"/>
              </a:rPr>
              <a:t>  </a:t>
            </a:r>
            <a:r>
              <a:rPr dirty="0" sz="2400">
                <a:solidFill>
                  <a:srgbClr val="D50092"/>
                </a:solidFill>
                <a:latin typeface="Arial Black"/>
                <a:cs typeface="Arial Black"/>
              </a:rPr>
              <a:t>de</a:t>
            </a:r>
            <a:r>
              <a:rPr dirty="0" sz="2400" spc="-90">
                <a:solidFill>
                  <a:srgbClr val="D50092"/>
                </a:solidFill>
                <a:latin typeface="Arial Black"/>
                <a:cs typeface="Arial Black"/>
              </a:rPr>
              <a:t>  </a:t>
            </a:r>
            <a:r>
              <a:rPr dirty="0" sz="2400">
                <a:solidFill>
                  <a:srgbClr val="D50092"/>
                </a:solidFill>
                <a:latin typeface="Arial Black"/>
                <a:cs typeface="Arial Black"/>
              </a:rPr>
              <a:t>mama</a:t>
            </a:r>
            <a:r>
              <a:rPr dirty="0" sz="2400" spc="-90">
                <a:solidFill>
                  <a:srgbClr val="D50092"/>
                </a:solidFill>
                <a:latin typeface="Arial Black"/>
                <a:cs typeface="Arial Black"/>
              </a:rPr>
              <a:t>  </a:t>
            </a:r>
            <a:r>
              <a:rPr dirty="0" sz="2400" spc="-20">
                <a:solidFill>
                  <a:srgbClr val="D50092"/>
                </a:solidFill>
                <a:latin typeface="Arial Black"/>
                <a:cs typeface="Arial Black"/>
              </a:rPr>
              <a:t>seja </a:t>
            </a:r>
            <a:r>
              <a:rPr dirty="0" sz="2400">
                <a:solidFill>
                  <a:srgbClr val="D50092"/>
                </a:solidFill>
                <a:latin typeface="Arial Black"/>
                <a:cs typeface="Arial Black"/>
              </a:rPr>
              <a:t>percebido</a:t>
            </a:r>
            <a:r>
              <a:rPr dirty="0" sz="2400" spc="20">
                <a:solidFill>
                  <a:srgbClr val="D5009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D50092"/>
                </a:solidFill>
                <a:latin typeface="Arial Black"/>
                <a:cs typeface="Arial Black"/>
              </a:rPr>
              <a:t>em</a:t>
            </a:r>
            <a:r>
              <a:rPr dirty="0" sz="2400" spc="20">
                <a:solidFill>
                  <a:srgbClr val="D5009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D50092"/>
                </a:solidFill>
                <a:latin typeface="Arial Black"/>
                <a:cs typeface="Arial Black"/>
              </a:rPr>
              <a:t>fases</a:t>
            </a:r>
            <a:r>
              <a:rPr dirty="0" sz="2400" spc="25">
                <a:solidFill>
                  <a:srgbClr val="D5009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D50092"/>
                </a:solidFill>
                <a:latin typeface="Arial Black"/>
                <a:cs typeface="Arial Black"/>
              </a:rPr>
              <a:t>iniciais,</a:t>
            </a:r>
            <a:r>
              <a:rPr dirty="0" sz="2400" spc="25">
                <a:solidFill>
                  <a:srgbClr val="D5009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D50092"/>
                </a:solidFill>
                <a:latin typeface="Arial Black"/>
                <a:cs typeface="Arial Black"/>
              </a:rPr>
              <a:t>por</a:t>
            </a:r>
            <a:r>
              <a:rPr dirty="0" sz="2400" spc="20">
                <a:solidFill>
                  <a:srgbClr val="D5009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D50092"/>
                </a:solidFill>
                <a:latin typeface="Arial Black"/>
                <a:cs typeface="Arial Black"/>
              </a:rPr>
              <a:t>meio</a:t>
            </a:r>
            <a:r>
              <a:rPr dirty="0" sz="2400" spc="20">
                <a:solidFill>
                  <a:srgbClr val="D50092"/>
                </a:solidFill>
                <a:latin typeface="Arial Black"/>
                <a:cs typeface="Arial Black"/>
              </a:rPr>
              <a:t> </a:t>
            </a:r>
            <a:r>
              <a:rPr dirty="0" sz="2400" spc="-25">
                <a:solidFill>
                  <a:srgbClr val="D50092"/>
                </a:solidFill>
                <a:latin typeface="Arial Black"/>
                <a:cs typeface="Arial Black"/>
              </a:rPr>
              <a:t>dos </a:t>
            </a:r>
            <a:r>
              <a:rPr dirty="0" sz="2400">
                <a:solidFill>
                  <a:srgbClr val="D50092"/>
                </a:solidFill>
                <a:latin typeface="Arial Black"/>
                <a:cs typeface="Arial Black"/>
              </a:rPr>
              <a:t>seguintes sinais</a:t>
            </a:r>
            <a:r>
              <a:rPr dirty="0" sz="2400" spc="15">
                <a:solidFill>
                  <a:srgbClr val="D5009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D50092"/>
                </a:solidFill>
                <a:latin typeface="Arial Black"/>
                <a:cs typeface="Arial Black"/>
              </a:rPr>
              <a:t>e</a:t>
            </a:r>
            <a:r>
              <a:rPr dirty="0" sz="2400" spc="10">
                <a:solidFill>
                  <a:srgbClr val="D50092"/>
                </a:solidFill>
                <a:latin typeface="Arial Black"/>
                <a:cs typeface="Arial Black"/>
              </a:rPr>
              <a:t> </a:t>
            </a:r>
            <a:r>
              <a:rPr dirty="0" sz="2400" spc="-10">
                <a:solidFill>
                  <a:srgbClr val="D50092"/>
                </a:solidFill>
                <a:latin typeface="Arial Black"/>
                <a:cs typeface="Arial Black"/>
              </a:rPr>
              <a:t>sintomas:</a:t>
            </a:r>
            <a:endParaRPr sz="2400">
              <a:latin typeface="Arial Black"/>
              <a:cs typeface="Arial Black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" y="2261615"/>
            <a:ext cx="8578596" cy="65166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23759" y="0"/>
            <a:ext cx="1775459" cy="1754123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784" y="147827"/>
            <a:ext cx="2392680" cy="6507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6065" y="865123"/>
            <a:ext cx="289115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5"/>
              <a:t>AUTOEXAME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339039" y="1731085"/>
            <a:ext cx="8090534" cy="708025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algn="just" marL="12700" marR="5080">
              <a:lnSpc>
                <a:spcPct val="90000"/>
              </a:lnSpc>
              <a:spcBef>
                <a:spcPts val="390"/>
              </a:spcBef>
            </a:pP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É</a:t>
            </a:r>
            <a:r>
              <a:rPr dirty="0" sz="2400" spc="70">
                <a:solidFill>
                  <a:srgbClr val="525252"/>
                </a:solidFill>
                <a:latin typeface="Arial Black"/>
                <a:cs typeface="Arial Black"/>
              </a:rPr>
              <a:t> 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importante</a:t>
            </a:r>
            <a:r>
              <a:rPr dirty="0" sz="2400" spc="70">
                <a:solidFill>
                  <a:srgbClr val="525252"/>
                </a:solidFill>
                <a:latin typeface="Arial Black"/>
                <a:cs typeface="Arial Black"/>
              </a:rPr>
              <a:t> 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que</a:t>
            </a:r>
            <a:r>
              <a:rPr dirty="0" sz="2400" spc="75">
                <a:solidFill>
                  <a:srgbClr val="525252"/>
                </a:solidFill>
                <a:latin typeface="Arial Black"/>
                <a:cs typeface="Arial Black"/>
              </a:rPr>
              <a:t> 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cada</a:t>
            </a:r>
            <a:r>
              <a:rPr dirty="0" sz="2400" spc="70">
                <a:solidFill>
                  <a:srgbClr val="525252"/>
                </a:solidFill>
                <a:latin typeface="Arial Black"/>
                <a:cs typeface="Arial Black"/>
              </a:rPr>
              <a:t> 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mulher</a:t>
            </a:r>
            <a:r>
              <a:rPr dirty="0" sz="2400" spc="65">
                <a:solidFill>
                  <a:srgbClr val="525252"/>
                </a:solidFill>
                <a:latin typeface="Arial Black"/>
                <a:cs typeface="Arial Black"/>
              </a:rPr>
              <a:t> 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observe</a:t>
            </a:r>
            <a:r>
              <a:rPr dirty="0" sz="2400" spc="70">
                <a:solidFill>
                  <a:srgbClr val="525252"/>
                </a:solidFill>
                <a:latin typeface="Arial Black"/>
                <a:cs typeface="Arial Black"/>
              </a:rPr>
              <a:t>  </a:t>
            </a:r>
            <a:r>
              <a:rPr dirty="0" sz="2400" spc="-20">
                <a:solidFill>
                  <a:srgbClr val="525252"/>
                </a:solidFill>
                <a:latin typeface="Arial Black"/>
                <a:cs typeface="Arial Black"/>
              </a:rPr>
              <a:t>suas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mamas</a:t>
            </a:r>
            <a:r>
              <a:rPr dirty="0" sz="2400" spc="35">
                <a:solidFill>
                  <a:srgbClr val="525252"/>
                </a:solidFill>
                <a:latin typeface="Arial Black"/>
                <a:cs typeface="Arial Black"/>
              </a:rPr>
              <a:t> 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sempre</a:t>
            </a:r>
            <a:r>
              <a:rPr dirty="0" sz="2400" spc="40">
                <a:solidFill>
                  <a:srgbClr val="525252"/>
                </a:solidFill>
                <a:latin typeface="Arial Black"/>
                <a:cs typeface="Arial Black"/>
              </a:rPr>
              <a:t> 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que</a:t>
            </a:r>
            <a:r>
              <a:rPr dirty="0" sz="2400" spc="40">
                <a:solidFill>
                  <a:srgbClr val="525252"/>
                </a:solidFill>
                <a:latin typeface="Arial Black"/>
                <a:cs typeface="Arial Black"/>
              </a:rPr>
              <a:t> 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se</a:t>
            </a:r>
            <a:r>
              <a:rPr dirty="0" sz="2400" spc="35">
                <a:solidFill>
                  <a:srgbClr val="525252"/>
                </a:solidFill>
                <a:latin typeface="Arial Black"/>
                <a:cs typeface="Arial Black"/>
              </a:rPr>
              <a:t> 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sentirem</a:t>
            </a:r>
            <a:r>
              <a:rPr dirty="0" sz="2400" spc="40">
                <a:solidFill>
                  <a:srgbClr val="525252"/>
                </a:solidFill>
                <a:latin typeface="Arial Black"/>
                <a:cs typeface="Arial Black"/>
              </a:rPr>
              <a:t>  </a:t>
            </a:r>
            <a:r>
              <a:rPr dirty="0" sz="2400" spc="-10">
                <a:solidFill>
                  <a:srgbClr val="525252"/>
                </a:solidFill>
                <a:latin typeface="Arial Black"/>
                <a:cs typeface="Arial Black"/>
              </a:rPr>
              <a:t>confortáveis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para</a:t>
            </a:r>
            <a:r>
              <a:rPr dirty="0" sz="2400" spc="80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tal</a:t>
            </a:r>
            <a:r>
              <a:rPr dirty="0" sz="2400" spc="90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(seja</a:t>
            </a:r>
            <a:r>
              <a:rPr dirty="0" sz="2400" spc="80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na</a:t>
            </a:r>
            <a:r>
              <a:rPr dirty="0" sz="2400" spc="75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hora</a:t>
            </a:r>
            <a:r>
              <a:rPr dirty="0" sz="2400" spc="85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do</a:t>
            </a:r>
            <a:r>
              <a:rPr dirty="0" sz="2400" spc="80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banho,</a:t>
            </a:r>
            <a:r>
              <a:rPr dirty="0" sz="2400" spc="90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no</a:t>
            </a:r>
            <a:r>
              <a:rPr dirty="0" sz="2400" spc="80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momento</a:t>
            </a:r>
            <a:r>
              <a:rPr dirty="0" sz="2400" spc="90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 spc="-25">
                <a:solidFill>
                  <a:srgbClr val="525252"/>
                </a:solidFill>
                <a:latin typeface="Arial Black"/>
                <a:cs typeface="Arial Black"/>
              </a:rPr>
              <a:t>da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troca</a:t>
            </a:r>
            <a:r>
              <a:rPr dirty="0" sz="2400" spc="-45">
                <a:solidFill>
                  <a:srgbClr val="525252"/>
                </a:solidFill>
                <a:latin typeface="Arial Black"/>
                <a:cs typeface="Arial Black"/>
              </a:rPr>
              <a:t> 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de</a:t>
            </a:r>
            <a:r>
              <a:rPr dirty="0" sz="2400" spc="-40">
                <a:solidFill>
                  <a:srgbClr val="525252"/>
                </a:solidFill>
                <a:latin typeface="Arial Black"/>
                <a:cs typeface="Arial Black"/>
              </a:rPr>
              <a:t> 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roupa</a:t>
            </a:r>
            <a:r>
              <a:rPr dirty="0" sz="2400" spc="-40">
                <a:solidFill>
                  <a:srgbClr val="525252"/>
                </a:solidFill>
                <a:latin typeface="Arial Black"/>
                <a:cs typeface="Arial Black"/>
              </a:rPr>
              <a:t> 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ou</a:t>
            </a:r>
            <a:r>
              <a:rPr dirty="0" sz="2400" spc="-45">
                <a:solidFill>
                  <a:srgbClr val="525252"/>
                </a:solidFill>
                <a:latin typeface="Arial Black"/>
                <a:cs typeface="Arial Black"/>
              </a:rPr>
              <a:t> 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em</a:t>
            </a:r>
            <a:r>
              <a:rPr dirty="0" sz="2400" spc="-45">
                <a:solidFill>
                  <a:srgbClr val="525252"/>
                </a:solidFill>
                <a:latin typeface="Arial Black"/>
                <a:cs typeface="Arial Black"/>
              </a:rPr>
              <a:t> 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outro</a:t>
            </a:r>
            <a:r>
              <a:rPr dirty="0" sz="2400" spc="-40">
                <a:solidFill>
                  <a:srgbClr val="525252"/>
                </a:solidFill>
                <a:latin typeface="Arial Black"/>
                <a:cs typeface="Arial Black"/>
              </a:rPr>
              <a:t> 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momento)</a:t>
            </a:r>
            <a:r>
              <a:rPr dirty="0" sz="2400" spc="-40">
                <a:solidFill>
                  <a:srgbClr val="525252"/>
                </a:solidFill>
                <a:latin typeface="Arial Black"/>
                <a:cs typeface="Arial Black"/>
              </a:rPr>
              <a:t> 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e</a:t>
            </a:r>
            <a:r>
              <a:rPr dirty="0" sz="2400" spc="-40">
                <a:solidFill>
                  <a:srgbClr val="525252"/>
                </a:solidFill>
                <a:latin typeface="Arial Black"/>
                <a:cs typeface="Arial Black"/>
              </a:rPr>
              <a:t>  </a:t>
            </a:r>
            <a:r>
              <a:rPr dirty="0" sz="2400" spc="-25">
                <a:solidFill>
                  <a:srgbClr val="525252"/>
                </a:solidFill>
                <a:latin typeface="Arial Black"/>
                <a:cs typeface="Arial Black"/>
              </a:rPr>
              <a:t>que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isto</a:t>
            </a:r>
            <a:r>
              <a:rPr dirty="0" sz="2400" spc="5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se</a:t>
            </a:r>
            <a:r>
              <a:rPr dirty="0" sz="2400" spc="20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torne</a:t>
            </a:r>
            <a:r>
              <a:rPr dirty="0" sz="2400" spc="20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um</a:t>
            </a:r>
            <a:r>
              <a:rPr dirty="0" sz="2400" spc="35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 spc="-10">
                <a:solidFill>
                  <a:srgbClr val="525252"/>
                </a:solidFill>
                <a:latin typeface="Arial Black"/>
                <a:cs typeface="Arial Black"/>
              </a:rPr>
              <a:t>hábito;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255"/>
              </a:spcBef>
            </a:pPr>
            <a:endParaRPr sz="2400">
              <a:latin typeface="Arial Black"/>
              <a:cs typeface="Arial Black"/>
            </a:endParaRPr>
          </a:p>
          <a:p>
            <a:pPr algn="just" marL="12700" marR="5080">
              <a:lnSpc>
                <a:spcPts val="2590"/>
              </a:lnSpc>
            </a:pP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Não</a:t>
            </a:r>
            <a:r>
              <a:rPr dirty="0" sz="2400" spc="175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é</a:t>
            </a:r>
            <a:r>
              <a:rPr dirty="0" sz="2400" spc="180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necessário</a:t>
            </a:r>
            <a:r>
              <a:rPr dirty="0" sz="2400" spc="190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técnica</a:t>
            </a:r>
            <a:r>
              <a:rPr dirty="0" sz="2400" spc="185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específica</a:t>
            </a:r>
            <a:r>
              <a:rPr dirty="0" sz="2400" spc="170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e</a:t>
            </a:r>
            <a:r>
              <a:rPr dirty="0" sz="2400" spc="175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em</a:t>
            </a:r>
            <a:r>
              <a:rPr dirty="0" sz="2400" spc="185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 spc="-20">
                <a:solidFill>
                  <a:srgbClr val="525252"/>
                </a:solidFill>
                <a:latin typeface="Arial Black"/>
                <a:cs typeface="Arial Black"/>
              </a:rPr>
              <a:t>caso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de</a:t>
            </a:r>
            <a:r>
              <a:rPr dirty="0" sz="2400" spc="330">
                <a:solidFill>
                  <a:srgbClr val="525252"/>
                </a:solidFill>
                <a:latin typeface="Arial Black"/>
                <a:cs typeface="Arial Black"/>
              </a:rPr>
              <a:t> 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alguma</a:t>
            </a:r>
            <a:r>
              <a:rPr dirty="0" sz="2400" spc="335">
                <a:solidFill>
                  <a:srgbClr val="525252"/>
                </a:solidFill>
                <a:latin typeface="Arial Black"/>
                <a:cs typeface="Arial Black"/>
              </a:rPr>
              <a:t> 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alteração</a:t>
            </a:r>
            <a:r>
              <a:rPr dirty="0" sz="2400" spc="335">
                <a:solidFill>
                  <a:srgbClr val="525252"/>
                </a:solidFill>
                <a:latin typeface="Arial Black"/>
                <a:cs typeface="Arial Black"/>
              </a:rPr>
              <a:t>  </a:t>
            </a:r>
            <a:r>
              <a:rPr dirty="0" sz="2400" spc="-35">
                <a:solidFill>
                  <a:srgbClr val="525252"/>
                </a:solidFill>
                <a:latin typeface="Arial Black"/>
                <a:cs typeface="Arial Black"/>
              </a:rPr>
              <a:t>deve-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se</a:t>
            </a:r>
            <a:r>
              <a:rPr dirty="0" sz="2400" spc="335">
                <a:solidFill>
                  <a:srgbClr val="525252"/>
                </a:solidFill>
                <a:latin typeface="Arial Black"/>
                <a:cs typeface="Arial Black"/>
              </a:rPr>
              <a:t> 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procurar</a:t>
            </a:r>
            <a:r>
              <a:rPr dirty="0" sz="2400" spc="335">
                <a:solidFill>
                  <a:srgbClr val="525252"/>
                </a:solidFill>
                <a:latin typeface="Arial Black"/>
                <a:cs typeface="Arial Black"/>
              </a:rPr>
              <a:t>  </a:t>
            </a:r>
            <a:r>
              <a:rPr dirty="0" sz="2400" spc="-25">
                <a:solidFill>
                  <a:srgbClr val="525252"/>
                </a:solidFill>
                <a:latin typeface="Arial Black"/>
                <a:cs typeface="Arial Black"/>
              </a:rPr>
              <a:t>uma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unidade</a:t>
            </a:r>
            <a:r>
              <a:rPr dirty="0" sz="2400" spc="-5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de</a:t>
            </a:r>
            <a:r>
              <a:rPr dirty="0" sz="2400" spc="5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saúde</a:t>
            </a:r>
            <a:r>
              <a:rPr dirty="0" sz="2400" spc="5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para</a:t>
            </a:r>
            <a:r>
              <a:rPr dirty="0" sz="2400" spc="-5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ser</a:t>
            </a:r>
            <a:r>
              <a:rPr dirty="0" sz="2400" spc="-5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 spc="-10">
                <a:solidFill>
                  <a:srgbClr val="525252"/>
                </a:solidFill>
                <a:latin typeface="Arial Black"/>
                <a:cs typeface="Arial Black"/>
              </a:rPr>
              <a:t>avaliada;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175"/>
              </a:spcBef>
            </a:pPr>
            <a:endParaRPr sz="2400">
              <a:latin typeface="Arial Black"/>
              <a:cs typeface="Arial Black"/>
            </a:endParaRPr>
          </a:p>
          <a:p>
            <a:pPr algn="just" marL="12700" marR="5080">
              <a:lnSpc>
                <a:spcPct val="90000"/>
              </a:lnSpc>
            </a:pP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Todas</a:t>
            </a:r>
            <a:r>
              <a:rPr dirty="0" sz="2400" spc="305">
                <a:solidFill>
                  <a:srgbClr val="525252"/>
                </a:solidFill>
                <a:latin typeface="Arial Black"/>
                <a:cs typeface="Arial Black"/>
              </a:rPr>
              <a:t> 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as</a:t>
            </a:r>
            <a:r>
              <a:rPr dirty="0" sz="2400" spc="315">
                <a:solidFill>
                  <a:srgbClr val="525252"/>
                </a:solidFill>
                <a:latin typeface="Arial Black"/>
                <a:cs typeface="Arial Black"/>
              </a:rPr>
              <a:t> 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mulheres,</a:t>
            </a:r>
            <a:r>
              <a:rPr dirty="0" sz="2400" spc="315">
                <a:solidFill>
                  <a:srgbClr val="525252"/>
                </a:solidFill>
                <a:latin typeface="Arial Black"/>
                <a:cs typeface="Arial Black"/>
              </a:rPr>
              <a:t> 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independente</a:t>
            </a:r>
            <a:r>
              <a:rPr dirty="0" sz="2400" spc="320">
                <a:solidFill>
                  <a:srgbClr val="525252"/>
                </a:solidFill>
                <a:latin typeface="Arial Black"/>
                <a:cs typeface="Arial Black"/>
              </a:rPr>
              <a:t> 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da</a:t>
            </a:r>
            <a:r>
              <a:rPr dirty="0" sz="2400" spc="310">
                <a:solidFill>
                  <a:srgbClr val="525252"/>
                </a:solidFill>
                <a:latin typeface="Arial Black"/>
                <a:cs typeface="Arial Black"/>
              </a:rPr>
              <a:t>  </a:t>
            </a:r>
            <a:r>
              <a:rPr dirty="0" sz="2400" spc="-10">
                <a:solidFill>
                  <a:srgbClr val="525252"/>
                </a:solidFill>
                <a:latin typeface="Arial Black"/>
                <a:cs typeface="Arial Black"/>
              </a:rPr>
              <a:t>idade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devem</a:t>
            </a:r>
            <a:r>
              <a:rPr dirty="0" sz="2400" spc="-95">
                <a:solidFill>
                  <a:srgbClr val="525252"/>
                </a:solidFill>
                <a:latin typeface="Arial Black"/>
                <a:cs typeface="Arial Black"/>
              </a:rPr>
              <a:t> 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ser</a:t>
            </a:r>
            <a:r>
              <a:rPr dirty="0" sz="2400" spc="-90">
                <a:solidFill>
                  <a:srgbClr val="525252"/>
                </a:solidFill>
                <a:latin typeface="Arial Black"/>
                <a:cs typeface="Arial Black"/>
              </a:rPr>
              <a:t> 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estimuladas</a:t>
            </a:r>
            <a:r>
              <a:rPr dirty="0" sz="2400" spc="-85">
                <a:solidFill>
                  <a:srgbClr val="525252"/>
                </a:solidFill>
                <a:latin typeface="Arial Black"/>
                <a:cs typeface="Arial Black"/>
              </a:rPr>
              <a:t> 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a</a:t>
            </a:r>
            <a:r>
              <a:rPr dirty="0" sz="2400" spc="-85">
                <a:solidFill>
                  <a:srgbClr val="525252"/>
                </a:solidFill>
                <a:latin typeface="Arial Black"/>
                <a:cs typeface="Arial Black"/>
              </a:rPr>
              <a:t> 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conhecer</a:t>
            </a:r>
            <a:r>
              <a:rPr dirty="0" sz="2400" spc="-85">
                <a:solidFill>
                  <a:srgbClr val="525252"/>
                </a:solidFill>
                <a:latin typeface="Arial Black"/>
                <a:cs typeface="Arial Black"/>
              </a:rPr>
              <a:t> 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seu</a:t>
            </a:r>
            <a:r>
              <a:rPr dirty="0" sz="2400" spc="-85">
                <a:solidFill>
                  <a:srgbClr val="525252"/>
                </a:solidFill>
                <a:latin typeface="Arial Black"/>
                <a:cs typeface="Arial Black"/>
              </a:rPr>
              <a:t>  </a:t>
            </a:r>
            <a:r>
              <a:rPr dirty="0" sz="2400" spc="-10">
                <a:solidFill>
                  <a:srgbClr val="525252"/>
                </a:solidFill>
                <a:latin typeface="Arial Black"/>
                <a:cs typeface="Arial Black"/>
              </a:rPr>
              <a:t>corpo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para</a:t>
            </a:r>
            <a:r>
              <a:rPr dirty="0" sz="2400" spc="530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saber</a:t>
            </a:r>
            <a:r>
              <a:rPr dirty="0" sz="2400" spc="540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o</a:t>
            </a:r>
            <a:r>
              <a:rPr dirty="0" sz="2400" spc="540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que</a:t>
            </a:r>
            <a:r>
              <a:rPr dirty="0" sz="2400" spc="550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é</a:t>
            </a:r>
            <a:r>
              <a:rPr dirty="0" sz="2400" spc="540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normal</a:t>
            </a:r>
            <a:r>
              <a:rPr dirty="0" sz="2400" spc="545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e</a:t>
            </a:r>
            <a:r>
              <a:rPr dirty="0" sz="2400" spc="540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o</a:t>
            </a:r>
            <a:r>
              <a:rPr dirty="0" sz="2400" spc="535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que</a:t>
            </a:r>
            <a:r>
              <a:rPr dirty="0" sz="2400" spc="535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não</a:t>
            </a:r>
            <a:r>
              <a:rPr dirty="0" sz="2400" spc="535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é</a:t>
            </a:r>
            <a:r>
              <a:rPr dirty="0" sz="2400" spc="550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 spc="-25">
                <a:solidFill>
                  <a:srgbClr val="525252"/>
                </a:solidFill>
                <a:latin typeface="Arial Black"/>
                <a:cs typeface="Arial Black"/>
              </a:rPr>
              <a:t>em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suas</a:t>
            </a:r>
            <a:r>
              <a:rPr dirty="0" sz="2400" spc="285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mamas;</a:t>
            </a:r>
            <a:r>
              <a:rPr dirty="0" sz="2400" spc="290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a</a:t>
            </a:r>
            <a:r>
              <a:rPr dirty="0" sz="2400" spc="270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maioria</a:t>
            </a:r>
            <a:r>
              <a:rPr dirty="0" sz="2400" spc="270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dos</a:t>
            </a:r>
            <a:r>
              <a:rPr dirty="0" sz="2400" spc="285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cânceres</a:t>
            </a:r>
            <a:r>
              <a:rPr dirty="0" sz="2400" spc="280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de</a:t>
            </a:r>
            <a:r>
              <a:rPr dirty="0" sz="2400" spc="280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 spc="-20">
                <a:solidFill>
                  <a:srgbClr val="525252"/>
                </a:solidFill>
                <a:latin typeface="Arial Black"/>
                <a:cs typeface="Arial Black"/>
              </a:rPr>
              <a:t>mama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é descoberto</a:t>
            </a:r>
            <a:r>
              <a:rPr dirty="0" sz="2400" spc="30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pelas</a:t>
            </a:r>
            <a:r>
              <a:rPr dirty="0" sz="2400" spc="15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próprias</a:t>
            </a:r>
            <a:r>
              <a:rPr dirty="0" sz="2400" spc="20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 spc="-10">
                <a:solidFill>
                  <a:srgbClr val="525252"/>
                </a:solidFill>
                <a:latin typeface="Arial Black"/>
                <a:cs typeface="Arial Black"/>
              </a:rPr>
              <a:t>mulheres.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240"/>
              </a:spcBef>
            </a:pPr>
            <a:endParaRPr sz="2400">
              <a:latin typeface="Arial Black"/>
              <a:cs typeface="Arial Black"/>
            </a:endParaRPr>
          </a:p>
          <a:p>
            <a:pPr algn="just" marL="12700" marR="5715">
              <a:lnSpc>
                <a:spcPts val="2590"/>
              </a:lnSpc>
              <a:spcBef>
                <a:spcPts val="5"/>
              </a:spcBef>
            </a:pP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Essa</a:t>
            </a:r>
            <a:r>
              <a:rPr dirty="0" sz="2400" spc="545">
                <a:solidFill>
                  <a:srgbClr val="525252"/>
                </a:solidFill>
                <a:latin typeface="Arial Black"/>
                <a:cs typeface="Arial Black"/>
              </a:rPr>
              <a:t>  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postura</a:t>
            </a:r>
            <a:r>
              <a:rPr dirty="0" sz="2400" spc="545">
                <a:solidFill>
                  <a:srgbClr val="525252"/>
                </a:solidFill>
                <a:latin typeface="Arial Black"/>
                <a:cs typeface="Arial Black"/>
              </a:rPr>
              <a:t>  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atenta</a:t>
            </a:r>
            <a:r>
              <a:rPr dirty="0" sz="2400" spc="550">
                <a:solidFill>
                  <a:srgbClr val="525252"/>
                </a:solidFill>
                <a:latin typeface="Arial Black"/>
                <a:cs typeface="Arial Black"/>
              </a:rPr>
              <a:t>  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das</a:t>
            </a:r>
            <a:r>
              <a:rPr dirty="0" sz="2400" spc="550">
                <a:solidFill>
                  <a:srgbClr val="525252"/>
                </a:solidFill>
                <a:latin typeface="Arial Black"/>
                <a:cs typeface="Arial Black"/>
              </a:rPr>
              <a:t>  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mulheres</a:t>
            </a:r>
            <a:r>
              <a:rPr dirty="0" sz="2400" spc="545">
                <a:solidFill>
                  <a:srgbClr val="525252"/>
                </a:solidFill>
                <a:latin typeface="Arial Black"/>
                <a:cs typeface="Arial Black"/>
              </a:rPr>
              <a:t>   </a:t>
            </a:r>
            <a:r>
              <a:rPr dirty="0" sz="2400" spc="-50">
                <a:solidFill>
                  <a:srgbClr val="525252"/>
                </a:solidFill>
                <a:latin typeface="Arial Black"/>
                <a:cs typeface="Arial Black"/>
              </a:rPr>
              <a:t>é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fundamental</a:t>
            </a:r>
            <a:r>
              <a:rPr dirty="0" sz="2400" spc="290">
                <a:solidFill>
                  <a:srgbClr val="525252"/>
                </a:solidFill>
                <a:latin typeface="Arial Black"/>
                <a:cs typeface="Arial Black"/>
              </a:rPr>
              <a:t> 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para</a:t>
            </a:r>
            <a:r>
              <a:rPr dirty="0" sz="2400" spc="280">
                <a:solidFill>
                  <a:srgbClr val="525252"/>
                </a:solidFill>
                <a:latin typeface="Arial Black"/>
                <a:cs typeface="Arial Black"/>
              </a:rPr>
              <a:t> 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a</a:t>
            </a:r>
            <a:r>
              <a:rPr dirty="0" sz="2400" spc="280">
                <a:solidFill>
                  <a:srgbClr val="525252"/>
                </a:solidFill>
                <a:latin typeface="Arial Black"/>
                <a:cs typeface="Arial Black"/>
              </a:rPr>
              <a:t> 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descoberta</a:t>
            </a:r>
            <a:r>
              <a:rPr dirty="0" sz="2400" spc="290">
                <a:solidFill>
                  <a:srgbClr val="525252"/>
                </a:solidFill>
                <a:latin typeface="Arial Black"/>
                <a:cs typeface="Arial Black"/>
              </a:rPr>
              <a:t> 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precoce</a:t>
            </a:r>
            <a:r>
              <a:rPr dirty="0" sz="2400" spc="290">
                <a:solidFill>
                  <a:srgbClr val="525252"/>
                </a:solidFill>
                <a:latin typeface="Arial Black"/>
                <a:cs typeface="Arial Black"/>
              </a:rPr>
              <a:t>  </a:t>
            </a:r>
            <a:r>
              <a:rPr dirty="0" sz="2400" spc="-25">
                <a:solidFill>
                  <a:srgbClr val="525252"/>
                </a:solidFill>
                <a:latin typeface="Arial Black"/>
                <a:cs typeface="Arial Black"/>
              </a:rPr>
              <a:t>do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câncer</a:t>
            </a:r>
            <a:r>
              <a:rPr dirty="0" sz="2400" spc="-5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25252"/>
                </a:solidFill>
                <a:latin typeface="Arial Black"/>
                <a:cs typeface="Arial Black"/>
              </a:rPr>
              <a:t>de</a:t>
            </a:r>
            <a:r>
              <a:rPr dirty="0" sz="2400" spc="-15">
                <a:solidFill>
                  <a:srgbClr val="525252"/>
                </a:solidFill>
                <a:latin typeface="Arial Black"/>
                <a:cs typeface="Arial Black"/>
              </a:rPr>
              <a:t> </a:t>
            </a:r>
            <a:r>
              <a:rPr dirty="0" sz="2400" spc="-10">
                <a:solidFill>
                  <a:srgbClr val="525252"/>
                </a:solidFill>
                <a:latin typeface="Arial Black"/>
                <a:cs typeface="Arial Black"/>
              </a:rPr>
              <a:t>mama.</a:t>
            </a:r>
            <a:endParaRPr sz="2400">
              <a:latin typeface="Arial Black"/>
              <a:cs typeface="Arial Black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9795" y="0"/>
            <a:ext cx="2249423" cy="1754123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784" y="147827"/>
            <a:ext cx="3081528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677917" y="1625345"/>
            <a:ext cx="2513330" cy="95313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69545" marR="5080" indent="-157480">
              <a:lnSpc>
                <a:spcPts val="3460"/>
              </a:lnSpc>
              <a:spcBef>
                <a:spcPts val="535"/>
              </a:spcBef>
            </a:pPr>
            <a:r>
              <a:rPr dirty="0" sz="3200" spc="-10">
                <a:solidFill>
                  <a:srgbClr val="D50092"/>
                </a:solidFill>
                <a:latin typeface="Arial Black"/>
                <a:cs typeface="Arial Black"/>
              </a:rPr>
              <a:t>DETECÇÃO PRECOCE</a:t>
            </a:r>
            <a:endParaRPr sz="3200">
              <a:latin typeface="Arial Black"/>
              <a:cs typeface="Arial Black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553967" y="1199387"/>
            <a:ext cx="5257800" cy="7539355"/>
            <a:chOff x="3553967" y="1199387"/>
            <a:chExt cx="5257800" cy="753935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3967" y="2976371"/>
              <a:ext cx="5257799" cy="576224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34783" y="1199387"/>
              <a:ext cx="1776983" cy="1776983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255828" y="573405"/>
            <a:ext cx="14884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6619" algn="l"/>
              </a:tabLst>
            </a:pPr>
            <a:r>
              <a:rPr dirty="0" sz="2000" spc="-50">
                <a:solidFill>
                  <a:srgbClr val="333E50"/>
                </a:solidFill>
                <a:latin typeface="Arial Black"/>
                <a:cs typeface="Arial Black"/>
              </a:rPr>
              <a:t>O</a:t>
            </a:r>
            <a:r>
              <a:rPr dirty="0" sz="2000">
                <a:solidFill>
                  <a:srgbClr val="333E50"/>
                </a:solidFill>
                <a:latin typeface="Arial Black"/>
                <a:cs typeface="Arial Black"/>
              </a:rPr>
              <a:t>	</a:t>
            </a:r>
            <a:r>
              <a:rPr dirty="0" sz="2000" spc="-25">
                <a:solidFill>
                  <a:srgbClr val="333E50"/>
                </a:solidFill>
                <a:latin typeface="Arial Black"/>
                <a:cs typeface="Arial Black"/>
              </a:rPr>
              <a:t>SUS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55828" y="847724"/>
            <a:ext cx="1688464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333E50"/>
                </a:solidFill>
                <a:latin typeface="Arial Black"/>
                <a:cs typeface="Arial Black"/>
              </a:rPr>
              <a:t>mamografia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55828" y="1122044"/>
            <a:ext cx="16744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4135" algn="l"/>
              </a:tabLst>
            </a:pPr>
            <a:r>
              <a:rPr dirty="0" sz="2000" spc="-10">
                <a:solidFill>
                  <a:srgbClr val="333E50"/>
                </a:solidFill>
                <a:latin typeface="Arial Black"/>
                <a:cs typeface="Arial Black"/>
              </a:rPr>
              <a:t>todas</a:t>
            </a:r>
            <a:r>
              <a:rPr dirty="0" sz="2000">
                <a:solidFill>
                  <a:srgbClr val="333E50"/>
                </a:solidFill>
                <a:latin typeface="Arial Black"/>
                <a:cs typeface="Arial Black"/>
              </a:rPr>
              <a:t>	</a:t>
            </a:r>
            <a:r>
              <a:rPr dirty="0" sz="2000" spc="-25">
                <a:solidFill>
                  <a:srgbClr val="333E50"/>
                </a:solidFill>
                <a:latin typeface="Arial Black"/>
                <a:cs typeface="Arial Black"/>
              </a:rPr>
              <a:t>as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92579" y="573405"/>
            <a:ext cx="1384300" cy="1153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6985">
              <a:lnSpc>
                <a:spcPts val="2280"/>
              </a:lnSpc>
              <a:spcBef>
                <a:spcPts val="100"/>
              </a:spcBef>
            </a:pPr>
            <a:r>
              <a:rPr dirty="0" sz="2000" spc="-10">
                <a:solidFill>
                  <a:srgbClr val="333E50"/>
                </a:solidFill>
                <a:latin typeface="Arial Black"/>
                <a:cs typeface="Arial Black"/>
              </a:rPr>
              <a:t>oferece</a:t>
            </a:r>
            <a:endParaRPr sz="2000">
              <a:latin typeface="Arial Black"/>
              <a:cs typeface="Arial Black"/>
            </a:endParaRPr>
          </a:p>
          <a:p>
            <a:pPr algn="r" marL="12700" marR="5080" indent="731520">
              <a:lnSpc>
                <a:spcPts val="2160"/>
              </a:lnSpc>
              <a:spcBef>
                <a:spcPts val="155"/>
              </a:spcBef>
            </a:pPr>
            <a:r>
              <a:rPr dirty="0" sz="2000" spc="-20">
                <a:solidFill>
                  <a:srgbClr val="333E50"/>
                </a:solidFill>
                <a:latin typeface="Arial Black"/>
                <a:cs typeface="Arial Black"/>
              </a:rPr>
              <a:t>para </a:t>
            </a:r>
            <a:r>
              <a:rPr dirty="0" sz="2000" spc="-10">
                <a:solidFill>
                  <a:srgbClr val="333E50"/>
                </a:solidFill>
                <a:latin typeface="Arial Black"/>
                <a:cs typeface="Arial Black"/>
              </a:rPr>
              <a:t>idades, indicação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55828" y="1396364"/>
            <a:ext cx="1348740" cy="60515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 sz="2000" spc="-10">
                <a:solidFill>
                  <a:srgbClr val="333E50"/>
                </a:solidFill>
                <a:latin typeface="Arial Black"/>
                <a:cs typeface="Arial Black"/>
              </a:rPr>
              <a:t>conforme médica;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55828" y="2474213"/>
            <a:ext cx="3221355" cy="470090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algn="just" marL="12700" marR="5080">
              <a:lnSpc>
                <a:spcPts val="2160"/>
              </a:lnSpc>
              <a:spcBef>
                <a:spcPts val="375"/>
              </a:spcBef>
            </a:pPr>
            <a:r>
              <a:rPr dirty="0" sz="2000">
                <a:solidFill>
                  <a:srgbClr val="333E50"/>
                </a:solidFill>
                <a:latin typeface="Arial Black"/>
                <a:cs typeface="Arial Black"/>
              </a:rPr>
              <a:t>A</a:t>
            </a:r>
            <a:r>
              <a:rPr dirty="0" sz="2000" spc="310">
                <a:solidFill>
                  <a:srgbClr val="333E50"/>
                </a:solidFill>
                <a:latin typeface="Arial Black"/>
                <a:cs typeface="Arial Black"/>
              </a:rPr>
              <a:t>    </a:t>
            </a:r>
            <a:r>
              <a:rPr dirty="0" sz="2000">
                <a:solidFill>
                  <a:srgbClr val="333E50"/>
                </a:solidFill>
                <a:latin typeface="Arial Black"/>
                <a:cs typeface="Arial Black"/>
              </a:rPr>
              <a:t>mamografia</a:t>
            </a:r>
            <a:r>
              <a:rPr dirty="0" sz="2000" spc="320">
                <a:solidFill>
                  <a:srgbClr val="333E50"/>
                </a:solidFill>
                <a:latin typeface="Arial Black"/>
                <a:cs typeface="Arial Black"/>
              </a:rPr>
              <a:t>    </a:t>
            </a:r>
            <a:r>
              <a:rPr dirty="0" sz="2000" spc="-25">
                <a:solidFill>
                  <a:srgbClr val="333E50"/>
                </a:solidFill>
                <a:latin typeface="Arial Black"/>
                <a:cs typeface="Arial Black"/>
              </a:rPr>
              <a:t>de </a:t>
            </a:r>
            <a:r>
              <a:rPr dirty="0" sz="2000">
                <a:solidFill>
                  <a:srgbClr val="333E50"/>
                </a:solidFill>
                <a:latin typeface="Arial Black"/>
                <a:cs typeface="Arial Black"/>
              </a:rPr>
              <a:t>rastreamento</a:t>
            </a:r>
            <a:r>
              <a:rPr dirty="0" sz="2000" spc="95">
                <a:solidFill>
                  <a:srgbClr val="333E50"/>
                </a:solidFill>
                <a:latin typeface="Arial Black"/>
                <a:cs typeface="Arial Black"/>
              </a:rPr>
              <a:t>  </a:t>
            </a:r>
            <a:r>
              <a:rPr dirty="0" sz="2000" spc="-10">
                <a:solidFill>
                  <a:srgbClr val="333E50"/>
                </a:solidFill>
                <a:latin typeface="Arial Black"/>
                <a:cs typeface="Arial Black"/>
              </a:rPr>
              <a:t>(quando </a:t>
            </a:r>
            <a:r>
              <a:rPr dirty="0" sz="2000">
                <a:solidFill>
                  <a:srgbClr val="333E50"/>
                </a:solidFill>
                <a:latin typeface="Arial Black"/>
                <a:cs typeface="Arial Black"/>
              </a:rPr>
              <a:t>não</a:t>
            </a:r>
            <a:r>
              <a:rPr dirty="0" sz="2000" spc="135">
                <a:solidFill>
                  <a:srgbClr val="333E50"/>
                </a:solidFill>
                <a:latin typeface="Arial Black"/>
                <a:cs typeface="Arial Black"/>
              </a:rPr>
              <a:t>   </a:t>
            </a:r>
            <a:r>
              <a:rPr dirty="0" sz="2000">
                <a:solidFill>
                  <a:srgbClr val="333E50"/>
                </a:solidFill>
                <a:latin typeface="Arial Black"/>
                <a:cs typeface="Arial Black"/>
              </a:rPr>
              <a:t>há</a:t>
            </a:r>
            <a:r>
              <a:rPr dirty="0" sz="2000" spc="140">
                <a:solidFill>
                  <a:srgbClr val="333E50"/>
                </a:solidFill>
                <a:latin typeface="Arial Black"/>
                <a:cs typeface="Arial Black"/>
              </a:rPr>
              <a:t>   </a:t>
            </a:r>
            <a:r>
              <a:rPr dirty="0" sz="2000">
                <a:solidFill>
                  <a:srgbClr val="333E50"/>
                </a:solidFill>
                <a:latin typeface="Arial Black"/>
                <a:cs typeface="Arial Black"/>
              </a:rPr>
              <a:t>sinais</a:t>
            </a:r>
            <a:r>
              <a:rPr dirty="0" sz="2000" spc="140">
                <a:solidFill>
                  <a:srgbClr val="333E50"/>
                </a:solidFill>
                <a:latin typeface="Arial Black"/>
                <a:cs typeface="Arial Black"/>
              </a:rPr>
              <a:t>   </a:t>
            </a:r>
            <a:r>
              <a:rPr dirty="0" sz="2000" spc="-25">
                <a:solidFill>
                  <a:srgbClr val="333E50"/>
                </a:solidFill>
                <a:latin typeface="Arial Black"/>
                <a:cs typeface="Arial Black"/>
              </a:rPr>
              <a:t>nem </a:t>
            </a:r>
            <a:r>
              <a:rPr dirty="0" sz="2000">
                <a:solidFill>
                  <a:srgbClr val="333E50"/>
                </a:solidFill>
                <a:latin typeface="Arial Black"/>
                <a:cs typeface="Arial Black"/>
              </a:rPr>
              <a:t>sintomas</a:t>
            </a:r>
            <a:r>
              <a:rPr dirty="0" sz="2000" spc="-75">
                <a:solidFill>
                  <a:srgbClr val="333E50"/>
                </a:solidFill>
                <a:latin typeface="Arial Black"/>
                <a:cs typeface="Arial Black"/>
              </a:rPr>
              <a:t>  </a:t>
            </a:r>
            <a:r>
              <a:rPr dirty="0" sz="2000">
                <a:solidFill>
                  <a:srgbClr val="333E50"/>
                </a:solidFill>
                <a:latin typeface="Arial Black"/>
                <a:cs typeface="Arial Black"/>
              </a:rPr>
              <a:t>suspeitos)</a:t>
            </a:r>
            <a:r>
              <a:rPr dirty="0" sz="2000" spc="-65">
                <a:solidFill>
                  <a:srgbClr val="333E50"/>
                </a:solidFill>
                <a:latin typeface="Arial Black"/>
                <a:cs typeface="Arial Black"/>
              </a:rPr>
              <a:t>  </a:t>
            </a:r>
            <a:r>
              <a:rPr dirty="0" sz="2000" spc="-50">
                <a:solidFill>
                  <a:srgbClr val="333E50"/>
                </a:solidFill>
                <a:latin typeface="Arial Black"/>
                <a:cs typeface="Arial Black"/>
              </a:rPr>
              <a:t>é </a:t>
            </a:r>
            <a:r>
              <a:rPr dirty="0" sz="2000">
                <a:solidFill>
                  <a:srgbClr val="333E50"/>
                </a:solidFill>
                <a:latin typeface="Arial Black"/>
                <a:cs typeface="Arial Black"/>
              </a:rPr>
              <a:t>recomendada</a:t>
            </a:r>
            <a:r>
              <a:rPr dirty="0" sz="2000" spc="140">
                <a:solidFill>
                  <a:srgbClr val="333E50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333E50"/>
                </a:solidFill>
                <a:latin typeface="Arial Black"/>
                <a:cs typeface="Arial Black"/>
              </a:rPr>
              <a:t>entre</a:t>
            </a:r>
            <a:r>
              <a:rPr dirty="0" sz="2000" spc="150">
                <a:solidFill>
                  <a:srgbClr val="333E50"/>
                </a:solidFill>
                <a:latin typeface="Arial Black"/>
                <a:cs typeface="Arial Black"/>
              </a:rPr>
              <a:t> </a:t>
            </a:r>
            <a:r>
              <a:rPr dirty="0" sz="2000" spc="-25">
                <a:solidFill>
                  <a:srgbClr val="333E50"/>
                </a:solidFill>
                <a:latin typeface="Arial Black"/>
                <a:cs typeface="Arial Black"/>
              </a:rPr>
              <a:t>50 </a:t>
            </a:r>
            <a:r>
              <a:rPr dirty="0" sz="2000">
                <a:solidFill>
                  <a:srgbClr val="333E50"/>
                </a:solidFill>
                <a:latin typeface="Arial Black"/>
                <a:cs typeface="Arial Black"/>
              </a:rPr>
              <a:t>e</a:t>
            </a:r>
            <a:r>
              <a:rPr dirty="0" sz="2000" spc="100">
                <a:solidFill>
                  <a:srgbClr val="333E50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333E50"/>
                </a:solidFill>
                <a:latin typeface="Arial Black"/>
                <a:cs typeface="Arial Black"/>
              </a:rPr>
              <a:t>69</a:t>
            </a:r>
            <a:r>
              <a:rPr dirty="0" sz="2000" spc="105">
                <a:solidFill>
                  <a:srgbClr val="333E50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333E50"/>
                </a:solidFill>
                <a:latin typeface="Arial Black"/>
                <a:cs typeface="Arial Black"/>
              </a:rPr>
              <a:t>anos,</a:t>
            </a:r>
            <a:r>
              <a:rPr dirty="0" sz="2000" spc="110">
                <a:solidFill>
                  <a:srgbClr val="333E50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333E50"/>
                </a:solidFill>
                <a:latin typeface="Arial Black"/>
                <a:cs typeface="Arial Black"/>
              </a:rPr>
              <a:t>a</a:t>
            </a:r>
            <a:r>
              <a:rPr dirty="0" sz="2000" spc="105">
                <a:solidFill>
                  <a:srgbClr val="333E50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333E50"/>
                </a:solidFill>
                <a:latin typeface="Arial Black"/>
                <a:cs typeface="Arial Black"/>
              </a:rPr>
              <a:t>cada</a:t>
            </a:r>
            <a:r>
              <a:rPr dirty="0" sz="2000" spc="105">
                <a:solidFill>
                  <a:srgbClr val="333E50"/>
                </a:solidFill>
                <a:latin typeface="Arial Black"/>
                <a:cs typeface="Arial Black"/>
              </a:rPr>
              <a:t> </a:t>
            </a:r>
            <a:r>
              <a:rPr dirty="0" sz="2000" spc="-20">
                <a:solidFill>
                  <a:srgbClr val="333E50"/>
                </a:solidFill>
                <a:latin typeface="Arial Black"/>
                <a:cs typeface="Arial Black"/>
              </a:rPr>
              <a:t>dois </a:t>
            </a:r>
            <a:r>
              <a:rPr dirty="0" sz="2000" spc="-10">
                <a:solidFill>
                  <a:srgbClr val="333E50"/>
                </a:solidFill>
                <a:latin typeface="Arial Black"/>
                <a:cs typeface="Arial Black"/>
              </a:rPr>
              <a:t>anos;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310"/>
              </a:spcBef>
            </a:pPr>
            <a:endParaRPr sz="2000">
              <a:latin typeface="Arial Black"/>
              <a:cs typeface="Arial Black"/>
            </a:endParaRPr>
          </a:p>
          <a:p>
            <a:pPr marL="12700" marR="5080">
              <a:lnSpc>
                <a:spcPct val="90000"/>
              </a:lnSpc>
              <a:spcBef>
                <a:spcPts val="5"/>
              </a:spcBef>
              <a:tabLst>
                <a:tab pos="556895" algn="l"/>
                <a:tab pos="932815" algn="l"/>
                <a:tab pos="1195070" algn="l"/>
                <a:tab pos="1387475" algn="l"/>
                <a:tab pos="1497330" algn="l"/>
                <a:tab pos="1571625" algn="l"/>
                <a:tab pos="1771650" algn="l"/>
                <a:tab pos="1917700" algn="l"/>
                <a:tab pos="1974214" algn="l"/>
                <a:tab pos="2056764" algn="l"/>
                <a:tab pos="2179955" algn="l"/>
                <a:tab pos="2515235" algn="l"/>
                <a:tab pos="2599055" algn="l"/>
                <a:tab pos="2865755" algn="l"/>
                <a:tab pos="3037840" algn="l"/>
              </a:tabLst>
            </a:pPr>
            <a:r>
              <a:rPr dirty="0" sz="2000" spc="-25">
                <a:solidFill>
                  <a:srgbClr val="333E50"/>
                </a:solidFill>
                <a:latin typeface="Arial Black"/>
                <a:cs typeface="Arial Black"/>
              </a:rPr>
              <a:t>Já</a:t>
            </a:r>
            <a:r>
              <a:rPr dirty="0" sz="2000">
                <a:solidFill>
                  <a:srgbClr val="333E50"/>
                </a:solidFill>
                <a:latin typeface="Arial Black"/>
                <a:cs typeface="Arial Black"/>
              </a:rPr>
              <a:t>	</a:t>
            </a:r>
            <a:r>
              <a:rPr dirty="0" sz="2000" spc="-20">
                <a:solidFill>
                  <a:srgbClr val="333E50"/>
                </a:solidFill>
                <a:latin typeface="Arial Black"/>
                <a:cs typeface="Arial Black"/>
              </a:rPr>
              <a:t>para</a:t>
            </a:r>
            <a:r>
              <a:rPr dirty="0" sz="2000">
                <a:solidFill>
                  <a:srgbClr val="333E50"/>
                </a:solidFill>
                <a:latin typeface="Arial Black"/>
                <a:cs typeface="Arial Black"/>
              </a:rPr>
              <a:t>		</a:t>
            </a:r>
            <a:r>
              <a:rPr dirty="0" sz="2000" spc="-25">
                <a:solidFill>
                  <a:srgbClr val="333E50"/>
                </a:solidFill>
                <a:latin typeface="Arial Black"/>
                <a:cs typeface="Arial Black"/>
              </a:rPr>
              <a:t>as</a:t>
            </a:r>
            <a:r>
              <a:rPr dirty="0" sz="2000">
                <a:solidFill>
                  <a:srgbClr val="333E50"/>
                </a:solidFill>
                <a:latin typeface="Arial Black"/>
                <a:cs typeface="Arial Black"/>
              </a:rPr>
              <a:t>		</a:t>
            </a:r>
            <a:r>
              <a:rPr dirty="0" sz="2000" spc="-10">
                <a:solidFill>
                  <a:srgbClr val="333E50"/>
                </a:solidFill>
                <a:latin typeface="Arial Black"/>
                <a:cs typeface="Arial Black"/>
              </a:rPr>
              <a:t>mulheres </a:t>
            </a:r>
            <a:r>
              <a:rPr dirty="0" sz="2000" spc="-25">
                <a:solidFill>
                  <a:srgbClr val="333E50"/>
                </a:solidFill>
                <a:latin typeface="Arial Black"/>
                <a:cs typeface="Arial Black"/>
              </a:rPr>
              <a:t>que</a:t>
            </a:r>
            <a:r>
              <a:rPr dirty="0" sz="2000">
                <a:solidFill>
                  <a:srgbClr val="333E50"/>
                </a:solidFill>
                <a:latin typeface="Arial Black"/>
                <a:cs typeface="Arial Black"/>
              </a:rPr>
              <a:t>		</a:t>
            </a:r>
            <a:r>
              <a:rPr dirty="0" sz="2000" spc="-630">
                <a:solidFill>
                  <a:srgbClr val="333E50"/>
                </a:solidFill>
                <a:latin typeface="Arial Black"/>
                <a:cs typeface="Arial Black"/>
              </a:rPr>
              <a:t> </a:t>
            </a:r>
            <a:r>
              <a:rPr dirty="0" sz="2000" spc="-10">
                <a:solidFill>
                  <a:srgbClr val="333E50"/>
                </a:solidFill>
                <a:latin typeface="Arial Black"/>
                <a:cs typeface="Arial Black"/>
              </a:rPr>
              <a:t>pertencem</a:t>
            </a:r>
            <a:r>
              <a:rPr dirty="0" sz="2000">
                <a:solidFill>
                  <a:srgbClr val="333E50"/>
                </a:solidFill>
                <a:latin typeface="Arial Black"/>
                <a:cs typeface="Arial Black"/>
              </a:rPr>
              <a:t>			</a:t>
            </a:r>
            <a:r>
              <a:rPr dirty="0" sz="2000" spc="-650">
                <a:solidFill>
                  <a:srgbClr val="333E50"/>
                </a:solidFill>
                <a:latin typeface="Arial Black"/>
                <a:cs typeface="Arial Black"/>
              </a:rPr>
              <a:t> </a:t>
            </a:r>
            <a:r>
              <a:rPr dirty="0" sz="2000" spc="-25">
                <a:solidFill>
                  <a:srgbClr val="333E50"/>
                </a:solidFill>
                <a:latin typeface="Arial Black"/>
                <a:cs typeface="Arial Black"/>
              </a:rPr>
              <a:t>ao </a:t>
            </a:r>
            <a:r>
              <a:rPr dirty="0" sz="2000" spc="-10">
                <a:solidFill>
                  <a:srgbClr val="333E50"/>
                </a:solidFill>
                <a:latin typeface="Arial Black"/>
                <a:cs typeface="Arial Black"/>
              </a:rPr>
              <a:t>grupo</a:t>
            </a:r>
            <a:r>
              <a:rPr dirty="0" sz="2000">
                <a:solidFill>
                  <a:srgbClr val="333E50"/>
                </a:solidFill>
                <a:latin typeface="Arial Black"/>
                <a:cs typeface="Arial Black"/>
              </a:rPr>
              <a:t>				</a:t>
            </a:r>
            <a:r>
              <a:rPr dirty="0" sz="2000" spc="-25">
                <a:solidFill>
                  <a:srgbClr val="333E50"/>
                </a:solidFill>
                <a:latin typeface="Arial Black"/>
                <a:cs typeface="Arial Black"/>
              </a:rPr>
              <a:t>de</a:t>
            </a:r>
            <a:r>
              <a:rPr dirty="0" sz="2000">
                <a:solidFill>
                  <a:srgbClr val="333E50"/>
                </a:solidFill>
                <a:latin typeface="Arial Black"/>
                <a:cs typeface="Arial Black"/>
              </a:rPr>
              <a:t>					</a:t>
            </a:r>
            <a:r>
              <a:rPr dirty="0" sz="2000" spc="-10">
                <a:solidFill>
                  <a:srgbClr val="333E50"/>
                </a:solidFill>
                <a:latin typeface="Arial Black"/>
                <a:cs typeface="Arial Black"/>
              </a:rPr>
              <a:t>risco aumentado</a:t>
            </a:r>
            <a:r>
              <a:rPr dirty="0" sz="2000">
                <a:solidFill>
                  <a:srgbClr val="333E50"/>
                </a:solidFill>
                <a:latin typeface="Arial Black"/>
                <a:cs typeface="Arial Black"/>
              </a:rPr>
              <a:t>		</a:t>
            </a:r>
            <a:r>
              <a:rPr dirty="0" sz="2000" spc="-20">
                <a:solidFill>
                  <a:srgbClr val="333E50"/>
                </a:solidFill>
                <a:latin typeface="Arial Black"/>
                <a:cs typeface="Arial Black"/>
              </a:rPr>
              <a:t>para</a:t>
            </a:r>
            <a:r>
              <a:rPr dirty="0" sz="2000">
                <a:solidFill>
                  <a:srgbClr val="333E50"/>
                </a:solidFill>
                <a:latin typeface="Arial Black"/>
                <a:cs typeface="Arial Black"/>
              </a:rPr>
              <a:t>		</a:t>
            </a:r>
            <a:r>
              <a:rPr dirty="0" sz="2000" spc="-20">
                <a:solidFill>
                  <a:srgbClr val="333E50"/>
                </a:solidFill>
                <a:latin typeface="Arial Black"/>
                <a:cs typeface="Arial Black"/>
              </a:rPr>
              <a:t>este tipo</a:t>
            </a:r>
            <a:r>
              <a:rPr dirty="0" sz="2000">
                <a:solidFill>
                  <a:srgbClr val="333E50"/>
                </a:solidFill>
                <a:latin typeface="Arial Black"/>
                <a:cs typeface="Arial Black"/>
              </a:rPr>
              <a:t>			</a:t>
            </a:r>
            <a:r>
              <a:rPr dirty="0" sz="2000" spc="-25">
                <a:solidFill>
                  <a:srgbClr val="333E50"/>
                </a:solidFill>
                <a:latin typeface="Arial Black"/>
                <a:cs typeface="Arial Black"/>
              </a:rPr>
              <a:t>de</a:t>
            </a:r>
            <a:r>
              <a:rPr dirty="0" sz="2000">
                <a:solidFill>
                  <a:srgbClr val="333E50"/>
                </a:solidFill>
                <a:latin typeface="Arial Black"/>
                <a:cs typeface="Arial Black"/>
              </a:rPr>
              <a:t>						</a:t>
            </a:r>
            <a:r>
              <a:rPr dirty="0" sz="2000" spc="-35">
                <a:solidFill>
                  <a:srgbClr val="333E50"/>
                </a:solidFill>
                <a:latin typeface="Arial Black"/>
                <a:cs typeface="Arial Black"/>
              </a:rPr>
              <a:t>câncer, </a:t>
            </a:r>
            <a:r>
              <a:rPr dirty="0" sz="2000">
                <a:solidFill>
                  <a:srgbClr val="333E50"/>
                </a:solidFill>
                <a:latin typeface="Arial Black"/>
                <a:cs typeface="Arial Black"/>
              </a:rPr>
              <a:t>recomenda-</a:t>
            </a:r>
            <a:r>
              <a:rPr dirty="0" sz="2000" spc="-25">
                <a:solidFill>
                  <a:srgbClr val="333E50"/>
                </a:solidFill>
                <a:latin typeface="Arial Black"/>
                <a:cs typeface="Arial Black"/>
              </a:rPr>
              <a:t>se </a:t>
            </a:r>
            <a:r>
              <a:rPr dirty="0" sz="2000" spc="-10">
                <a:solidFill>
                  <a:srgbClr val="333E50"/>
                </a:solidFill>
                <a:latin typeface="Arial Black"/>
                <a:cs typeface="Arial Black"/>
              </a:rPr>
              <a:t>mamografia</a:t>
            </a:r>
            <a:r>
              <a:rPr dirty="0" sz="2000">
                <a:solidFill>
                  <a:srgbClr val="333E50"/>
                </a:solidFill>
                <a:latin typeface="Arial Black"/>
                <a:cs typeface="Arial Black"/>
              </a:rPr>
              <a:t>			</a:t>
            </a:r>
            <a:r>
              <a:rPr dirty="0" sz="2000" spc="-10">
                <a:solidFill>
                  <a:srgbClr val="333E50"/>
                </a:solidFill>
                <a:latin typeface="Arial Black"/>
                <a:cs typeface="Arial Black"/>
              </a:rPr>
              <a:t>anual</a:t>
            </a:r>
            <a:r>
              <a:rPr dirty="0" sz="2000">
                <a:solidFill>
                  <a:srgbClr val="333E50"/>
                </a:solidFill>
                <a:latin typeface="Arial Black"/>
                <a:cs typeface="Arial Black"/>
              </a:rPr>
              <a:t>		</a:t>
            </a:r>
            <a:r>
              <a:rPr dirty="0" sz="2000" spc="-50">
                <a:solidFill>
                  <a:srgbClr val="333E50"/>
                </a:solidFill>
                <a:latin typeface="Arial Black"/>
                <a:cs typeface="Arial Black"/>
              </a:rPr>
              <a:t>a </a:t>
            </a:r>
            <a:r>
              <a:rPr dirty="0" sz="2000" spc="-10">
                <a:solidFill>
                  <a:srgbClr val="333E50"/>
                </a:solidFill>
                <a:latin typeface="Arial Black"/>
                <a:cs typeface="Arial Black"/>
              </a:rPr>
              <a:t>partir</a:t>
            </a:r>
            <a:r>
              <a:rPr dirty="0" sz="2000">
                <a:solidFill>
                  <a:srgbClr val="333E50"/>
                </a:solidFill>
                <a:latin typeface="Arial Black"/>
                <a:cs typeface="Arial Black"/>
              </a:rPr>
              <a:t>	</a:t>
            </a:r>
            <a:r>
              <a:rPr dirty="0" sz="2000" spc="-25">
                <a:solidFill>
                  <a:srgbClr val="333E50"/>
                </a:solidFill>
                <a:latin typeface="Arial Black"/>
                <a:cs typeface="Arial Black"/>
              </a:rPr>
              <a:t>dos</a:t>
            </a:r>
            <a:r>
              <a:rPr dirty="0" sz="2000">
                <a:solidFill>
                  <a:srgbClr val="333E50"/>
                </a:solidFill>
                <a:latin typeface="Arial Black"/>
                <a:cs typeface="Arial Black"/>
              </a:rPr>
              <a:t>		</a:t>
            </a:r>
            <a:r>
              <a:rPr dirty="0" sz="2000" spc="-25">
                <a:solidFill>
                  <a:srgbClr val="333E50"/>
                </a:solidFill>
                <a:latin typeface="Arial Black"/>
                <a:cs typeface="Arial Black"/>
              </a:rPr>
              <a:t>35</a:t>
            </a:r>
            <a:r>
              <a:rPr dirty="0" sz="2000">
                <a:solidFill>
                  <a:srgbClr val="333E50"/>
                </a:solidFill>
                <a:latin typeface="Arial Black"/>
                <a:cs typeface="Arial Black"/>
              </a:rPr>
              <a:t>			</a:t>
            </a:r>
            <a:r>
              <a:rPr dirty="0" sz="2000" spc="-20">
                <a:solidFill>
                  <a:srgbClr val="333E50"/>
                </a:solidFill>
                <a:latin typeface="Arial Black"/>
                <a:cs typeface="Arial Black"/>
              </a:rPr>
              <a:t>anos</a:t>
            </a:r>
            <a:r>
              <a:rPr dirty="0" sz="2000">
                <a:solidFill>
                  <a:srgbClr val="333E50"/>
                </a:solidFill>
                <a:latin typeface="Arial Black"/>
                <a:cs typeface="Arial Black"/>
              </a:rPr>
              <a:t>	</a:t>
            </a:r>
            <a:r>
              <a:rPr dirty="0" sz="2000" spc="-25">
                <a:solidFill>
                  <a:srgbClr val="333E50"/>
                </a:solidFill>
                <a:latin typeface="Arial Black"/>
                <a:cs typeface="Arial Black"/>
              </a:rPr>
              <a:t>de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55828" y="7118350"/>
            <a:ext cx="8724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333E50"/>
                </a:solidFill>
                <a:latin typeface="Arial Black"/>
                <a:cs typeface="Arial Black"/>
              </a:rPr>
              <a:t>idade;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55828" y="7667040"/>
            <a:ext cx="19761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70000" algn="l"/>
              </a:tabLst>
            </a:pPr>
            <a:r>
              <a:rPr dirty="0" sz="2000" spc="-25">
                <a:solidFill>
                  <a:srgbClr val="333E50"/>
                </a:solidFill>
                <a:latin typeface="Arial Black"/>
                <a:cs typeface="Arial Black"/>
              </a:rPr>
              <a:t>de</a:t>
            </a:r>
            <a:r>
              <a:rPr dirty="0" sz="2000">
                <a:solidFill>
                  <a:srgbClr val="333E50"/>
                </a:solidFill>
                <a:latin typeface="Arial Black"/>
                <a:cs typeface="Arial Black"/>
              </a:rPr>
              <a:t>	</a:t>
            </a:r>
            <a:r>
              <a:rPr dirty="0" sz="2000" spc="-10">
                <a:solidFill>
                  <a:srgbClr val="333E50"/>
                </a:solidFill>
                <a:latin typeface="Arial Black"/>
                <a:cs typeface="Arial Black"/>
              </a:rPr>
              <a:t>risco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55828" y="7118350"/>
            <a:ext cx="3220085" cy="88011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algn="r" marL="12700" marR="5080" indent="2699385">
              <a:lnSpc>
                <a:spcPts val="2160"/>
              </a:lnSpc>
              <a:spcBef>
                <a:spcPts val="375"/>
              </a:spcBef>
              <a:tabLst>
                <a:tab pos="2245360" algn="l"/>
              </a:tabLst>
            </a:pPr>
            <a:r>
              <a:rPr dirty="0" sz="2000" spc="-25">
                <a:solidFill>
                  <a:srgbClr val="333E50"/>
                </a:solidFill>
                <a:latin typeface="Arial Black"/>
                <a:cs typeface="Arial Black"/>
              </a:rPr>
              <a:t>são </a:t>
            </a:r>
            <a:r>
              <a:rPr dirty="0" sz="2000" spc="-10">
                <a:solidFill>
                  <a:srgbClr val="333E50"/>
                </a:solidFill>
                <a:latin typeface="Arial Black"/>
                <a:cs typeface="Arial Black"/>
              </a:rPr>
              <a:t>considerados</a:t>
            </a:r>
            <a:r>
              <a:rPr dirty="0" sz="2000">
                <a:solidFill>
                  <a:srgbClr val="333E50"/>
                </a:solidFill>
                <a:latin typeface="Arial Black"/>
                <a:cs typeface="Arial Black"/>
              </a:rPr>
              <a:t>	</a:t>
            </a:r>
            <a:r>
              <a:rPr dirty="0" sz="2000" spc="-10">
                <a:solidFill>
                  <a:srgbClr val="333E50"/>
                </a:solidFill>
                <a:latin typeface="Arial Black"/>
                <a:cs typeface="Arial Black"/>
              </a:rPr>
              <a:t>grupos</a:t>
            </a:r>
            <a:endParaRPr sz="2000">
              <a:latin typeface="Arial Black"/>
              <a:cs typeface="Arial Black"/>
            </a:endParaRPr>
          </a:p>
          <a:p>
            <a:pPr algn="r" marR="5080">
              <a:lnSpc>
                <a:spcPts val="2130"/>
              </a:lnSpc>
            </a:pPr>
            <a:r>
              <a:rPr dirty="0" sz="2000" spc="-25">
                <a:solidFill>
                  <a:srgbClr val="333E50"/>
                </a:solidFill>
                <a:latin typeface="Arial Black"/>
                <a:cs typeface="Arial Black"/>
              </a:rPr>
              <a:t>as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55828" y="7941360"/>
            <a:ext cx="2511425" cy="605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</a:pPr>
            <a:r>
              <a:rPr dirty="0" sz="2000" spc="-10">
                <a:solidFill>
                  <a:srgbClr val="333E50"/>
                </a:solidFill>
                <a:latin typeface="Arial Black"/>
                <a:cs typeface="Arial Black"/>
              </a:rPr>
              <a:t>caracerísticas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ts val="2280"/>
              </a:lnSpc>
            </a:pPr>
            <a:r>
              <a:rPr dirty="0" sz="2000">
                <a:solidFill>
                  <a:srgbClr val="333E50"/>
                </a:solidFill>
                <a:latin typeface="Arial Black"/>
                <a:cs typeface="Arial Black"/>
              </a:rPr>
              <a:t>descritas</a:t>
            </a:r>
            <a:r>
              <a:rPr dirty="0" sz="2000" spc="-25">
                <a:solidFill>
                  <a:srgbClr val="333E50"/>
                </a:solidFill>
                <a:latin typeface="Arial Black"/>
                <a:cs typeface="Arial Black"/>
              </a:rPr>
              <a:t> </a:t>
            </a:r>
            <a:r>
              <a:rPr dirty="0" sz="2000">
                <a:solidFill>
                  <a:srgbClr val="333E50"/>
                </a:solidFill>
                <a:latin typeface="Arial Black"/>
                <a:cs typeface="Arial Black"/>
              </a:rPr>
              <a:t>ao</a:t>
            </a:r>
            <a:r>
              <a:rPr dirty="0" sz="2000" spc="-20">
                <a:solidFill>
                  <a:srgbClr val="333E50"/>
                </a:solidFill>
                <a:latin typeface="Arial Black"/>
                <a:cs typeface="Arial Black"/>
              </a:rPr>
              <a:t> lado: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367910" y="211073"/>
            <a:ext cx="4533900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12700" marR="5080" indent="1839595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Comissão</a:t>
            </a:r>
            <a:r>
              <a:rPr dirty="0" sz="1400" spc="-40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de</a:t>
            </a:r>
            <a:r>
              <a:rPr dirty="0" sz="1400" spc="-15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Saúde</a:t>
            </a:r>
            <a:r>
              <a:rPr dirty="0" sz="1400" spc="-30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Mental</a:t>
            </a:r>
            <a:r>
              <a:rPr dirty="0" sz="1400" spc="-25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7B7B7B"/>
                </a:solidFill>
                <a:latin typeface="Calibri"/>
                <a:cs typeface="Calibri"/>
              </a:rPr>
              <a:t>(CSM-</a:t>
            </a:r>
            <a:r>
              <a:rPr dirty="0" sz="1400" spc="-25" b="1">
                <a:solidFill>
                  <a:srgbClr val="7B7B7B"/>
                </a:solidFill>
                <a:latin typeface="Calibri"/>
                <a:cs typeface="Calibri"/>
              </a:rPr>
              <a:t>PI) </a:t>
            </a: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Núcleo</a:t>
            </a:r>
            <a:r>
              <a:rPr dirty="0" sz="1400" spc="-15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de</a:t>
            </a:r>
            <a:r>
              <a:rPr dirty="0" sz="1400" spc="-30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7B7B7B"/>
                </a:solidFill>
                <a:latin typeface="Calibri"/>
                <a:cs typeface="Calibri"/>
              </a:rPr>
              <a:t>Acompanhamento</a:t>
            </a:r>
            <a:r>
              <a:rPr dirty="0" sz="1400" spc="-40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Psicossocial</a:t>
            </a:r>
            <a:r>
              <a:rPr dirty="0" sz="1400" spc="-15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7B7B7B"/>
                </a:solidFill>
                <a:latin typeface="Calibri"/>
                <a:cs typeface="Calibri"/>
              </a:rPr>
              <a:t>(NAPS-</a:t>
            </a:r>
            <a:r>
              <a:rPr dirty="0" sz="1400" spc="-25" b="1">
                <a:solidFill>
                  <a:srgbClr val="7B7B7B"/>
                </a:solidFill>
                <a:latin typeface="Calibri"/>
                <a:cs typeface="Calibri"/>
              </a:rPr>
              <a:t>PI) </a:t>
            </a:r>
            <a:r>
              <a:rPr dirty="0" sz="1400" spc="-10" b="1">
                <a:solidFill>
                  <a:srgbClr val="7B7B7B"/>
                </a:solidFill>
                <a:latin typeface="Calibri"/>
                <a:cs typeface="Calibri"/>
              </a:rPr>
              <a:t>Coordenação</a:t>
            </a:r>
            <a:r>
              <a:rPr dirty="0" sz="1400" spc="-30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7B7B7B"/>
                </a:solidFill>
                <a:latin typeface="Calibri"/>
                <a:cs typeface="Calibri"/>
              </a:rPr>
              <a:t>Pedagógica</a:t>
            </a:r>
            <a:r>
              <a:rPr dirty="0" sz="1400" spc="15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e</a:t>
            </a:r>
            <a:r>
              <a:rPr dirty="0" sz="1400" spc="5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de</a:t>
            </a:r>
            <a:r>
              <a:rPr dirty="0" sz="1400" spc="15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Apoio</a:t>
            </a:r>
            <a:r>
              <a:rPr dirty="0" sz="1400" spc="5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7B7B7B"/>
                </a:solidFill>
                <a:latin typeface="Calibri"/>
                <a:cs typeface="Calibri"/>
              </a:rPr>
              <a:t>ao</a:t>
            </a:r>
            <a:r>
              <a:rPr dirty="0" sz="1400" spc="-5" b="1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7B7B7B"/>
                </a:solidFill>
                <a:latin typeface="Calibri"/>
                <a:cs typeface="Calibri"/>
              </a:rPr>
              <a:t>Estudante</a:t>
            </a:r>
            <a:r>
              <a:rPr dirty="0" sz="1400" spc="-30" b="1">
                <a:solidFill>
                  <a:srgbClr val="7B7B7B"/>
                </a:solidFill>
                <a:latin typeface="Calibri"/>
                <a:cs typeface="Calibri"/>
              </a:rPr>
              <a:t> (COPAE-</a:t>
            </a:r>
            <a:r>
              <a:rPr dirty="0" sz="1400" spc="-25" b="1">
                <a:solidFill>
                  <a:srgbClr val="7B7B7B"/>
                </a:solidFill>
                <a:latin typeface="Calibri"/>
                <a:cs typeface="Calibri"/>
              </a:rPr>
              <a:t>PI)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3085" y="1524964"/>
            <a:ext cx="338264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0" b="1">
                <a:latin typeface="Arial"/>
                <a:cs typeface="Arial"/>
              </a:rPr>
              <a:t>Diagnóstico</a:t>
            </a:r>
            <a:endParaRPr sz="480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8515" y="4322063"/>
            <a:ext cx="4870703" cy="467715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58851" y="2405887"/>
            <a:ext cx="8342630" cy="5830570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algn="ctr" marL="12065" marR="5080">
              <a:lnSpc>
                <a:spcPct val="80000"/>
              </a:lnSpc>
              <a:spcBef>
                <a:spcPts val="765"/>
              </a:spcBef>
            </a:pPr>
            <a:r>
              <a:rPr dirty="0" sz="2800" b="1">
                <a:solidFill>
                  <a:srgbClr val="660033"/>
                </a:solidFill>
                <a:latin typeface="Arial"/>
                <a:cs typeface="Arial"/>
              </a:rPr>
              <a:t>Um</a:t>
            </a:r>
            <a:r>
              <a:rPr dirty="0" sz="2800" spc="-120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660033"/>
                </a:solidFill>
                <a:latin typeface="Arial"/>
                <a:cs typeface="Arial"/>
              </a:rPr>
              <a:t>nódulo</a:t>
            </a:r>
            <a:r>
              <a:rPr dirty="0" sz="2800" spc="-85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660033"/>
                </a:solidFill>
                <a:latin typeface="Arial"/>
                <a:cs typeface="Arial"/>
              </a:rPr>
              <a:t>ou</a:t>
            </a:r>
            <a:r>
              <a:rPr dirty="0" sz="2800" spc="-105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660033"/>
                </a:solidFill>
                <a:latin typeface="Arial"/>
                <a:cs typeface="Arial"/>
              </a:rPr>
              <a:t>outro</a:t>
            </a:r>
            <a:r>
              <a:rPr dirty="0" sz="2800" spc="-95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800" spc="-30" b="1">
                <a:solidFill>
                  <a:srgbClr val="660033"/>
                </a:solidFill>
                <a:latin typeface="Arial"/>
                <a:cs typeface="Arial"/>
              </a:rPr>
              <a:t>sintoma</a:t>
            </a:r>
            <a:r>
              <a:rPr dirty="0" sz="2800" spc="-110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800" spc="-70" b="1">
                <a:solidFill>
                  <a:srgbClr val="660033"/>
                </a:solidFill>
                <a:latin typeface="Arial"/>
                <a:cs typeface="Arial"/>
              </a:rPr>
              <a:t>suspeito</a:t>
            </a:r>
            <a:r>
              <a:rPr dirty="0" sz="2800" spc="-100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800" spc="-25" b="1">
                <a:solidFill>
                  <a:srgbClr val="660033"/>
                </a:solidFill>
                <a:latin typeface="Arial"/>
                <a:cs typeface="Arial"/>
              </a:rPr>
              <a:t>nas</a:t>
            </a:r>
            <a:r>
              <a:rPr dirty="0" sz="2800" spc="-105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660033"/>
                </a:solidFill>
                <a:latin typeface="Arial"/>
                <a:cs typeface="Arial"/>
              </a:rPr>
              <a:t>mamas </a:t>
            </a:r>
            <a:r>
              <a:rPr dirty="0" sz="2800" b="1">
                <a:solidFill>
                  <a:srgbClr val="660033"/>
                </a:solidFill>
                <a:latin typeface="Arial"/>
                <a:cs typeface="Arial"/>
              </a:rPr>
              <a:t>deve</a:t>
            </a:r>
            <a:r>
              <a:rPr dirty="0" sz="2800" spc="-65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800" spc="-20" b="1">
                <a:solidFill>
                  <a:srgbClr val="660033"/>
                </a:solidFill>
                <a:latin typeface="Arial"/>
                <a:cs typeface="Arial"/>
              </a:rPr>
              <a:t>ser</a:t>
            </a:r>
            <a:r>
              <a:rPr dirty="0" sz="2800" spc="-60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660033"/>
                </a:solidFill>
                <a:latin typeface="Arial"/>
                <a:cs typeface="Arial"/>
              </a:rPr>
              <a:t>investigado</a:t>
            </a:r>
            <a:r>
              <a:rPr dirty="0" sz="2800" spc="-35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800" spc="85" b="1">
                <a:solidFill>
                  <a:srgbClr val="660033"/>
                </a:solidFill>
                <a:latin typeface="Arial"/>
                <a:cs typeface="Arial"/>
              </a:rPr>
              <a:t>para</a:t>
            </a:r>
            <a:r>
              <a:rPr dirty="0" sz="2800" spc="-50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660033"/>
                </a:solidFill>
                <a:latin typeface="Arial"/>
                <a:cs typeface="Arial"/>
              </a:rPr>
              <a:t>saber</a:t>
            </a:r>
            <a:r>
              <a:rPr dirty="0" sz="2800" spc="-40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800" spc="-100" b="1">
                <a:solidFill>
                  <a:srgbClr val="660033"/>
                </a:solidFill>
                <a:latin typeface="Arial"/>
                <a:cs typeface="Arial"/>
              </a:rPr>
              <a:t>se</a:t>
            </a:r>
            <a:r>
              <a:rPr dirty="0" sz="2800" spc="-65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660033"/>
                </a:solidFill>
                <a:latin typeface="Arial"/>
                <a:cs typeface="Arial"/>
              </a:rPr>
              <a:t>é</a:t>
            </a:r>
            <a:r>
              <a:rPr dirty="0" sz="2800" spc="-60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660033"/>
                </a:solidFill>
                <a:latin typeface="Arial"/>
                <a:cs typeface="Arial"/>
              </a:rPr>
              <a:t>ou</a:t>
            </a:r>
            <a:r>
              <a:rPr dirty="0" sz="2800" spc="-50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800" spc="-25" b="1">
                <a:solidFill>
                  <a:srgbClr val="660033"/>
                </a:solidFill>
                <a:latin typeface="Arial"/>
                <a:cs typeface="Arial"/>
              </a:rPr>
              <a:t>não </a:t>
            </a:r>
            <a:r>
              <a:rPr dirty="0" sz="2800" spc="-90" b="1">
                <a:solidFill>
                  <a:srgbClr val="660033"/>
                </a:solidFill>
                <a:latin typeface="Arial"/>
                <a:cs typeface="Arial"/>
              </a:rPr>
              <a:t>câncer.</a:t>
            </a:r>
            <a:r>
              <a:rPr dirty="0" sz="2800" spc="30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660033"/>
                </a:solidFill>
                <a:latin typeface="Arial"/>
                <a:cs typeface="Arial"/>
              </a:rPr>
              <a:t>Para</a:t>
            </a:r>
            <a:r>
              <a:rPr dirty="0" sz="2800" spc="20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800" spc="155" b="1">
                <a:solidFill>
                  <a:srgbClr val="660033"/>
                </a:solidFill>
                <a:latin typeface="Arial"/>
                <a:cs typeface="Arial"/>
              </a:rPr>
              <a:t>a</a:t>
            </a:r>
            <a:r>
              <a:rPr dirty="0" sz="2800" spc="10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800" spc="-30" b="1">
                <a:solidFill>
                  <a:srgbClr val="660033"/>
                </a:solidFill>
                <a:latin typeface="Arial"/>
                <a:cs typeface="Arial"/>
              </a:rPr>
              <a:t>investigação,</a:t>
            </a:r>
            <a:r>
              <a:rPr dirty="0" sz="2800" spc="60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660033"/>
                </a:solidFill>
                <a:latin typeface="Arial"/>
                <a:cs typeface="Arial"/>
              </a:rPr>
              <a:t>além do</a:t>
            </a:r>
            <a:r>
              <a:rPr dirty="0" sz="2800" spc="25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800" spc="60" b="1">
                <a:solidFill>
                  <a:srgbClr val="660033"/>
                </a:solidFill>
                <a:latin typeface="Arial"/>
                <a:cs typeface="Arial"/>
              </a:rPr>
              <a:t>exame </a:t>
            </a:r>
            <a:r>
              <a:rPr dirty="0" sz="2800" spc="-120" b="1">
                <a:solidFill>
                  <a:srgbClr val="660033"/>
                </a:solidFill>
                <a:latin typeface="Arial"/>
                <a:cs typeface="Arial"/>
              </a:rPr>
              <a:t>clínico</a:t>
            </a:r>
            <a:r>
              <a:rPr dirty="0" sz="2800" spc="-50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660033"/>
                </a:solidFill>
                <a:latin typeface="Arial"/>
                <a:cs typeface="Arial"/>
              </a:rPr>
              <a:t>das</a:t>
            </a:r>
            <a:r>
              <a:rPr dirty="0" sz="2800" spc="-10" b="1">
                <a:solidFill>
                  <a:srgbClr val="660033"/>
                </a:solidFill>
                <a:latin typeface="Arial"/>
                <a:cs typeface="Arial"/>
              </a:rPr>
              <a:t> mamas, </a:t>
            </a:r>
            <a:r>
              <a:rPr dirty="0" sz="2800" b="1">
                <a:solidFill>
                  <a:srgbClr val="660033"/>
                </a:solidFill>
                <a:latin typeface="Arial"/>
                <a:cs typeface="Arial"/>
              </a:rPr>
              <a:t>exames</a:t>
            </a:r>
            <a:r>
              <a:rPr dirty="0" sz="2800" spc="-20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660033"/>
                </a:solidFill>
                <a:latin typeface="Arial"/>
                <a:cs typeface="Arial"/>
              </a:rPr>
              <a:t>de</a:t>
            </a:r>
            <a:r>
              <a:rPr dirty="0" sz="2800" spc="-35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660033"/>
                </a:solidFill>
                <a:latin typeface="Arial"/>
                <a:cs typeface="Arial"/>
              </a:rPr>
              <a:t>imagem</a:t>
            </a:r>
            <a:r>
              <a:rPr dirty="0" sz="2800" spc="-35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800" spc="-25" b="1">
                <a:solidFill>
                  <a:srgbClr val="660033"/>
                </a:solidFill>
                <a:latin typeface="Arial"/>
                <a:cs typeface="Arial"/>
              </a:rPr>
              <a:t>são </a:t>
            </a:r>
            <a:r>
              <a:rPr dirty="0" sz="2800" spc="-35" b="1">
                <a:solidFill>
                  <a:srgbClr val="660033"/>
                </a:solidFill>
                <a:latin typeface="Arial"/>
                <a:cs typeface="Arial"/>
              </a:rPr>
              <a:t>recomendados</a:t>
            </a:r>
            <a:r>
              <a:rPr dirty="0" sz="2800" spc="30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660033"/>
                </a:solidFill>
                <a:latin typeface="Arial"/>
                <a:cs typeface="Arial"/>
              </a:rPr>
              <a:t>(mamografia,</a:t>
            </a:r>
            <a:r>
              <a:rPr dirty="0" sz="2800" spc="15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660033"/>
                </a:solidFill>
                <a:latin typeface="Arial"/>
                <a:cs typeface="Arial"/>
              </a:rPr>
              <a:t>ultrassonografa, </a:t>
            </a:r>
            <a:r>
              <a:rPr dirty="0" sz="2800" spc="-65" b="1">
                <a:solidFill>
                  <a:srgbClr val="660033"/>
                </a:solidFill>
                <a:latin typeface="Arial"/>
                <a:cs typeface="Arial"/>
              </a:rPr>
              <a:t>ressonância),</a:t>
            </a:r>
            <a:r>
              <a:rPr dirty="0" sz="2800" spc="5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660033"/>
                </a:solidFill>
                <a:latin typeface="Arial"/>
                <a:cs typeface="Arial"/>
              </a:rPr>
              <a:t>porém</a:t>
            </a:r>
            <a:r>
              <a:rPr dirty="0" sz="2800" spc="-5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660033"/>
                </a:solidFill>
                <a:latin typeface="Arial"/>
                <a:cs typeface="Arial"/>
              </a:rPr>
              <a:t>o</a:t>
            </a:r>
            <a:r>
              <a:rPr dirty="0" sz="2800" spc="-30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800" spc="-45" b="1">
                <a:solidFill>
                  <a:srgbClr val="660033"/>
                </a:solidFill>
                <a:latin typeface="Arial"/>
                <a:cs typeface="Arial"/>
              </a:rPr>
              <a:t>diagnóstico</a:t>
            </a:r>
            <a:r>
              <a:rPr dirty="0" sz="2800" spc="-10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660033"/>
                </a:solidFill>
                <a:latin typeface="Arial"/>
                <a:cs typeface="Arial"/>
              </a:rPr>
              <a:t>é</a:t>
            </a:r>
            <a:r>
              <a:rPr dirty="0" sz="2800" spc="-30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660033"/>
                </a:solidFill>
                <a:latin typeface="Arial"/>
                <a:cs typeface="Arial"/>
              </a:rPr>
              <a:t>feito</a:t>
            </a:r>
            <a:r>
              <a:rPr dirty="0" sz="2800" spc="-25" b="1">
                <a:solidFill>
                  <a:srgbClr val="660033"/>
                </a:solidFill>
                <a:latin typeface="Arial"/>
                <a:cs typeface="Arial"/>
              </a:rPr>
              <a:t> por </a:t>
            </a:r>
            <a:r>
              <a:rPr dirty="0" sz="2800" b="1">
                <a:solidFill>
                  <a:srgbClr val="660033"/>
                </a:solidFill>
                <a:latin typeface="Arial"/>
                <a:cs typeface="Arial"/>
              </a:rPr>
              <a:t>meio</a:t>
            </a:r>
            <a:r>
              <a:rPr dirty="0" sz="2800" spc="-25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660033"/>
                </a:solidFill>
                <a:latin typeface="Arial"/>
                <a:cs typeface="Arial"/>
              </a:rPr>
              <a:t>de</a:t>
            </a:r>
            <a:r>
              <a:rPr dirty="0" sz="2800" spc="-20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660033"/>
                </a:solidFill>
                <a:latin typeface="Arial"/>
                <a:cs typeface="Arial"/>
              </a:rPr>
              <a:t>biópsia;</a:t>
            </a:r>
            <a:endParaRPr sz="2800">
              <a:latin typeface="Arial"/>
              <a:cs typeface="Arial"/>
            </a:endParaRPr>
          </a:p>
          <a:p>
            <a:pPr algn="ctr" marL="243204" marR="4075429" indent="2540">
              <a:lnSpc>
                <a:spcPct val="100000"/>
              </a:lnSpc>
              <a:spcBef>
                <a:spcPts val="2460"/>
              </a:spcBef>
            </a:pPr>
            <a:r>
              <a:rPr dirty="0" sz="2200" spc="-30" b="1">
                <a:solidFill>
                  <a:srgbClr val="660033"/>
                </a:solidFill>
                <a:latin typeface="Arial"/>
                <a:cs typeface="Arial"/>
              </a:rPr>
              <a:t>Nesse</a:t>
            </a:r>
            <a:r>
              <a:rPr dirty="0" sz="2200" spc="-65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660033"/>
                </a:solidFill>
                <a:latin typeface="Arial"/>
                <a:cs typeface="Arial"/>
              </a:rPr>
              <a:t>momento</a:t>
            </a:r>
            <a:r>
              <a:rPr dirty="0" sz="2200" spc="-55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660033"/>
                </a:solidFill>
                <a:latin typeface="Arial"/>
                <a:cs typeface="Arial"/>
              </a:rPr>
              <a:t>de</a:t>
            </a:r>
            <a:r>
              <a:rPr dirty="0" sz="2200" spc="-65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660033"/>
                </a:solidFill>
                <a:latin typeface="Arial"/>
                <a:cs typeface="Arial"/>
              </a:rPr>
              <a:t>pandemia </a:t>
            </a:r>
            <a:r>
              <a:rPr dirty="0" sz="2200" spc="-30" b="1">
                <a:solidFill>
                  <a:srgbClr val="660033"/>
                </a:solidFill>
                <a:latin typeface="Arial"/>
                <a:cs typeface="Arial"/>
              </a:rPr>
              <a:t>muitas</a:t>
            </a:r>
            <a:r>
              <a:rPr dirty="0" sz="2200" spc="-95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200" spc="-35" b="1">
                <a:solidFill>
                  <a:srgbClr val="660033"/>
                </a:solidFill>
                <a:latin typeface="Arial"/>
                <a:cs typeface="Arial"/>
              </a:rPr>
              <a:t>mulheres</a:t>
            </a:r>
            <a:r>
              <a:rPr dirty="0" sz="2200" spc="-80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660033"/>
                </a:solidFill>
                <a:latin typeface="Arial"/>
                <a:cs typeface="Arial"/>
              </a:rPr>
              <a:t>procuram </a:t>
            </a:r>
            <a:r>
              <a:rPr dirty="0" sz="2200" b="1">
                <a:solidFill>
                  <a:srgbClr val="660033"/>
                </a:solidFill>
                <a:latin typeface="Arial"/>
                <a:cs typeface="Arial"/>
              </a:rPr>
              <a:t>tardiamente</a:t>
            </a:r>
            <a:r>
              <a:rPr dirty="0" sz="2200" spc="25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660033"/>
                </a:solidFill>
                <a:latin typeface="Arial"/>
                <a:cs typeface="Arial"/>
              </a:rPr>
              <a:t>ou</a:t>
            </a:r>
            <a:r>
              <a:rPr dirty="0" sz="2200" spc="-15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660033"/>
                </a:solidFill>
                <a:latin typeface="Arial"/>
                <a:cs typeface="Arial"/>
              </a:rPr>
              <a:t>estão </a:t>
            </a:r>
            <a:r>
              <a:rPr dirty="0" sz="2200" spc="-10" b="1">
                <a:solidFill>
                  <a:srgbClr val="660033"/>
                </a:solidFill>
                <a:latin typeface="Arial"/>
                <a:cs typeface="Arial"/>
              </a:rPr>
              <a:t>adiando </a:t>
            </a:r>
            <a:r>
              <a:rPr dirty="0" sz="2200" spc="-130" b="1">
                <a:solidFill>
                  <a:srgbClr val="660033"/>
                </a:solidFill>
                <a:latin typeface="Arial"/>
                <a:cs typeface="Arial"/>
              </a:rPr>
              <a:t>seus</a:t>
            </a:r>
            <a:r>
              <a:rPr dirty="0" sz="2200" spc="25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660033"/>
                </a:solidFill>
                <a:latin typeface="Arial"/>
                <a:cs typeface="Arial"/>
              </a:rPr>
              <a:t>exames</a:t>
            </a:r>
            <a:r>
              <a:rPr dirty="0" sz="2200" spc="50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660033"/>
                </a:solidFill>
                <a:latin typeface="Arial"/>
                <a:cs typeface="Arial"/>
              </a:rPr>
              <a:t>de</a:t>
            </a:r>
            <a:r>
              <a:rPr dirty="0" sz="2200" spc="35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660033"/>
                </a:solidFill>
                <a:latin typeface="Arial"/>
                <a:cs typeface="Arial"/>
              </a:rPr>
              <a:t>rotina</a:t>
            </a:r>
            <a:r>
              <a:rPr dirty="0" sz="2200" spc="30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660033"/>
                </a:solidFill>
                <a:latin typeface="Arial"/>
                <a:cs typeface="Arial"/>
              </a:rPr>
              <a:t>e</a:t>
            </a:r>
            <a:r>
              <a:rPr dirty="0" sz="2200" spc="35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200" spc="-50" b="1">
                <a:solidFill>
                  <a:srgbClr val="660033"/>
                </a:solidFill>
                <a:latin typeface="Arial"/>
                <a:cs typeface="Arial"/>
              </a:rPr>
              <a:t>é </a:t>
            </a:r>
            <a:r>
              <a:rPr dirty="0" sz="2200" b="1">
                <a:solidFill>
                  <a:srgbClr val="660033"/>
                </a:solidFill>
                <a:latin typeface="Arial"/>
                <a:cs typeface="Arial"/>
              </a:rPr>
              <a:t>importante</a:t>
            </a:r>
            <a:r>
              <a:rPr dirty="0" sz="2200" spc="-25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660033"/>
                </a:solidFill>
                <a:latin typeface="Arial"/>
                <a:cs typeface="Arial"/>
              </a:rPr>
              <a:t>ressaltar</a:t>
            </a:r>
            <a:r>
              <a:rPr dirty="0" sz="2200" spc="-25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660033"/>
                </a:solidFill>
                <a:latin typeface="Arial"/>
                <a:cs typeface="Arial"/>
              </a:rPr>
              <a:t>que</a:t>
            </a:r>
            <a:r>
              <a:rPr dirty="0" sz="2200" spc="-45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200" spc="-50" b="1">
                <a:solidFill>
                  <a:srgbClr val="660033"/>
                </a:solidFill>
                <a:latin typeface="Arial"/>
                <a:cs typeface="Arial"/>
              </a:rPr>
              <a:t>o </a:t>
            </a:r>
            <a:r>
              <a:rPr dirty="0" sz="2200" spc="-40" b="1">
                <a:solidFill>
                  <a:srgbClr val="660033"/>
                </a:solidFill>
                <a:latin typeface="Arial"/>
                <a:cs typeface="Arial"/>
              </a:rPr>
              <a:t>diagnóstico</a:t>
            </a:r>
            <a:r>
              <a:rPr dirty="0" sz="2200" spc="-75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200" spc="-55" b="1">
                <a:solidFill>
                  <a:srgbClr val="660033"/>
                </a:solidFill>
                <a:latin typeface="Arial"/>
                <a:cs typeface="Arial"/>
              </a:rPr>
              <a:t>precoce</a:t>
            </a:r>
            <a:r>
              <a:rPr dirty="0" sz="2200" spc="-85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200" spc="-50" b="1">
                <a:solidFill>
                  <a:srgbClr val="660033"/>
                </a:solidFill>
                <a:latin typeface="Arial"/>
                <a:cs typeface="Arial"/>
              </a:rPr>
              <a:t>é </a:t>
            </a:r>
            <a:r>
              <a:rPr dirty="0" sz="2200" b="1">
                <a:solidFill>
                  <a:srgbClr val="660033"/>
                </a:solidFill>
                <a:latin typeface="Arial"/>
                <a:cs typeface="Arial"/>
              </a:rPr>
              <a:t>fundamental</a:t>
            </a:r>
            <a:r>
              <a:rPr dirty="0" sz="2200" spc="25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200" spc="70" b="1">
                <a:solidFill>
                  <a:srgbClr val="660033"/>
                </a:solidFill>
                <a:latin typeface="Arial"/>
                <a:cs typeface="Arial"/>
              </a:rPr>
              <a:t>para</a:t>
            </a:r>
            <a:r>
              <a:rPr dirty="0" sz="2200" spc="-5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200" spc="-25" b="1">
                <a:solidFill>
                  <a:srgbClr val="660033"/>
                </a:solidFill>
                <a:latin typeface="Arial"/>
                <a:cs typeface="Arial"/>
              </a:rPr>
              <a:t>um </a:t>
            </a:r>
            <a:r>
              <a:rPr dirty="0" sz="2200" spc="-50" b="1">
                <a:solidFill>
                  <a:srgbClr val="660033"/>
                </a:solidFill>
                <a:latin typeface="Arial"/>
                <a:cs typeface="Arial"/>
              </a:rPr>
              <a:t>prognóstico</a:t>
            </a:r>
            <a:r>
              <a:rPr dirty="0" sz="2200" spc="-30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660033"/>
                </a:solidFill>
                <a:latin typeface="Arial"/>
                <a:cs typeface="Arial"/>
              </a:rPr>
              <a:t>bom</a:t>
            </a:r>
            <a:r>
              <a:rPr dirty="0" sz="2200" spc="-60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660033"/>
                </a:solidFill>
                <a:latin typeface="Arial"/>
                <a:cs typeface="Arial"/>
              </a:rPr>
              <a:t>e</a:t>
            </a:r>
            <a:r>
              <a:rPr dirty="0" sz="2200" spc="-55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660033"/>
                </a:solidFill>
                <a:latin typeface="Arial"/>
                <a:cs typeface="Arial"/>
              </a:rPr>
              <a:t>as</a:t>
            </a:r>
            <a:r>
              <a:rPr dirty="0" sz="2200" spc="-60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660033"/>
                </a:solidFill>
                <a:latin typeface="Arial"/>
                <a:cs typeface="Arial"/>
              </a:rPr>
              <a:t>chances </a:t>
            </a:r>
            <a:r>
              <a:rPr dirty="0" sz="2200" b="1">
                <a:solidFill>
                  <a:srgbClr val="660033"/>
                </a:solidFill>
                <a:latin typeface="Arial"/>
                <a:cs typeface="Arial"/>
              </a:rPr>
              <a:t>de</a:t>
            </a:r>
            <a:r>
              <a:rPr dirty="0" sz="2200" spc="-35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660033"/>
                </a:solidFill>
                <a:latin typeface="Arial"/>
                <a:cs typeface="Arial"/>
              </a:rPr>
              <a:t>cura</a:t>
            </a:r>
            <a:r>
              <a:rPr dirty="0" sz="2200" spc="-35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660033"/>
                </a:solidFill>
                <a:latin typeface="Arial"/>
                <a:cs typeface="Arial"/>
              </a:rPr>
              <a:t>em</a:t>
            </a:r>
            <a:r>
              <a:rPr dirty="0" sz="2200" spc="-30" b="1">
                <a:solidFill>
                  <a:srgbClr val="660033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660033"/>
                </a:solidFill>
                <a:latin typeface="Arial"/>
                <a:cs typeface="Arial"/>
              </a:rPr>
              <a:t>geral;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769989" y="1933701"/>
            <a:ext cx="162306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7640" marR="5080" indent="-15557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7B7B7B"/>
                </a:solidFill>
                <a:latin typeface="Calibri"/>
                <a:cs typeface="Calibri"/>
              </a:rPr>
              <a:t>O</a:t>
            </a:r>
            <a:r>
              <a:rPr dirty="0" sz="1400" spc="-15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7B7B7B"/>
                </a:solidFill>
                <a:latin typeface="Calibri"/>
                <a:cs typeface="Calibri"/>
              </a:rPr>
              <a:t>diagnóstico</a:t>
            </a:r>
            <a:r>
              <a:rPr dirty="0" sz="1400" spc="15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7B7B7B"/>
                </a:solidFill>
                <a:latin typeface="Calibri"/>
                <a:cs typeface="Calibri"/>
              </a:rPr>
              <a:t>precoce </a:t>
            </a:r>
            <a:r>
              <a:rPr dirty="0" sz="1400">
                <a:solidFill>
                  <a:srgbClr val="7B7B7B"/>
                </a:solidFill>
                <a:latin typeface="Calibri"/>
                <a:cs typeface="Calibri"/>
              </a:rPr>
              <a:t>pode</a:t>
            </a:r>
            <a:r>
              <a:rPr dirty="0" sz="1400" spc="-35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7B7B7B"/>
                </a:solidFill>
                <a:latin typeface="Calibri"/>
                <a:cs typeface="Calibri"/>
              </a:rPr>
              <a:t>salvar</a:t>
            </a:r>
            <a:r>
              <a:rPr dirty="0" sz="1400" spc="-30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7B7B7B"/>
                </a:solidFill>
                <a:latin typeface="Calibri"/>
                <a:cs typeface="Calibri"/>
              </a:rPr>
              <a:t>vidas.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24371" y="0"/>
            <a:ext cx="2974847" cy="210159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784" y="147827"/>
            <a:ext cx="3081528" cy="83820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04964" y="6599301"/>
            <a:ext cx="115498" cy="15461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Erica Ferreira</dc:creator>
  <dc:title>Apresentação do PowerPoint</dc:title>
  <dcterms:created xsi:type="dcterms:W3CDTF">2024-10-14T02:05:06Z</dcterms:created>
  <dcterms:modified xsi:type="dcterms:W3CDTF">2024-10-14T02:05:06Z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2024-10-14T00:00:00Z</vt:filetime>
  </property>
  <property fmtid="{D5CDD505-2E9C-101B-9397-08002B2CF9AE}" pid="5" name="Producer">
    <vt:lpwstr>Microsoft® PowerPoint® 2013</vt:lpwstr>
  </property>
</Properties>
</file>