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9753600" cx="13004800"/>
  <p:notesSz cx="6858000" cy="9144000"/>
  <p:embeddedFontLst>
    <p:embeddedFont>
      <p:font typeface="Helvetica Neue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  <p:embeddedFont>
      <p:font typeface="Rambla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oão Pedro Simõ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64" Type="http://schemas.openxmlformats.org/officeDocument/2006/relationships/font" Target="fonts/Rambla-bold.fntdata"/><Relationship Id="rId63" Type="http://schemas.openxmlformats.org/officeDocument/2006/relationships/font" Target="fonts/Rambla-regular.fntdata"/><Relationship Id="rId22" Type="http://schemas.openxmlformats.org/officeDocument/2006/relationships/slide" Target="slides/slide17.xml"/><Relationship Id="rId66" Type="http://schemas.openxmlformats.org/officeDocument/2006/relationships/font" Target="fonts/Rambla-boldItalic.fntdata"/><Relationship Id="rId21" Type="http://schemas.openxmlformats.org/officeDocument/2006/relationships/slide" Target="slides/slide16.xml"/><Relationship Id="rId65" Type="http://schemas.openxmlformats.org/officeDocument/2006/relationships/font" Target="fonts/Rambl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30T14:39:19.752">
    <p:pos x="1993" y="1199"/>
    <p:text>ENTDER POSICES EM BRANCO COMO APONTANDO PRA NULL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623f8e1c7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8623f8e1c7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23f8e1c7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8623f8e1c7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623f8e1c7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8623f8e1c7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623f8e1c7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623f8e1c7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23f8e1c7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623f8e1c7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48afb41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848afb41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855f1c9a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855f1c9a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855f1c9a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855f1c9a2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855f1c9a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855f1c9a2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855f1c9a2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855f1c9a2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623f8e1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8623f8e1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855f1c9a2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855f1c9a2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855f1c9a2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855f1c9a2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855f1c9a2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855f1c9a2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855f1c9a2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855f1c9a2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855f1c9a2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855f1c9a2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855f1c9a2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855f1c9a2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855f1c9a2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855f1c9a2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855f1c9a2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855f1c9a2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855f1c9a2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855f1c9a2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855f1c9a2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855f1c9a2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623f8e1c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8623f8e1c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855f1c9a2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855f1c9a2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855f1c9a2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855f1c9a2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855f1c9a2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855f1c9a2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623f8e1c7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623f8e1c7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855f1c9a2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855f1c9a2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855f1c9a2_0_2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855f1c9a2_0_2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855f1c9a2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855f1c9a2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855f1c9a2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855f1c9a2_0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855f1c9a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855f1c9a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855f1c9a2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855f1c9a2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623f8e1c7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8623f8e1c7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855f1c9a2_0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855f1c9a2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855f1c9a2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855f1c9a2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855f1c9a2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855f1c9a2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623f8e1c7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623f8e1c7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855f1c9a2_0_3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855f1c9a2_0_3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623f8e1c7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623f8e1c7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623f8e1c7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623f8e1c7_1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7fcd349b5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87fcd349b5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7fcd349b5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87fcd349b5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23f8e1c7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8623f8e1c7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623f8e1c7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8623f8e1c7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848afb414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848afb41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oaopedrosss/comp-208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/>
              <a:t>TRIE</a:t>
            </a:r>
            <a:r>
              <a:rPr b="1" i="0" lang="en-US" sz="6000" u="none" cap="none" strike="noStrike">
                <a:solidFill>
                  <a:srgbClr val="000000"/>
                </a:solidFill>
              </a:rPr>
              <a:t> </a:t>
            </a:r>
            <a:r>
              <a:rPr b="1" lang="en-US" sz="6000"/>
              <a:t>- Árvore de prefixos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21850" y="5144605"/>
            <a:ext cx="127611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</a:rPr>
              <a:t>Equipe:</a:t>
            </a:r>
            <a:endParaRPr b="1" i="0" sz="40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800"/>
              <a:t>Camila Maria Farias Silva</a:t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800"/>
              <a:t>João Pedro Simões </a:t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800"/>
              <a:t>Matheus Melo dos Santos</a:t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800"/>
              <a:t>Tainara Gomes de Oliveira</a:t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t/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700" u="sng">
                <a:solidFill>
                  <a:schemeClr val="hlink"/>
                </a:solidFill>
                <a:hlinkClick r:id="rId3"/>
              </a:rPr>
              <a:t>https://github.com/joaopedrosss/comp-208</a:t>
            </a:r>
            <a:endParaRPr b="1" sz="3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t/>
            </a:r>
            <a:endParaRPr b="1" sz="4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i="0" sz="36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57865" y="42505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TRIE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1245" r="72914" t="0"/>
          <a:stretch/>
        </p:blipFill>
        <p:spPr>
          <a:xfrm>
            <a:off x="0" y="1904975"/>
            <a:ext cx="3281702" cy="71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5100" y="1904974"/>
            <a:ext cx="9552202" cy="53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389175" y="1499950"/>
            <a:ext cx="46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6</a:t>
            </a:r>
            <a:r>
              <a:rPr b="1" lang="en-US" sz="4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242875" y="8251900"/>
            <a:ext cx="338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index(‘g’) = 6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index(‘a’) = 0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337350" y="8251900"/>
            <a:ext cx="338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index(‘t’) = 19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index(‘o’) = 14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537150" y="8251900"/>
            <a:ext cx="3389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index(‘s’) = 18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418925" y="28910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0</a:t>
            </a:r>
            <a:endParaRPr sz="3300"/>
          </a:p>
        </p:txBody>
      </p:sp>
      <p:sp>
        <p:nvSpPr>
          <p:cNvPr id="113" name="Google Shape;113;p16"/>
          <p:cNvSpPr txBox="1"/>
          <p:nvPr/>
        </p:nvSpPr>
        <p:spPr>
          <a:xfrm>
            <a:off x="7089075" y="40479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18</a:t>
            </a:r>
            <a:endParaRPr sz="1200"/>
          </a:p>
        </p:txBody>
      </p:sp>
      <p:sp>
        <p:nvSpPr>
          <p:cNvPr id="114" name="Google Shape;114;p16"/>
          <p:cNvSpPr txBox="1"/>
          <p:nvPr/>
        </p:nvSpPr>
        <p:spPr>
          <a:xfrm>
            <a:off x="7630875" y="40479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19</a:t>
            </a:r>
            <a:endParaRPr sz="1200"/>
          </a:p>
        </p:txBody>
      </p:sp>
      <p:sp>
        <p:nvSpPr>
          <p:cNvPr id="115" name="Google Shape;115;p16"/>
          <p:cNvSpPr txBox="1"/>
          <p:nvPr/>
        </p:nvSpPr>
        <p:spPr>
          <a:xfrm>
            <a:off x="10004800" y="50041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14</a:t>
            </a:r>
            <a:endParaRPr sz="1100"/>
          </a:p>
        </p:txBody>
      </p:sp>
      <p:sp>
        <p:nvSpPr>
          <p:cNvPr id="116" name="Google Shape;116;p16"/>
          <p:cNvSpPr txBox="1"/>
          <p:nvPr/>
        </p:nvSpPr>
        <p:spPr>
          <a:xfrm>
            <a:off x="8310875" y="61344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0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2850" y="3547975"/>
            <a:ext cx="128991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Narrow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TRIE - TAD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TRIE - TIPO ABSTRATO DE DADO (TAD)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02625" y="1865250"/>
            <a:ext cx="12199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STRUCT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typedef struct trie_node{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struct trie_node *</a:t>
            </a:r>
            <a:r>
              <a:rPr b="1" lang="en-US" sz="2800">
                <a:solidFill>
                  <a:schemeClr val="dk1"/>
                </a:solidFill>
              </a:rPr>
              <a:t>children</a:t>
            </a:r>
            <a:r>
              <a:rPr lang="en-US" sz="2800">
                <a:solidFill>
                  <a:schemeClr val="dk1"/>
                </a:solidFill>
              </a:rPr>
              <a:t>[TAMANHO_ALFABETO];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bool </a:t>
            </a:r>
            <a:r>
              <a:rPr b="1" lang="en-US" sz="2800">
                <a:solidFill>
                  <a:schemeClr val="dk1"/>
                </a:solidFill>
              </a:rPr>
              <a:t>fimDePalavra</a:t>
            </a:r>
            <a:r>
              <a:rPr lang="en-US" sz="2800">
                <a:solidFill>
                  <a:schemeClr val="dk1"/>
                </a:solidFill>
              </a:rPr>
              <a:t>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}</a:t>
            </a:r>
            <a:r>
              <a:rPr b="1" lang="en-US" sz="2800">
                <a:solidFill>
                  <a:schemeClr val="dk1"/>
                </a:solidFill>
              </a:rPr>
              <a:t>TRIE_NODE</a:t>
            </a:r>
            <a:r>
              <a:rPr lang="en-US" sz="2800">
                <a:solidFill>
                  <a:schemeClr val="dk1"/>
                </a:solidFill>
              </a:rPr>
              <a:t>;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560725" y="444500"/>
            <a:ext cx="121995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TRIE -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ABSTRATO DE DADO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(TAD)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02625" y="1865250"/>
            <a:ext cx="121995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STRUCT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typedef struct trie_node{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struct trie_node *</a:t>
            </a:r>
            <a:r>
              <a:rPr b="1" lang="en-US" sz="2800">
                <a:solidFill>
                  <a:schemeClr val="dk1"/>
                </a:solidFill>
              </a:rPr>
              <a:t>children</a:t>
            </a:r>
            <a:r>
              <a:rPr lang="en-US" sz="2800">
                <a:solidFill>
                  <a:schemeClr val="dk1"/>
                </a:solidFill>
              </a:rPr>
              <a:t>[TAMANHO_ALFABETO];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bool </a:t>
            </a:r>
            <a:r>
              <a:rPr b="1" lang="en-US" sz="2800">
                <a:solidFill>
                  <a:schemeClr val="dk1"/>
                </a:solidFill>
              </a:rPr>
              <a:t>fimDePalavra</a:t>
            </a:r>
            <a:r>
              <a:rPr lang="en-US" sz="2800">
                <a:solidFill>
                  <a:schemeClr val="dk1"/>
                </a:solidFill>
              </a:rPr>
              <a:t>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}</a:t>
            </a:r>
            <a:r>
              <a:rPr b="1" lang="en-US" sz="2800">
                <a:solidFill>
                  <a:schemeClr val="dk1"/>
                </a:solidFill>
              </a:rPr>
              <a:t>TRIE_NODE</a:t>
            </a:r>
            <a:r>
              <a:rPr lang="en-US" sz="2800">
                <a:solidFill>
                  <a:schemeClr val="dk1"/>
                </a:solidFill>
              </a:rPr>
              <a:t>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OPERAÇÕES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TRIE_NODE* </a:t>
            </a:r>
            <a:r>
              <a:rPr b="1" lang="en-US" sz="2800">
                <a:solidFill>
                  <a:schemeClr val="dk1"/>
                </a:solidFill>
              </a:rPr>
              <a:t>criar_trie_node</a:t>
            </a:r>
            <a:r>
              <a:rPr lang="en-US" sz="2800">
                <a:solidFill>
                  <a:schemeClr val="dk1"/>
                </a:solidFill>
              </a:rPr>
              <a:t>();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void </a:t>
            </a:r>
            <a:r>
              <a:rPr b="1" lang="en-US" sz="2800">
                <a:solidFill>
                  <a:schemeClr val="dk1"/>
                </a:solidFill>
              </a:rPr>
              <a:t>inserir_node</a:t>
            </a:r>
            <a:r>
              <a:rPr lang="en-US" sz="2800">
                <a:solidFill>
                  <a:schemeClr val="dk1"/>
                </a:solidFill>
              </a:rPr>
              <a:t>(TRIE_NODE **raiz, char* palavra);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bool </a:t>
            </a:r>
            <a:r>
              <a:rPr b="1" lang="en-US" sz="2800">
                <a:solidFill>
                  <a:schemeClr val="dk1"/>
                </a:solidFill>
              </a:rPr>
              <a:t>buscar_node</a:t>
            </a:r>
            <a:r>
              <a:rPr lang="en-US" sz="2800">
                <a:solidFill>
                  <a:schemeClr val="dk1"/>
                </a:solidFill>
              </a:rPr>
              <a:t>(TRIE_NODE *raiz, char* palavra);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void </a:t>
            </a:r>
            <a:r>
              <a:rPr b="1" lang="en-US" sz="2800">
                <a:solidFill>
                  <a:schemeClr val="dk1"/>
                </a:solidFill>
              </a:rPr>
              <a:t>auto_complete</a:t>
            </a:r>
            <a:r>
              <a:rPr lang="en-US" sz="2800">
                <a:solidFill>
                  <a:schemeClr val="dk1"/>
                </a:solidFill>
              </a:rPr>
              <a:t>(TRIE_NODE *raiz, char *prefixo_procurado);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void </a:t>
            </a:r>
            <a:r>
              <a:rPr b="1" lang="en-US" sz="2800">
                <a:solidFill>
                  <a:schemeClr val="dk1"/>
                </a:solidFill>
              </a:rPr>
              <a:t>auto_complete_rec</a:t>
            </a:r>
            <a:r>
              <a:rPr lang="en-US" sz="2800">
                <a:solidFill>
                  <a:schemeClr val="dk1"/>
                </a:solidFill>
              </a:rPr>
              <a:t>(TRIE_NODE* node_atual,char *palavra_formada, int tamanho_prefixo);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0" y="1129175"/>
            <a:ext cx="10233994" cy="86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{‘g’,‘a’,‘s’ ‘\0’}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</a:t>
            </a:r>
            <a:r>
              <a:rPr b="1" lang="en-US" sz="4000"/>
              <a:t>‘g’</a:t>
            </a:r>
            <a:r>
              <a:rPr b="1" lang="en-US" sz="4000">
                <a:solidFill>
                  <a:schemeClr val="dk1"/>
                </a:solidFill>
              </a:rPr>
              <a:t>,‘a’,‘s’ ‘\0’}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748600" y="296107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5903450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</a:t>
            </a:r>
            <a:r>
              <a:rPr b="1" lang="en-US" sz="4000">
                <a:solidFill>
                  <a:schemeClr val="accent5"/>
                </a:solidFill>
              </a:rPr>
              <a:t>‘g’</a:t>
            </a:r>
            <a:r>
              <a:rPr b="1" lang="en-US" sz="4000">
                <a:solidFill>
                  <a:schemeClr val="dk1"/>
                </a:solidFill>
              </a:rPr>
              <a:t>,‘a’,‘s’ ‘\0’}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2748600" y="296107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903450" y="3468375"/>
            <a:ext cx="390300" cy="83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5903450" y="22627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6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{‘g’,‘a’,‘s’ ‘\0’}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6" name="Google Shape;176;p24"/>
          <p:cNvSpPr/>
          <p:nvPr/>
        </p:nvSpPr>
        <p:spPr>
          <a:xfrm>
            <a:off x="2531700" y="4319150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</a:t>
            </a:r>
            <a:r>
              <a:rPr b="1" lang="en-US" sz="4000">
                <a:solidFill>
                  <a:schemeClr val="accent5"/>
                </a:solidFill>
              </a:rPr>
              <a:t>‘a’</a:t>
            </a:r>
            <a:r>
              <a:rPr b="1" lang="en-US" sz="4000">
                <a:solidFill>
                  <a:schemeClr val="dk1"/>
                </a:solidFill>
              </a:rPr>
              <a:t>,‘s’ ‘\0’}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6" name="Google Shape;186;p25"/>
          <p:cNvSpPr/>
          <p:nvPr/>
        </p:nvSpPr>
        <p:spPr>
          <a:xfrm>
            <a:off x="2531700" y="4319150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270200" y="5069400"/>
            <a:ext cx="390300" cy="83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270200" y="37528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0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75" y="2032475"/>
            <a:ext cx="4464224" cy="59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2794125" y="8424775"/>
            <a:ext cx="13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VOLP</a:t>
            </a:r>
            <a:endParaRPr b="1"/>
          </a:p>
        </p:txBody>
      </p:sp>
      <p:sp>
        <p:nvSpPr>
          <p:cNvPr id="43" name="Google Shape;43;p8"/>
          <p:cNvSpPr txBox="1"/>
          <p:nvPr/>
        </p:nvSpPr>
        <p:spPr>
          <a:xfrm>
            <a:off x="6481200" y="1185200"/>
            <a:ext cx="56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7441500" y="3581900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6659575" y="2904800"/>
            <a:ext cx="413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6481200" y="1339650"/>
            <a:ext cx="563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Registro de todas as palavras da língua portuguesa!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837" y="3493325"/>
            <a:ext cx="4333875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{‘g’,‘a’,‘s’ ‘\0’}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8" name="Google Shape;198;p26"/>
          <p:cNvSpPr/>
          <p:nvPr/>
        </p:nvSpPr>
        <p:spPr>
          <a:xfrm>
            <a:off x="2531700" y="5962300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</a:t>
            </a:r>
            <a:r>
              <a:rPr b="1" lang="en-US" sz="4000">
                <a:solidFill>
                  <a:schemeClr val="accent5"/>
                </a:solidFill>
              </a:rPr>
              <a:t>‘s’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8" name="Google Shape;208;p27"/>
          <p:cNvSpPr/>
          <p:nvPr/>
        </p:nvSpPr>
        <p:spPr>
          <a:xfrm>
            <a:off x="2531700" y="5962300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902200" y="6565100"/>
            <a:ext cx="390300" cy="838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{‘g’,‘a’,‘s’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9" name="Google Shape;219;p28"/>
          <p:cNvSpPr/>
          <p:nvPr/>
        </p:nvSpPr>
        <p:spPr>
          <a:xfrm>
            <a:off x="6268250" y="728947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{‘g’,‘a’,‘s’</a:t>
            </a:r>
            <a:r>
              <a:rPr b="1" lang="en-US" sz="4000">
                <a:solidFill>
                  <a:schemeClr val="accent5"/>
                </a:solidFill>
              </a:rPr>
              <a:t> ‘\0’</a:t>
            </a:r>
            <a:r>
              <a:rPr b="1" lang="en-US" sz="4000">
                <a:solidFill>
                  <a:schemeClr val="dk1"/>
                </a:solidFill>
              </a:rPr>
              <a:t>}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9" name="Google Shape;229;p29"/>
          <p:cNvSpPr/>
          <p:nvPr/>
        </p:nvSpPr>
        <p:spPr>
          <a:xfrm>
            <a:off x="6268250" y="728947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{‘g’,‘a’,‘s’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{‘g’,‘a’,‘t’,’o’,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48" name="Google Shape;248;p31"/>
          <p:cNvSpPr/>
          <p:nvPr/>
        </p:nvSpPr>
        <p:spPr>
          <a:xfrm>
            <a:off x="2413150" y="2804600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{‘g’,‘a’,‘t’,’o’,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7" name="Google Shape;257;p32"/>
          <p:cNvSpPr/>
          <p:nvPr/>
        </p:nvSpPr>
        <p:spPr>
          <a:xfrm>
            <a:off x="2531700" y="590132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45759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</a:t>
            </a:r>
            <a:r>
              <a:rPr b="1" lang="en-US" sz="4000">
                <a:solidFill>
                  <a:schemeClr val="accent5"/>
                </a:solidFill>
              </a:rPr>
              <a:t>‘t’</a:t>
            </a:r>
            <a:r>
              <a:rPr b="1" lang="en-US" sz="4000">
                <a:solidFill>
                  <a:schemeClr val="dk1"/>
                </a:solidFill>
              </a:rPr>
              <a:t>,’o’,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8" name="Google Shape;268;p33"/>
          <p:cNvSpPr/>
          <p:nvPr/>
        </p:nvSpPr>
        <p:spPr>
          <a:xfrm>
            <a:off x="2531700" y="590132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5229325" y="6607225"/>
            <a:ext cx="351000" cy="715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5002400" y="52086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19</a:t>
            </a:r>
            <a:endParaRPr sz="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{‘g’,‘a’,‘t’,’o’,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0" name="Google Shape;280;p34"/>
          <p:cNvSpPr/>
          <p:nvPr/>
        </p:nvSpPr>
        <p:spPr>
          <a:xfrm>
            <a:off x="10389350" y="676502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{‘g’,‘a’,‘t’,</a:t>
            </a:r>
            <a:r>
              <a:rPr b="1" lang="en-US" sz="4000">
                <a:solidFill>
                  <a:schemeClr val="accent5"/>
                </a:solidFill>
              </a:rPr>
              <a:t>’o’</a:t>
            </a:r>
            <a:r>
              <a:rPr b="1" lang="en-US" sz="4000">
                <a:solidFill>
                  <a:schemeClr val="dk1"/>
                </a:solidFill>
              </a:rPr>
              <a:t>,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0" name="Google Shape;290;p35"/>
          <p:cNvSpPr/>
          <p:nvPr/>
        </p:nvSpPr>
        <p:spPr>
          <a:xfrm>
            <a:off x="10389350" y="6765025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8431375" y="8229300"/>
            <a:ext cx="351000" cy="715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8229325" y="67650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14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75" y="2032475"/>
            <a:ext cx="4464224" cy="59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2794125" y="8424775"/>
            <a:ext cx="13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VOLP</a:t>
            </a:r>
            <a:endParaRPr b="1"/>
          </a:p>
        </p:txBody>
      </p:sp>
      <p:sp>
        <p:nvSpPr>
          <p:cNvPr id="55" name="Google Shape;55;p9"/>
          <p:cNvSpPr txBox="1"/>
          <p:nvPr/>
        </p:nvSpPr>
        <p:spPr>
          <a:xfrm>
            <a:off x="6588700" y="1095025"/>
            <a:ext cx="498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Como armazenar todo o VOLP na memória do computador?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6588700" y="4789863"/>
            <a:ext cx="431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Inserção e busca de palavras eficientes!</a:t>
            </a:r>
            <a:endParaRPr sz="3200"/>
          </a:p>
        </p:txBody>
      </p:sp>
      <p:sp>
        <p:nvSpPr>
          <p:cNvPr id="57" name="Google Shape;57;p9"/>
          <p:cNvSpPr txBox="1"/>
          <p:nvPr/>
        </p:nvSpPr>
        <p:spPr>
          <a:xfrm>
            <a:off x="6588700" y="6379575"/>
            <a:ext cx="30000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Linked List ?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O (1) Inserção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O (N) Busca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6581000" y="2942450"/>
            <a:ext cx="5264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Qual estrutura de dados usar para lidar com essas </a:t>
            </a:r>
            <a:r>
              <a:rPr b="1" lang="en-US" sz="3200">
                <a:solidFill>
                  <a:schemeClr val="dk1"/>
                </a:solidFill>
              </a:rPr>
              <a:t>strings</a:t>
            </a:r>
            <a:r>
              <a:rPr lang="en-US" sz="3200">
                <a:solidFill>
                  <a:schemeClr val="dk1"/>
                </a:solidFill>
              </a:rPr>
              <a:t>?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9483375" y="6379575"/>
            <a:ext cx="34161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Árvore Binária</a:t>
            </a:r>
            <a:r>
              <a:rPr lang="en-US" sz="3200">
                <a:solidFill>
                  <a:schemeClr val="dk1"/>
                </a:solidFill>
              </a:rPr>
              <a:t>?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O (logN) Inserção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O (logN) Busca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{‘g’,‘a’,‘t’,’o’,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02" name="Google Shape;302;p36"/>
          <p:cNvSpPr/>
          <p:nvPr/>
        </p:nvSpPr>
        <p:spPr>
          <a:xfrm>
            <a:off x="2236775" y="8745250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{‘g’,‘a’,‘t’,’o’,</a:t>
            </a:r>
            <a:r>
              <a:rPr b="1" lang="en-US" sz="4000">
                <a:solidFill>
                  <a:schemeClr val="accent5"/>
                </a:solidFill>
              </a:rPr>
              <a:t> ‘\0’</a:t>
            </a:r>
            <a:r>
              <a:rPr b="1" lang="en-US" sz="4000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2" name="Google Shape;312;p37"/>
          <p:cNvSpPr/>
          <p:nvPr/>
        </p:nvSpPr>
        <p:spPr>
          <a:xfrm>
            <a:off x="2236775" y="8745250"/>
            <a:ext cx="468300" cy="50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560740" y="2350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Inserção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560750" y="1309900"/>
            <a:ext cx="801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Inserir a string {‘g’,‘a’,‘t’,’o’,</a:t>
            </a:r>
            <a:r>
              <a:rPr b="1" lang="en-US" sz="4000">
                <a:solidFill>
                  <a:schemeClr val="accent5"/>
                </a:solidFill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‘\0’}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5229325" y="22627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50" y="1519400"/>
            <a:ext cx="8316860" cy="79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“gata”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</a:t>
            </a:r>
            <a:r>
              <a:rPr b="1" lang="en-US" sz="4000">
                <a:solidFill>
                  <a:schemeClr val="accent2"/>
                </a:solidFill>
              </a:rPr>
              <a:t>g</a:t>
            </a:r>
            <a:r>
              <a:rPr b="1" lang="en-US" sz="4000">
                <a:solidFill>
                  <a:schemeClr val="dk1"/>
                </a:solidFill>
              </a:rPr>
              <a:t>ata”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</a:t>
            </a:r>
            <a:r>
              <a:rPr b="1" lang="en-US" sz="4000">
                <a:solidFill>
                  <a:schemeClr val="accent2"/>
                </a:solidFill>
              </a:rPr>
              <a:t>g</a:t>
            </a:r>
            <a:r>
              <a:rPr b="1" lang="en-US" sz="4000">
                <a:solidFill>
                  <a:schemeClr val="dk1"/>
                </a:solidFill>
              </a:rPr>
              <a:t>ata”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48" name="Google Shape;3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“g</a:t>
            </a:r>
            <a:r>
              <a:rPr b="1" lang="en-US" sz="4000">
                <a:solidFill>
                  <a:schemeClr val="accent2"/>
                </a:solidFill>
              </a:rPr>
              <a:t>a</a:t>
            </a:r>
            <a:r>
              <a:rPr b="1" lang="en-US" sz="4000">
                <a:solidFill>
                  <a:schemeClr val="dk1"/>
                </a:solidFill>
              </a:rPr>
              <a:t>ta”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4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“ga</a:t>
            </a:r>
            <a:r>
              <a:rPr b="1" lang="en-US" sz="4000">
                <a:solidFill>
                  <a:schemeClr val="accent2"/>
                </a:solidFill>
              </a:rPr>
              <a:t>t</a:t>
            </a:r>
            <a:r>
              <a:rPr b="1" lang="en-US" sz="4000">
                <a:solidFill>
                  <a:schemeClr val="dk1"/>
                </a:solidFill>
              </a:rPr>
              <a:t>a</a:t>
            </a:r>
            <a:r>
              <a:rPr b="1" lang="en-US" sz="4000">
                <a:solidFill>
                  <a:schemeClr val="dk1"/>
                </a:solidFill>
              </a:rPr>
              <a:t>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62" name="Google Shape;3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“gat</a:t>
            </a:r>
            <a:r>
              <a:rPr b="1" lang="en-US" sz="4000">
                <a:solidFill>
                  <a:schemeClr val="accent2"/>
                </a:solidFill>
              </a:rPr>
              <a:t>a</a:t>
            </a:r>
            <a:r>
              <a:rPr b="1" lang="en-US" sz="4000">
                <a:solidFill>
                  <a:schemeClr val="dk1"/>
                </a:solidFill>
              </a:rPr>
              <a:t>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69" name="Google Shape;3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52850" y="3547975"/>
            <a:ext cx="128991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225"/>
              <a:buFont typeface="Arial Narrow"/>
              <a:buNone/>
            </a:pPr>
            <a:r>
              <a:rPr lang="en-US" sz="6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TRIE </a:t>
            </a:r>
            <a:endParaRPr sz="6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225"/>
              <a:buFont typeface="Arial Narrow"/>
              <a:buNone/>
            </a:pPr>
            <a:r>
              <a:rPr lang="en-US" sz="6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 de prefixos</a:t>
            </a:r>
            <a:endParaRPr b="0" sz="6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6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“gat</a:t>
            </a:r>
            <a:r>
              <a:rPr b="1" lang="en-US" sz="4000">
                <a:solidFill>
                  <a:schemeClr val="accent2"/>
                </a:solidFill>
              </a:rPr>
              <a:t>a</a:t>
            </a:r>
            <a:r>
              <a:rPr b="1" lang="en-US" sz="4000">
                <a:solidFill>
                  <a:schemeClr val="dk1"/>
                </a:solidFill>
              </a:rPr>
              <a:t>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77" name="Google Shape;3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6"/>
          <p:cNvSpPr/>
          <p:nvPr/>
        </p:nvSpPr>
        <p:spPr>
          <a:xfrm>
            <a:off x="6507375" y="7491125"/>
            <a:ext cx="400200" cy="5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3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7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“gat</a:t>
            </a:r>
            <a:r>
              <a:rPr b="1" lang="en-US" sz="4000">
                <a:solidFill>
                  <a:schemeClr val="accent5"/>
                </a:solidFill>
              </a:rPr>
              <a:t>a</a:t>
            </a:r>
            <a:r>
              <a:rPr b="1" lang="en-US" sz="4000">
                <a:solidFill>
                  <a:schemeClr val="dk1"/>
                </a:solidFill>
              </a:rPr>
              <a:t>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Busca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560725" y="1519400"/>
            <a:ext cx="60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Buscar a string “gat</a:t>
            </a:r>
            <a:r>
              <a:rPr b="1" lang="en-US" sz="4000">
                <a:solidFill>
                  <a:schemeClr val="accent5"/>
                </a:solidFill>
              </a:rPr>
              <a:t>a</a:t>
            </a:r>
            <a:r>
              <a:rPr b="1" lang="en-US" sz="4000">
                <a:solidFill>
                  <a:schemeClr val="dk1"/>
                </a:solidFill>
              </a:rPr>
              <a:t>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393" name="Google Shape;39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62700"/>
            <a:ext cx="12699998" cy="7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8"/>
          <p:cNvSpPr txBox="1"/>
          <p:nvPr/>
        </p:nvSpPr>
        <p:spPr>
          <a:xfrm>
            <a:off x="9295075" y="3459800"/>
            <a:ext cx="3393600" cy="800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return false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/>
        </p:nvSpPr>
        <p:spPr>
          <a:xfrm>
            <a:off x="1205700" y="610925"/>
            <a:ext cx="1050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Usuário: “Quero todas as palavras que começam com ‘gat’.”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/>
        </p:nvSpPr>
        <p:spPr>
          <a:xfrm>
            <a:off x="1205700" y="3501875"/>
            <a:ext cx="5786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Gata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Gatão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Gataria 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Gato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Gatona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405" name="Google Shape;405;p50"/>
          <p:cNvSpPr txBox="1"/>
          <p:nvPr/>
        </p:nvSpPr>
        <p:spPr>
          <a:xfrm>
            <a:off x="1205700" y="610925"/>
            <a:ext cx="1050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Usuário: “Quero todas as palavras que começam com ‘gat’.”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VOLP: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560725" y="444500"/>
            <a:ext cx="11883300" cy="8952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Autocompletar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178275"/>
            <a:ext cx="10411650" cy="85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Autocompletar - parte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519400"/>
            <a:ext cx="12666338" cy="733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volta à Motivação…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746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estrutura</a:t>
            </a: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</a:t>
            </a: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problema </a:t>
            </a: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VOLP?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- Busca em O(k), sendo k o tamanho da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	- Inserção em O(k), sendo k o tamanho da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- Podemos buscar com facilidade palavras a partir de um prefixo!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volta à Motivação…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4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746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 estrutura</a:t>
            </a: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resolveu o problema do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VOLP?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- Busca em O(k), sendo k o tamanho da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	- Inserção em O(k), sendo k o tamanho da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- Podemos buscar com facilidade palavras a partir de um prefixo!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Pneumoultramicroscopicossilicovulcanoconiótico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(46 letras) -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palavra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volta à Motivação…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5"/>
          <p:cNvSpPr txBox="1"/>
          <p:nvPr>
            <p:ph idx="1" type="body"/>
          </p:nvPr>
        </p:nvSpPr>
        <p:spPr>
          <a:xfrm>
            <a:off x="735800" y="1838625"/>
            <a:ext cx="11339400" cy="7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746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 estrutura</a:t>
            </a:r>
            <a:r>
              <a:rPr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resolveu o problema do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VOLP?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- Busca em O(k), sendo k o tamanho da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	- Inserção em O(k), sendo k o tamanho da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- Podemos buscar com facilidade palavras a partir de um prefixo!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Pneumoultramicroscopicossilicovulcanoconiótico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(46 letras) -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maior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wingliano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	(10 letras) -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última palavra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Árvore TRIE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35550" y="1667629"/>
            <a:ext cx="11339400" cy="3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60375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 n-ária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5" lvl="1" marL="6858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é o tamanho do alfabeto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 de múltiplos caminhos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746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Usa das CHAVES em questão como caminho de busca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5780" l="19748" r="11537" t="-5779"/>
          <a:stretch/>
        </p:blipFill>
        <p:spPr>
          <a:xfrm>
            <a:off x="2881725" y="3664550"/>
            <a:ext cx="7122624" cy="58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735800" y="444500"/>
            <a:ext cx="119142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Definições - node, raiz, folha, caminho, 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í</a:t>
            </a:r>
            <a:r>
              <a:rPr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vel, grau: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04650" y="2064300"/>
            <a:ext cx="11395500" cy="6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013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●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Nó: Um nó em uma Trie representa um caractere da string.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●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Raiz: Representa uma string vazia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○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Prefixo comum a todas as palavras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●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Folha: Nós que não tem filhos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○"/>
            </a:pPr>
            <a:r>
              <a:rPr b="1" lang="en-US" sz="2720">
                <a:latin typeface="Arial"/>
                <a:ea typeface="Arial"/>
                <a:cs typeface="Arial"/>
                <a:sym typeface="Arial"/>
              </a:rPr>
              <a:t>Podem </a:t>
            </a:r>
            <a:r>
              <a:rPr lang="en-US" sz="2720">
                <a:latin typeface="Arial"/>
                <a:ea typeface="Arial"/>
                <a:cs typeface="Arial"/>
                <a:sym typeface="Arial"/>
              </a:rPr>
              <a:t>marcam fim de palavras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●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Caminho: Um caminho da raiz a uma folha representa uma string. 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○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Cada nó ao longo do caminho contribui com um caractere à string.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●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Nível: Distância de um nó a raiz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○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Indica o tamanho da string até aquele nó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●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Grau: Número de filhos que o nó possui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4013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○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Varia de 0 até N, sendo N o tamanho do alfabeto</a:t>
            </a:r>
            <a:endParaRPr sz="27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57865" y="42505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TRIE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1245" r="72914" t="0"/>
          <a:stretch/>
        </p:blipFill>
        <p:spPr>
          <a:xfrm>
            <a:off x="0" y="1904975"/>
            <a:ext cx="3281702" cy="7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57865" y="42505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TRIE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281700" y="2121675"/>
            <a:ext cx="9587400" cy="1908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struct TRIE_NODE{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    struct TRIE_NODE *children[TAMANHO_ALFABETO];</a:t>
            </a:r>
            <a:endParaRPr b="1"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bool fimDePalavra;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 }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1245" r="72914" t="0"/>
          <a:stretch/>
        </p:blipFill>
        <p:spPr>
          <a:xfrm>
            <a:off x="0" y="1904975"/>
            <a:ext cx="3187675" cy="69390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3281700" y="4430150"/>
            <a:ext cx="1651200" cy="2093400"/>
          </a:xfrm>
          <a:prstGeom prst="bentUpArrow">
            <a:avLst>
              <a:gd fmla="val 24132" name="adj1"/>
              <a:gd fmla="val 25000" name="adj2"/>
              <a:gd fmla="val 2500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57865" y="42505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Árvore TRIE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281700" y="2121675"/>
            <a:ext cx="9587400" cy="1908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struct TRIE_NODE{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    struct TRIE_NODE *children[TAMANHO_ALFABETO];</a:t>
            </a:r>
            <a:endParaRPr b="1"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bool fimDePalavra;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 }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1245" r="72914" t="0"/>
          <a:stretch/>
        </p:blipFill>
        <p:spPr>
          <a:xfrm>
            <a:off x="0" y="1904975"/>
            <a:ext cx="3187675" cy="69390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3281700" y="4430150"/>
            <a:ext cx="1651200" cy="2093400"/>
          </a:xfrm>
          <a:prstGeom prst="bentUpArrow">
            <a:avLst>
              <a:gd fmla="val 24132" name="adj1"/>
              <a:gd fmla="val 25000" name="adj2"/>
              <a:gd fmla="val 2500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10915" l="7447" r="7727" t="15284"/>
          <a:stretch/>
        </p:blipFill>
        <p:spPr>
          <a:xfrm>
            <a:off x="5807325" y="5413200"/>
            <a:ext cx="6439475" cy="2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