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9753600" cx="130048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  <p:embeddedFont>
      <p:font typeface="Rambl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João Pedro Simõ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8" Type="http://schemas.openxmlformats.org/officeDocument/2006/relationships/font" Target="fonts/Rambla-regular.fntdata"/><Relationship Id="rId27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mbl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mbla-boldItalic.fntdata"/><Relationship Id="rId30" Type="http://schemas.openxmlformats.org/officeDocument/2006/relationships/font" Target="fonts/Rambl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3-13T13:24:18.806">
    <p:pos x="6000" y="0"/>
    <p:text>pouco escalável; difícil de fazer o debug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3-13T13:48:30.737">
    <p:pos x="618" y="1028"/>
    <p:text>relação de agregação: um objeto vai ter outros objetos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3e21d5149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f3e21d5149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3e21d5149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f3e21d5149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3e21d5149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f3e21d5149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3e21d5149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f3e21d5149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3e21d5149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f3e21d5149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623f8e1c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28623f8e1c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f3e21d5149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1f3e21d5149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3e21d5149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f3e21d5149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623f8e1c7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8623f8e1c7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623f8e1c7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8623f8e1c7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3e21d5149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f3e21d5149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3e21d5149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3e21d5149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3e21d5149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f3e21d5149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70000" y="6362700"/>
            <a:ext cx="10464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1270000" y="4267200"/>
            <a:ext cx="10464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21732" y="4470400"/>
            <a:ext cx="11561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Google Shape;2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504885" y="9013049"/>
            <a:ext cx="382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oaopedrosss/comp-208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46050" y="4424069"/>
            <a:ext cx="125127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lang="en-US" sz="6000"/>
              <a:t>Padrão de Projeto - State</a:t>
            </a:r>
            <a:endParaRPr b="1" sz="6000"/>
          </a:p>
        </p:txBody>
      </p:sp>
      <p:sp>
        <p:nvSpPr>
          <p:cNvPr id="33" name="Google Shape;33;p7"/>
          <p:cNvSpPr/>
          <p:nvPr/>
        </p:nvSpPr>
        <p:spPr>
          <a:xfrm>
            <a:off x="121850" y="6106776"/>
            <a:ext cx="12761100" cy="28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t/>
            </a:r>
            <a:endParaRPr b="1" sz="3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t/>
            </a:r>
            <a:endParaRPr b="1" sz="3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3800"/>
              <a:t>João Pedro Simões </a:t>
            </a:r>
            <a:endParaRPr b="1" sz="3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3700" u="sng">
                <a:solidFill>
                  <a:schemeClr val="hlink"/>
                </a:solidFill>
                <a:hlinkClick r:id="rId3"/>
              </a:rPr>
              <a:t>https://github.com/joaopedrosss/projQuality</a:t>
            </a:r>
            <a:endParaRPr b="1" sz="3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t/>
            </a:r>
            <a:endParaRPr b="1" sz="4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t/>
            </a:r>
            <a:endParaRPr i="0" sz="36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t/>
            </a:r>
            <a:endParaRPr/>
          </a:p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23440" y="697225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5600"/>
              <a:t>State</a:t>
            </a:r>
            <a:endParaRPr sz="5600"/>
          </a:p>
        </p:txBody>
      </p:sp>
      <p:sp>
        <p:nvSpPr>
          <p:cNvPr id="115" name="Google Shape;115;p16"/>
          <p:cNvSpPr txBox="1"/>
          <p:nvPr/>
        </p:nvSpPr>
        <p:spPr>
          <a:xfrm>
            <a:off x="941725" y="2285700"/>
            <a:ext cx="117345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8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b="1" lang="en-US" sz="4400">
                <a:solidFill>
                  <a:schemeClr val="dk1"/>
                </a:solidFill>
              </a:rPr>
              <a:t>State</a:t>
            </a:r>
            <a:r>
              <a:rPr b="1" lang="en-US" sz="4400">
                <a:solidFill>
                  <a:schemeClr val="dk1"/>
                </a:solidFill>
              </a:rPr>
              <a:t>:</a:t>
            </a:r>
            <a:r>
              <a:rPr lang="en-US" sz="4400">
                <a:solidFill>
                  <a:schemeClr val="dk1"/>
                </a:solidFill>
              </a:rPr>
              <a:t> </a:t>
            </a:r>
            <a:endParaRPr sz="4400">
              <a:solidFill>
                <a:schemeClr val="dk1"/>
              </a:solidFill>
            </a:endParaRPr>
          </a:p>
          <a:p>
            <a:pPr indent="-508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lang="en-US" sz="4400">
                <a:solidFill>
                  <a:schemeClr val="dk1"/>
                </a:solidFill>
              </a:rPr>
              <a:t>intermediário</a:t>
            </a:r>
            <a:r>
              <a:rPr lang="en-US" sz="4400">
                <a:solidFill>
                  <a:schemeClr val="dk1"/>
                </a:solidFill>
              </a:rPr>
              <a:t> entre </a:t>
            </a:r>
            <a:r>
              <a:rPr b="1" lang="en-US" sz="4400">
                <a:solidFill>
                  <a:schemeClr val="dk1"/>
                </a:solidFill>
              </a:rPr>
              <a:t>Context </a:t>
            </a:r>
            <a:r>
              <a:rPr lang="en-US" sz="4400">
                <a:solidFill>
                  <a:schemeClr val="dk1"/>
                </a:solidFill>
              </a:rPr>
              <a:t>e </a:t>
            </a:r>
            <a:r>
              <a:rPr b="1" lang="en-US" sz="4400">
                <a:solidFill>
                  <a:schemeClr val="dk1"/>
                </a:solidFill>
              </a:rPr>
              <a:t>Classes Concretas</a:t>
            </a:r>
            <a:endParaRPr b="1" sz="4400">
              <a:solidFill>
                <a:schemeClr val="dk1"/>
              </a:solidFill>
            </a:endParaRPr>
          </a:p>
          <a:p>
            <a:pPr indent="-508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lang="en-US" sz="4400">
                <a:solidFill>
                  <a:schemeClr val="dk1"/>
                </a:solidFill>
              </a:rPr>
              <a:t>define a interface dos métodos das subclasses</a:t>
            </a:r>
            <a:endParaRPr sz="4400">
              <a:solidFill>
                <a:schemeClr val="dk1"/>
              </a:solidFill>
            </a:endParaRPr>
          </a:p>
          <a:p>
            <a:pPr indent="-508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lang="en-US" sz="4400">
                <a:solidFill>
                  <a:schemeClr val="dk1"/>
                </a:solidFill>
              </a:rPr>
              <a:t>todos os estados se comunicam via a mesma interface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9483375" y="6144700"/>
            <a:ext cx="341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23440" y="697225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5600"/>
              <a:t>State</a:t>
            </a:r>
            <a:endParaRPr sz="5600"/>
          </a:p>
        </p:txBody>
      </p:sp>
      <p:sp>
        <p:nvSpPr>
          <p:cNvPr id="122" name="Google Shape;122;p17"/>
          <p:cNvSpPr txBox="1"/>
          <p:nvPr/>
        </p:nvSpPr>
        <p:spPr>
          <a:xfrm>
            <a:off x="941725" y="2285700"/>
            <a:ext cx="11734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8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b="1" lang="en-US" sz="4400">
                <a:solidFill>
                  <a:schemeClr val="dk1"/>
                </a:solidFill>
              </a:rPr>
              <a:t>Concrete states</a:t>
            </a:r>
            <a:r>
              <a:rPr b="1" lang="en-US" sz="4400">
                <a:solidFill>
                  <a:schemeClr val="dk1"/>
                </a:solidFill>
              </a:rPr>
              <a:t>:</a:t>
            </a:r>
            <a:r>
              <a:rPr lang="en-US" sz="4400">
                <a:solidFill>
                  <a:schemeClr val="dk1"/>
                </a:solidFill>
              </a:rPr>
              <a:t> </a:t>
            </a:r>
            <a:endParaRPr sz="4400">
              <a:solidFill>
                <a:schemeClr val="dk1"/>
              </a:solidFill>
            </a:endParaRPr>
          </a:p>
          <a:p>
            <a:pPr indent="-508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lang="en-US" sz="4400">
                <a:solidFill>
                  <a:schemeClr val="dk1"/>
                </a:solidFill>
              </a:rPr>
              <a:t>representam os estados</a:t>
            </a:r>
            <a:endParaRPr b="1" sz="4400">
              <a:solidFill>
                <a:schemeClr val="dk1"/>
              </a:solidFill>
            </a:endParaRPr>
          </a:p>
          <a:p>
            <a:pPr indent="-508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lang="en-US" sz="4400">
                <a:solidFill>
                  <a:schemeClr val="dk1"/>
                </a:solidFill>
              </a:rPr>
              <a:t>define o comportamento do objeto para um certo estado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483375" y="6144700"/>
            <a:ext cx="341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23440" y="697225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5600"/>
              <a:t>State</a:t>
            </a:r>
            <a:endParaRPr sz="5600"/>
          </a:p>
        </p:txBody>
      </p:sp>
      <p:sp>
        <p:nvSpPr>
          <p:cNvPr id="129" name="Google Shape;129;p18"/>
          <p:cNvSpPr txBox="1"/>
          <p:nvPr/>
        </p:nvSpPr>
        <p:spPr>
          <a:xfrm>
            <a:off x="823450" y="3294700"/>
            <a:ext cx="11734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</a:rPr>
              <a:t>Na prática: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9483375" y="6144700"/>
            <a:ext cx="341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897850" y="2173600"/>
            <a:ext cx="11734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</a:rPr>
              <a:t>ANTES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9483375" y="6144700"/>
            <a:ext cx="341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8214" t="0"/>
          <a:stretch/>
        </p:blipFill>
        <p:spPr>
          <a:xfrm>
            <a:off x="339813" y="1862300"/>
            <a:ext cx="12325176" cy="65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5002400" y="7113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ANTES: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897850" y="2173600"/>
            <a:ext cx="11734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</a:rPr>
              <a:t>ANTES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9483375" y="6144700"/>
            <a:ext cx="341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002400" y="5913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r>
              <a:rPr b="1"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88" y="1638079"/>
            <a:ext cx="11499024" cy="72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3943550" y="3412550"/>
            <a:ext cx="13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" name="Google Shape;42;p8"/>
          <p:cNvSpPr txBox="1"/>
          <p:nvPr/>
        </p:nvSpPr>
        <p:spPr>
          <a:xfrm>
            <a:off x="6481200" y="1185200"/>
            <a:ext cx="563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 txBox="1"/>
          <p:nvPr/>
        </p:nvSpPr>
        <p:spPr>
          <a:xfrm>
            <a:off x="7441500" y="3581900"/>
            <a:ext cx="31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6659575" y="2904800"/>
            <a:ext cx="413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6481200" y="1339650"/>
            <a:ext cx="563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b="0" l="0" r="8214" t="0"/>
          <a:stretch/>
        </p:blipFill>
        <p:spPr>
          <a:xfrm>
            <a:off x="339813" y="1862300"/>
            <a:ext cx="12325176" cy="65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3943550" y="3412550"/>
            <a:ext cx="13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3" name="Google Shape;53;p9"/>
          <p:cNvSpPr txBox="1"/>
          <p:nvPr/>
        </p:nvSpPr>
        <p:spPr>
          <a:xfrm>
            <a:off x="6481200" y="1185200"/>
            <a:ext cx="563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 txBox="1"/>
          <p:nvPr/>
        </p:nvSpPr>
        <p:spPr>
          <a:xfrm>
            <a:off x="7441500" y="3581900"/>
            <a:ext cx="31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6659575" y="2904800"/>
            <a:ext cx="413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6481200" y="1339650"/>
            <a:ext cx="563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4">
            <a:alphaModFix/>
          </a:blip>
          <a:srcRect b="0" l="0" r="8214" t="0"/>
          <a:stretch/>
        </p:blipFill>
        <p:spPr>
          <a:xfrm>
            <a:off x="339813" y="1862300"/>
            <a:ext cx="12325176" cy="65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 txBox="1"/>
          <p:nvPr/>
        </p:nvSpPr>
        <p:spPr>
          <a:xfrm>
            <a:off x="4825225" y="444500"/>
            <a:ext cx="7805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MUITOS CONDICIONAIS PARA CHECAR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ESTADOS!</a:t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713675" y="615050"/>
            <a:ext cx="952500" cy="107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11677825" y="615050"/>
            <a:ext cx="952500" cy="107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3943550" y="3412550"/>
            <a:ext cx="13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" name="Google Shape;67;p10"/>
          <p:cNvSpPr txBox="1"/>
          <p:nvPr/>
        </p:nvSpPr>
        <p:spPr>
          <a:xfrm>
            <a:off x="6481200" y="1185200"/>
            <a:ext cx="563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7441500" y="3581900"/>
            <a:ext cx="31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6659575" y="2904800"/>
            <a:ext cx="413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6481200" y="1339650"/>
            <a:ext cx="563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b="0" l="0" r="8214" t="0"/>
          <a:stretch/>
        </p:blipFill>
        <p:spPr>
          <a:xfrm>
            <a:off x="339813" y="1862300"/>
            <a:ext cx="12325176" cy="65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/>
        </p:nvSpPr>
        <p:spPr>
          <a:xfrm>
            <a:off x="4825225" y="444500"/>
            <a:ext cx="7805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MUITOS CONDICIONAIS PARA CHECAR DIFERENTES ESTADOS!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3713675" y="615050"/>
            <a:ext cx="952500" cy="107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11677825" y="615050"/>
            <a:ext cx="952500" cy="107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52850" y="2640375"/>
            <a:ext cx="12899100" cy="31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Narrow"/>
              <a:buNone/>
            </a:pPr>
            <a:r>
              <a:rPr lang="en-US" sz="76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 sz="831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Narrow"/>
              <a:buNone/>
            </a:pPr>
            <a:r>
              <a:rPr lang="en-US" sz="53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Padrão Comportamental</a:t>
            </a:r>
            <a:endParaRPr b="0" sz="531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823440" y="697225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5600"/>
              <a:t>State</a:t>
            </a:r>
            <a:endParaRPr sz="5600"/>
          </a:p>
        </p:txBody>
      </p:sp>
      <p:sp>
        <p:nvSpPr>
          <p:cNvPr id="85" name="Google Shape;85;p12"/>
          <p:cNvSpPr txBox="1"/>
          <p:nvPr/>
        </p:nvSpPr>
        <p:spPr>
          <a:xfrm>
            <a:off x="1107200" y="1903500"/>
            <a:ext cx="10790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8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lang="en-US" sz="4400">
                <a:solidFill>
                  <a:schemeClr val="dk1"/>
                </a:solidFill>
              </a:rPr>
              <a:t>Padrão comportamental</a:t>
            </a: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lang="en-US" sz="4400">
                <a:solidFill>
                  <a:schemeClr val="dk1"/>
                </a:solidFill>
              </a:rPr>
              <a:t>Um objeto pode ser comportar de diferentes formas a depender do seu estado</a:t>
            </a: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lang="en-US" sz="4400">
                <a:solidFill>
                  <a:schemeClr val="dk1"/>
                </a:solidFill>
              </a:rPr>
              <a:t>Máquina de Estados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9483375" y="6144700"/>
            <a:ext cx="341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1107200" y="6144700"/>
            <a:ext cx="3722100" cy="25785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Sessão Ativa</a:t>
            </a:r>
            <a:endParaRPr sz="3600"/>
          </a:p>
        </p:txBody>
      </p:sp>
      <p:sp>
        <p:nvSpPr>
          <p:cNvPr id="88" name="Google Shape;88;p12"/>
          <p:cNvSpPr/>
          <p:nvPr/>
        </p:nvSpPr>
        <p:spPr>
          <a:xfrm>
            <a:off x="7390750" y="6279225"/>
            <a:ext cx="3722100" cy="25785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Sessão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Encerrada</a:t>
            </a:r>
            <a:endParaRPr sz="360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23440" y="697225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5600"/>
              <a:t>State</a:t>
            </a:r>
            <a:endParaRPr sz="5600"/>
          </a:p>
        </p:txBody>
      </p:sp>
      <p:sp>
        <p:nvSpPr>
          <p:cNvPr id="94" name="Google Shape;94;p13"/>
          <p:cNvSpPr txBox="1"/>
          <p:nvPr/>
        </p:nvSpPr>
        <p:spPr>
          <a:xfrm>
            <a:off x="1885950" y="2285700"/>
            <a:ext cx="10790400" cy="5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8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lang="en-US" sz="4400">
                <a:solidFill>
                  <a:schemeClr val="dk1"/>
                </a:solidFill>
              </a:rPr>
              <a:t>Implementar todos os comportamentos num lugar só</a:t>
            </a:r>
            <a:endParaRPr sz="4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lang="en-US" sz="4400">
                <a:solidFill>
                  <a:schemeClr val="dk1"/>
                </a:solidFill>
              </a:rPr>
              <a:t>Criar uma classes para cada estado do objeto</a:t>
            </a: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lang="en-US" sz="4400">
                <a:solidFill>
                  <a:schemeClr val="dk1"/>
                </a:solidFill>
              </a:rPr>
              <a:t>Cada </a:t>
            </a:r>
            <a:r>
              <a:rPr lang="en-US" sz="4400">
                <a:solidFill>
                  <a:schemeClr val="dk1"/>
                </a:solidFill>
              </a:rPr>
              <a:t>comportamento</a:t>
            </a:r>
            <a:r>
              <a:rPr lang="en-US" sz="4400">
                <a:solidFill>
                  <a:schemeClr val="dk1"/>
                </a:solidFill>
              </a:rPr>
              <a:t> é delegado a uma classe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9483375" y="6144700"/>
            <a:ext cx="341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50" y="2285700"/>
            <a:ext cx="1479850" cy="14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31013"/>
            <a:ext cx="18859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475" y="1632250"/>
            <a:ext cx="11360725" cy="41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23440" y="697225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5600"/>
              <a:t>State</a:t>
            </a:r>
            <a:endParaRPr sz="5600"/>
          </a:p>
        </p:txBody>
      </p:sp>
      <p:sp>
        <p:nvSpPr>
          <p:cNvPr id="108" name="Google Shape;108;p15"/>
          <p:cNvSpPr txBox="1"/>
          <p:nvPr/>
        </p:nvSpPr>
        <p:spPr>
          <a:xfrm>
            <a:off x="941725" y="2285700"/>
            <a:ext cx="11734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8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b="1" lang="en-US" sz="4400">
                <a:solidFill>
                  <a:schemeClr val="dk1"/>
                </a:solidFill>
              </a:rPr>
              <a:t>Context:</a:t>
            </a:r>
            <a:r>
              <a:rPr lang="en-US" sz="4400">
                <a:solidFill>
                  <a:schemeClr val="dk1"/>
                </a:solidFill>
              </a:rPr>
              <a:t> </a:t>
            </a:r>
            <a:endParaRPr sz="4400">
              <a:solidFill>
                <a:schemeClr val="dk1"/>
              </a:solidFill>
            </a:endParaRPr>
          </a:p>
          <a:p>
            <a:pPr indent="-508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lang="en-US" sz="4400">
                <a:solidFill>
                  <a:schemeClr val="dk1"/>
                </a:solidFill>
              </a:rPr>
              <a:t>classe original </a:t>
            </a:r>
            <a:endParaRPr sz="4400">
              <a:solidFill>
                <a:schemeClr val="dk1"/>
              </a:solidFill>
            </a:endParaRPr>
          </a:p>
          <a:p>
            <a:pPr indent="-508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lang="en-US" sz="4400">
                <a:solidFill>
                  <a:schemeClr val="dk1"/>
                </a:solidFill>
              </a:rPr>
              <a:t>referencia às classes concretas </a:t>
            </a:r>
            <a:endParaRPr sz="4400">
              <a:solidFill>
                <a:schemeClr val="dk1"/>
              </a:solidFill>
            </a:endParaRPr>
          </a:p>
          <a:p>
            <a:pPr indent="-5080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-"/>
            </a:pPr>
            <a:r>
              <a:rPr lang="en-US" sz="4400">
                <a:solidFill>
                  <a:schemeClr val="dk1"/>
                </a:solidFill>
              </a:rPr>
              <a:t>permite o objeto mudar seu estado interno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9483375" y="6144700"/>
            <a:ext cx="341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