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21B"/>
    <a:srgbClr val="4254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149E5F-ED63-4A9A-B4CE-61644215466B}" v="2" dt="2020-10-05T01:02:38.258"/>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10/4/2020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686381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10/4/2020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94571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10/4/2020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01339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10/4/2020</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422754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10/4/2020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54660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10/4/2020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16856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10/4/2020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42971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10/4/2020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538114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10/4/2020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69461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10/4/2020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15452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10/4/2020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62505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10/4/2020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‹nº›</a:t>
            </a:fld>
            <a:endParaRPr lang="en-US"/>
          </a:p>
        </p:txBody>
      </p:sp>
    </p:spTree>
    <p:extLst>
      <p:ext uri="{BB962C8B-B14F-4D97-AF65-F5344CB8AC3E}">
        <p14:creationId xmlns:p14="http://schemas.microsoft.com/office/powerpoint/2010/main" val="29838411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4.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2.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4.sv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8.svg"/><Relationship Id="rId2" Type="http://schemas.openxmlformats.org/officeDocument/2006/relationships/image" Target="../media/image3.png"/><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2.sv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16.sv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6.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4.svg"/><Relationship Id="rId18" Type="http://schemas.openxmlformats.org/officeDocument/2006/relationships/image" Target="../media/image35.png"/><Relationship Id="rId3" Type="http://schemas.openxmlformats.org/officeDocument/2006/relationships/image" Target="../media/image26.svg"/><Relationship Id="rId7" Type="http://schemas.openxmlformats.org/officeDocument/2006/relationships/image" Target="../media/image30.svg"/><Relationship Id="rId12" Type="http://schemas.openxmlformats.org/officeDocument/2006/relationships/image" Target="../media/image3.png"/><Relationship Id="rId17" Type="http://schemas.openxmlformats.org/officeDocument/2006/relationships/image" Target="../media/image34.svg"/><Relationship Id="rId2" Type="http://schemas.openxmlformats.org/officeDocument/2006/relationships/image" Target="../media/image25.png"/><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8.svg"/><Relationship Id="rId5" Type="http://schemas.openxmlformats.org/officeDocument/2006/relationships/image" Target="../media/image28.svg"/><Relationship Id="rId15" Type="http://schemas.openxmlformats.org/officeDocument/2006/relationships/image" Target="../media/image14.svg"/><Relationship Id="rId10" Type="http://schemas.openxmlformats.org/officeDocument/2006/relationships/image" Target="../media/image7.png"/><Relationship Id="rId19" Type="http://schemas.openxmlformats.org/officeDocument/2006/relationships/image" Target="../media/image36.svg"/><Relationship Id="rId4" Type="http://schemas.openxmlformats.org/officeDocument/2006/relationships/image" Target="../media/image27.png"/><Relationship Id="rId9" Type="http://schemas.openxmlformats.org/officeDocument/2006/relationships/image" Target="../media/image32.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E020BBB-B919-4607-876B-AE5D3D009D70}"/>
              </a:ext>
            </a:extLst>
          </p:cNvPr>
          <p:cNvSpPr>
            <a:spLocks noGrp="1"/>
          </p:cNvSpPr>
          <p:nvPr>
            <p:ph type="ctrTitle"/>
          </p:nvPr>
        </p:nvSpPr>
        <p:spPr>
          <a:xfrm>
            <a:off x="871870" y="749595"/>
            <a:ext cx="5645888" cy="3902149"/>
          </a:xfrm>
        </p:spPr>
        <p:txBody>
          <a:bodyPr anchor="t">
            <a:normAutofit/>
          </a:bodyPr>
          <a:lstStyle/>
          <a:p>
            <a:pPr algn="l"/>
            <a:r>
              <a:rPr lang="en-US" b="1" i="0" dirty="0">
                <a:solidFill>
                  <a:srgbClr val="373A3C"/>
                </a:solidFill>
                <a:effectLst/>
                <a:latin typeface="OpenSans-Bold"/>
              </a:rPr>
              <a:t>Capstone Project - Car accident severity</a:t>
            </a:r>
            <a:endParaRPr lang="pt-BR" dirty="0"/>
          </a:p>
        </p:txBody>
      </p:sp>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63B77DCF-3171-4878-A94F-A965D743256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149" t="18457" r="13360" b="10857"/>
          <a:stretch/>
        </p:blipFill>
        <p:spPr>
          <a:xfrm rot="3594236">
            <a:off x="3633365" y="-1813603"/>
            <a:ext cx="13985559" cy="11330920"/>
          </a:xfrm>
          <a:prstGeom prst="rect">
            <a:avLst/>
          </a:prstGeom>
        </p:spPr>
      </p:pic>
    </p:spTree>
    <p:extLst>
      <p:ext uri="{BB962C8B-B14F-4D97-AF65-F5344CB8AC3E}">
        <p14:creationId xmlns:p14="http://schemas.microsoft.com/office/powerpoint/2010/main" val="357301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B87B6-4607-4A83-9369-57362D27AA92}"/>
              </a:ext>
            </a:extLst>
          </p:cNvPr>
          <p:cNvSpPr>
            <a:spLocks noGrp="1"/>
          </p:cNvSpPr>
          <p:nvPr>
            <p:ph type="title"/>
          </p:nvPr>
        </p:nvSpPr>
        <p:spPr/>
        <p:txBody>
          <a:bodyPr/>
          <a:lstStyle/>
          <a:p>
            <a:r>
              <a:rPr lang="pt-BR" dirty="0"/>
              <a:t>Light </a:t>
            </a:r>
            <a:r>
              <a:rPr lang="pt-BR" dirty="0" err="1"/>
              <a:t>conditions</a:t>
            </a:r>
            <a:endParaRPr lang="pt-BR" dirty="0"/>
          </a:p>
        </p:txBody>
      </p:sp>
      <p:pic>
        <p:nvPicPr>
          <p:cNvPr id="5" name="Imagem 4">
            <a:extLst>
              <a:ext uri="{FF2B5EF4-FFF2-40B4-BE49-F238E27FC236}">
                <a16:creationId xmlns:a16="http://schemas.microsoft.com/office/drawing/2014/main" id="{E1130C4B-6A8E-43CD-BDDA-FBDECC1BD173}"/>
              </a:ext>
            </a:extLst>
          </p:cNvPr>
          <p:cNvPicPr>
            <a:picLocks noChangeAspect="1"/>
          </p:cNvPicPr>
          <p:nvPr/>
        </p:nvPicPr>
        <p:blipFill>
          <a:blip r:embed="rId2"/>
          <a:stretch>
            <a:fillRect/>
          </a:stretch>
        </p:blipFill>
        <p:spPr>
          <a:xfrm>
            <a:off x="1143000" y="2088470"/>
            <a:ext cx="6119141" cy="3764279"/>
          </a:xfrm>
          <a:prstGeom prst="rect">
            <a:avLst/>
          </a:prstGeom>
        </p:spPr>
      </p:pic>
      <p:sp>
        <p:nvSpPr>
          <p:cNvPr id="6" name="Espaço Reservado para Conteúdo 2">
            <a:extLst>
              <a:ext uri="{FF2B5EF4-FFF2-40B4-BE49-F238E27FC236}">
                <a16:creationId xmlns:a16="http://schemas.microsoft.com/office/drawing/2014/main" id="{09602AEF-965E-42D1-B26F-F65EA5EC65F2}"/>
              </a:ext>
            </a:extLst>
          </p:cNvPr>
          <p:cNvSpPr>
            <a:spLocks noGrp="1"/>
          </p:cNvSpPr>
          <p:nvPr>
            <p:ph idx="1"/>
          </p:nvPr>
        </p:nvSpPr>
        <p:spPr>
          <a:xfrm>
            <a:off x="7642631" y="3429000"/>
            <a:ext cx="3621258" cy="1103384"/>
          </a:xfrm>
        </p:spPr>
        <p:txBody>
          <a:bodyPr>
            <a:normAutofit/>
          </a:bodyPr>
          <a:lstStyle/>
          <a:p>
            <a:pPr marL="0" indent="0">
              <a:buNone/>
            </a:pPr>
            <a:r>
              <a:rPr lang="pt-BR" dirty="0" err="1"/>
              <a:t>Most</a:t>
            </a:r>
            <a:r>
              <a:rPr lang="pt-BR" dirty="0"/>
              <a:t> accidents </a:t>
            </a:r>
            <a:r>
              <a:rPr lang="pt-BR" dirty="0" err="1"/>
              <a:t>occurred</a:t>
            </a:r>
            <a:r>
              <a:rPr lang="pt-BR" dirty="0"/>
              <a:t> </a:t>
            </a:r>
            <a:r>
              <a:rPr lang="pt-BR" dirty="0" err="1"/>
              <a:t>by</a:t>
            </a:r>
            <a:r>
              <a:rPr lang="pt-BR" dirty="0"/>
              <a:t> </a:t>
            </a:r>
            <a:r>
              <a:rPr lang="pt-BR" b="1" dirty="0" err="1"/>
              <a:t>day</a:t>
            </a:r>
            <a:r>
              <a:rPr lang="pt-BR" dirty="0"/>
              <a:t>, </a:t>
            </a:r>
            <a:r>
              <a:rPr lang="pt-BR" b="1" dirty="0" err="1"/>
              <a:t>night</a:t>
            </a:r>
            <a:r>
              <a:rPr lang="pt-BR" dirty="0"/>
              <a:t> </a:t>
            </a:r>
            <a:r>
              <a:rPr lang="pt-BR" dirty="0" err="1"/>
              <a:t>and</a:t>
            </a:r>
            <a:r>
              <a:rPr lang="pt-BR" dirty="0"/>
              <a:t> </a:t>
            </a:r>
            <a:r>
              <a:rPr lang="pt-BR" b="1" dirty="0" err="1"/>
              <a:t>dusk</a:t>
            </a:r>
            <a:r>
              <a:rPr lang="pt-BR" dirty="0"/>
              <a:t>.</a:t>
            </a:r>
          </a:p>
        </p:txBody>
      </p:sp>
    </p:spTree>
    <p:extLst>
      <p:ext uri="{BB962C8B-B14F-4D97-AF65-F5344CB8AC3E}">
        <p14:creationId xmlns:p14="http://schemas.microsoft.com/office/powerpoint/2010/main" val="129886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01D2B-F4F0-4F9F-A18C-4582F9590250}"/>
              </a:ext>
            </a:extLst>
          </p:cNvPr>
          <p:cNvSpPr>
            <a:spLocks noGrp="1"/>
          </p:cNvSpPr>
          <p:nvPr>
            <p:ph type="title"/>
          </p:nvPr>
        </p:nvSpPr>
        <p:spPr/>
        <p:txBody>
          <a:bodyPr/>
          <a:lstStyle/>
          <a:p>
            <a:r>
              <a:rPr lang="pt-BR" dirty="0" err="1"/>
              <a:t>Vehicle</a:t>
            </a:r>
            <a:r>
              <a:rPr lang="pt-BR" dirty="0"/>
              <a:t> </a:t>
            </a:r>
            <a:r>
              <a:rPr lang="pt-BR" dirty="0" err="1"/>
              <a:t>count</a:t>
            </a:r>
            <a:endParaRPr lang="pt-BR" dirty="0"/>
          </a:p>
        </p:txBody>
      </p:sp>
      <p:pic>
        <p:nvPicPr>
          <p:cNvPr id="5" name="Imagem 4">
            <a:extLst>
              <a:ext uri="{FF2B5EF4-FFF2-40B4-BE49-F238E27FC236}">
                <a16:creationId xmlns:a16="http://schemas.microsoft.com/office/drawing/2014/main" id="{831DAC6A-F01C-4B2A-B889-226B8F30E4CD}"/>
              </a:ext>
            </a:extLst>
          </p:cNvPr>
          <p:cNvPicPr>
            <a:picLocks noChangeAspect="1"/>
          </p:cNvPicPr>
          <p:nvPr/>
        </p:nvPicPr>
        <p:blipFill>
          <a:blip r:embed="rId2"/>
          <a:stretch>
            <a:fillRect/>
          </a:stretch>
        </p:blipFill>
        <p:spPr>
          <a:xfrm>
            <a:off x="1143000" y="2391508"/>
            <a:ext cx="5875845" cy="3728374"/>
          </a:xfrm>
          <a:prstGeom prst="rect">
            <a:avLst/>
          </a:prstGeom>
        </p:spPr>
      </p:pic>
      <p:sp>
        <p:nvSpPr>
          <p:cNvPr id="6" name="Espaço Reservado para Conteúdo 2">
            <a:extLst>
              <a:ext uri="{FF2B5EF4-FFF2-40B4-BE49-F238E27FC236}">
                <a16:creationId xmlns:a16="http://schemas.microsoft.com/office/drawing/2014/main" id="{85A5D2AD-4583-43F8-8887-16946D10BB25}"/>
              </a:ext>
            </a:extLst>
          </p:cNvPr>
          <p:cNvSpPr>
            <a:spLocks noGrp="1"/>
          </p:cNvSpPr>
          <p:nvPr>
            <p:ph idx="1"/>
          </p:nvPr>
        </p:nvSpPr>
        <p:spPr>
          <a:xfrm>
            <a:off x="7642631" y="3429000"/>
            <a:ext cx="3621258" cy="1103384"/>
          </a:xfrm>
        </p:spPr>
        <p:txBody>
          <a:bodyPr>
            <a:normAutofit/>
          </a:bodyPr>
          <a:lstStyle/>
          <a:p>
            <a:pPr marL="0" indent="0">
              <a:buNone/>
            </a:pPr>
            <a:r>
              <a:rPr lang="pt-BR" dirty="0" err="1"/>
              <a:t>Most</a:t>
            </a:r>
            <a:r>
              <a:rPr lang="pt-BR" dirty="0"/>
              <a:t> accidents </a:t>
            </a:r>
            <a:r>
              <a:rPr lang="pt-BR" dirty="0" err="1"/>
              <a:t>envolved</a:t>
            </a:r>
            <a:r>
              <a:rPr lang="pt-BR" dirty="0"/>
              <a:t> </a:t>
            </a:r>
            <a:r>
              <a:rPr lang="pt-BR" b="1" dirty="0" err="1"/>
              <a:t>two</a:t>
            </a:r>
            <a:r>
              <a:rPr lang="pt-BR" dirty="0"/>
              <a:t>, </a:t>
            </a:r>
            <a:r>
              <a:rPr lang="pt-BR" b="1" dirty="0" err="1"/>
              <a:t>one</a:t>
            </a:r>
            <a:r>
              <a:rPr lang="pt-BR" dirty="0"/>
              <a:t> </a:t>
            </a:r>
            <a:r>
              <a:rPr lang="pt-BR" dirty="0" err="1"/>
              <a:t>or</a:t>
            </a:r>
            <a:r>
              <a:rPr lang="pt-BR" dirty="0"/>
              <a:t> </a:t>
            </a:r>
            <a:r>
              <a:rPr lang="pt-BR" b="1" dirty="0" err="1"/>
              <a:t>three</a:t>
            </a:r>
            <a:r>
              <a:rPr lang="pt-BR" dirty="0"/>
              <a:t> </a:t>
            </a:r>
            <a:r>
              <a:rPr lang="pt-BR" dirty="0" err="1"/>
              <a:t>cars</a:t>
            </a:r>
            <a:r>
              <a:rPr lang="pt-BR" dirty="0"/>
              <a:t>.</a:t>
            </a:r>
          </a:p>
        </p:txBody>
      </p:sp>
    </p:spTree>
    <p:extLst>
      <p:ext uri="{BB962C8B-B14F-4D97-AF65-F5344CB8AC3E}">
        <p14:creationId xmlns:p14="http://schemas.microsoft.com/office/powerpoint/2010/main" val="350347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4F49DF-84CA-4E90-BBEE-D1D02EDAAECF}"/>
              </a:ext>
            </a:extLst>
          </p:cNvPr>
          <p:cNvSpPr>
            <a:spLocks noGrp="1"/>
          </p:cNvSpPr>
          <p:nvPr>
            <p:ph type="title"/>
          </p:nvPr>
        </p:nvSpPr>
        <p:spPr/>
        <p:txBody>
          <a:bodyPr/>
          <a:lstStyle/>
          <a:p>
            <a:r>
              <a:rPr lang="pt-BR" dirty="0"/>
              <a:t>The data frame</a:t>
            </a:r>
          </a:p>
        </p:txBody>
      </p:sp>
      <p:pic>
        <p:nvPicPr>
          <p:cNvPr id="5" name="Imagem 4">
            <a:extLst>
              <a:ext uri="{FF2B5EF4-FFF2-40B4-BE49-F238E27FC236}">
                <a16:creationId xmlns:a16="http://schemas.microsoft.com/office/drawing/2014/main" id="{329364BE-61B8-40EA-9794-F81CCAFCA897}"/>
              </a:ext>
            </a:extLst>
          </p:cNvPr>
          <p:cNvPicPr>
            <a:picLocks noChangeAspect="1"/>
          </p:cNvPicPr>
          <p:nvPr/>
        </p:nvPicPr>
        <p:blipFill>
          <a:blip r:embed="rId2"/>
          <a:stretch>
            <a:fillRect/>
          </a:stretch>
        </p:blipFill>
        <p:spPr>
          <a:xfrm>
            <a:off x="1102284" y="2275987"/>
            <a:ext cx="9987431" cy="2914991"/>
          </a:xfrm>
          <a:prstGeom prst="rect">
            <a:avLst/>
          </a:prstGeom>
        </p:spPr>
      </p:pic>
    </p:spTree>
    <p:extLst>
      <p:ext uri="{BB962C8B-B14F-4D97-AF65-F5344CB8AC3E}">
        <p14:creationId xmlns:p14="http://schemas.microsoft.com/office/powerpoint/2010/main" val="139679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ED1FB-8F6E-42CE-A19E-9B47DB0CE758}"/>
              </a:ext>
            </a:extLst>
          </p:cNvPr>
          <p:cNvSpPr>
            <a:spLocks noGrp="1"/>
          </p:cNvSpPr>
          <p:nvPr>
            <p:ph type="title"/>
          </p:nvPr>
        </p:nvSpPr>
        <p:spPr/>
        <p:txBody>
          <a:bodyPr/>
          <a:lstStyle/>
          <a:p>
            <a:r>
              <a:rPr lang="pt-BR" dirty="0" err="1"/>
              <a:t>Classification</a:t>
            </a:r>
            <a:r>
              <a:rPr lang="pt-BR" dirty="0"/>
              <a:t> </a:t>
            </a:r>
            <a:r>
              <a:rPr lang="pt-BR" dirty="0" err="1"/>
              <a:t>Model</a:t>
            </a:r>
            <a:endParaRPr lang="pt-BR" dirty="0"/>
          </a:p>
        </p:txBody>
      </p:sp>
      <p:pic>
        <p:nvPicPr>
          <p:cNvPr id="5" name="Imagem 4">
            <a:extLst>
              <a:ext uri="{FF2B5EF4-FFF2-40B4-BE49-F238E27FC236}">
                <a16:creationId xmlns:a16="http://schemas.microsoft.com/office/drawing/2014/main" id="{0FF1EC6B-81B2-4B61-827D-C88188A1102D}"/>
              </a:ext>
            </a:extLst>
          </p:cNvPr>
          <p:cNvPicPr>
            <a:picLocks noChangeAspect="1"/>
          </p:cNvPicPr>
          <p:nvPr/>
        </p:nvPicPr>
        <p:blipFill>
          <a:blip r:embed="rId2"/>
          <a:stretch>
            <a:fillRect/>
          </a:stretch>
        </p:blipFill>
        <p:spPr>
          <a:xfrm>
            <a:off x="2686927" y="2217159"/>
            <a:ext cx="6490046" cy="4107440"/>
          </a:xfrm>
          <a:prstGeom prst="rect">
            <a:avLst/>
          </a:prstGeom>
        </p:spPr>
      </p:pic>
    </p:spTree>
    <p:extLst>
      <p:ext uri="{BB962C8B-B14F-4D97-AF65-F5344CB8AC3E}">
        <p14:creationId xmlns:p14="http://schemas.microsoft.com/office/powerpoint/2010/main" val="873577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599D3-3256-453C-8001-29B9EC628294}"/>
              </a:ext>
            </a:extLst>
          </p:cNvPr>
          <p:cNvSpPr>
            <a:spLocks noGrp="1"/>
          </p:cNvSpPr>
          <p:nvPr>
            <p:ph type="title"/>
          </p:nvPr>
        </p:nvSpPr>
        <p:spPr/>
        <p:txBody>
          <a:bodyPr/>
          <a:lstStyle/>
          <a:p>
            <a:r>
              <a:rPr lang="pt-BR" dirty="0" err="1"/>
              <a:t>Classification</a:t>
            </a:r>
            <a:r>
              <a:rPr lang="pt-BR" dirty="0"/>
              <a:t> </a:t>
            </a:r>
            <a:r>
              <a:rPr lang="pt-BR" dirty="0" err="1"/>
              <a:t>Model</a:t>
            </a:r>
            <a:endParaRPr lang="pt-BR" dirty="0"/>
          </a:p>
        </p:txBody>
      </p:sp>
      <p:graphicFrame>
        <p:nvGraphicFramePr>
          <p:cNvPr id="4" name="Tabela 4">
            <a:extLst>
              <a:ext uri="{FF2B5EF4-FFF2-40B4-BE49-F238E27FC236}">
                <a16:creationId xmlns:a16="http://schemas.microsoft.com/office/drawing/2014/main" id="{FBE5F719-9C16-4820-BF00-1B5A334C8498}"/>
              </a:ext>
            </a:extLst>
          </p:cNvPr>
          <p:cNvGraphicFramePr>
            <a:graphicFrameLocks noGrp="1"/>
          </p:cNvGraphicFramePr>
          <p:nvPr>
            <p:ph idx="1"/>
            <p:extLst>
              <p:ext uri="{D42A27DB-BD31-4B8C-83A1-F6EECF244321}">
                <p14:modId xmlns:p14="http://schemas.microsoft.com/office/powerpoint/2010/main" val="3835853665"/>
              </p:ext>
            </p:extLst>
          </p:nvPr>
        </p:nvGraphicFramePr>
        <p:xfrm>
          <a:off x="1969604" y="2703930"/>
          <a:ext cx="8252792" cy="1854200"/>
        </p:xfrm>
        <a:graphic>
          <a:graphicData uri="http://schemas.openxmlformats.org/drawingml/2006/table">
            <a:tbl>
              <a:tblPr firstRow="1" bandRow="1">
                <a:tableStyleId>{5C22544A-7EE6-4342-B048-85BDC9FD1C3A}</a:tableStyleId>
              </a:tblPr>
              <a:tblGrid>
                <a:gridCol w="2063198">
                  <a:extLst>
                    <a:ext uri="{9D8B030D-6E8A-4147-A177-3AD203B41FA5}">
                      <a16:colId xmlns:a16="http://schemas.microsoft.com/office/drawing/2014/main" val="2917052632"/>
                    </a:ext>
                  </a:extLst>
                </a:gridCol>
                <a:gridCol w="2063198">
                  <a:extLst>
                    <a:ext uri="{9D8B030D-6E8A-4147-A177-3AD203B41FA5}">
                      <a16:colId xmlns:a16="http://schemas.microsoft.com/office/drawing/2014/main" val="3344074150"/>
                    </a:ext>
                  </a:extLst>
                </a:gridCol>
                <a:gridCol w="2063198">
                  <a:extLst>
                    <a:ext uri="{9D8B030D-6E8A-4147-A177-3AD203B41FA5}">
                      <a16:colId xmlns:a16="http://schemas.microsoft.com/office/drawing/2014/main" val="3610077344"/>
                    </a:ext>
                  </a:extLst>
                </a:gridCol>
                <a:gridCol w="2063198">
                  <a:extLst>
                    <a:ext uri="{9D8B030D-6E8A-4147-A177-3AD203B41FA5}">
                      <a16:colId xmlns:a16="http://schemas.microsoft.com/office/drawing/2014/main" val="3632238048"/>
                    </a:ext>
                  </a:extLst>
                </a:gridCol>
              </a:tblGrid>
              <a:tr h="370840">
                <a:tc>
                  <a:txBody>
                    <a:bodyPr/>
                    <a:lstStyle/>
                    <a:p>
                      <a:pPr algn="ctr"/>
                      <a:r>
                        <a:rPr lang="pt-BR" dirty="0" err="1"/>
                        <a:t>Method</a:t>
                      </a:r>
                      <a:endParaRPr lang="pt-BR" dirty="0"/>
                    </a:p>
                  </a:txBody>
                  <a:tcPr>
                    <a:solidFill>
                      <a:srgbClr val="002060"/>
                    </a:solidFill>
                  </a:tcPr>
                </a:tc>
                <a:tc>
                  <a:txBody>
                    <a:bodyPr/>
                    <a:lstStyle/>
                    <a:p>
                      <a:pPr algn="ctr"/>
                      <a:r>
                        <a:rPr lang="pt-BR" dirty="0" err="1"/>
                        <a:t>Accurancy</a:t>
                      </a:r>
                      <a:endParaRPr lang="pt-BR" dirty="0"/>
                    </a:p>
                  </a:txBody>
                  <a:tcPr>
                    <a:solidFill>
                      <a:srgbClr val="002060"/>
                    </a:solidFill>
                  </a:tcPr>
                </a:tc>
                <a:tc>
                  <a:txBody>
                    <a:bodyPr/>
                    <a:lstStyle/>
                    <a:p>
                      <a:pPr algn="ctr"/>
                      <a:r>
                        <a:rPr lang="pt-BR" dirty="0" err="1"/>
                        <a:t>Jaccard</a:t>
                      </a:r>
                      <a:r>
                        <a:rPr lang="pt-BR" dirty="0"/>
                        <a:t> Score</a:t>
                      </a:r>
                    </a:p>
                  </a:txBody>
                  <a:tcPr>
                    <a:solidFill>
                      <a:srgbClr val="002060"/>
                    </a:solidFill>
                  </a:tcPr>
                </a:tc>
                <a:tc>
                  <a:txBody>
                    <a:bodyPr/>
                    <a:lstStyle/>
                    <a:p>
                      <a:pPr algn="ctr"/>
                      <a:r>
                        <a:rPr lang="pt-BR" dirty="0"/>
                        <a:t>F-1 Score</a:t>
                      </a:r>
                    </a:p>
                  </a:txBody>
                  <a:tcPr>
                    <a:solidFill>
                      <a:srgbClr val="002060"/>
                    </a:solidFill>
                  </a:tcPr>
                </a:tc>
                <a:extLst>
                  <a:ext uri="{0D108BD9-81ED-4DB2-BD59-A6C34878D82A}">
                    <a16:rowId xmlns:a16="http://schemas.microsoft.com/office/drawing/2014/main" val="3539302093"/>
                  </a:ext>
                </a:extLst>
              </a:tr>
              <a:tr h="370840">
                <a:tc>
                  <a:txBody>
                    <a:bodyPr/>
                    <a:lstStyle/>
                    <a:p>
                      <a:pPr algn="ctr"/>
                      <a:r>
                        <a:rPr lang="pt-BR" dirty="0"/>
                        <a:t>KNN</a:t>
                      </a:r>
                    </a:p>
                  </a:txBody>
                  <a:tcPr>
                    <a:solidFill>
                      <a:schemeClr val="bg2">
                        <a:lumMod val="75000"/>
                      </a:schemeClr>
                    </a:solidFill>
                  </a:tcPr>
                </a:tc>
                <a:tc>
                  <a:txBody>
                    <a:bodyPr/>
                    <a:lstStyle/>
                    <a:p>
                      <a:pPr algn="ctr"/>
                      <a:r>
                        <a:rPr lang="pt-BR" dirty="0"/>
                        <a:t>0,74</a:t>
                      </a:r>
                    </a:p>
                  </a:txBody>
                  <a:tcPr>
                    <a:solidFill>
                      <a:schemeClr val="bg2">
                        <a:lumMod val="75000"/>
                      </a:schemeClr>
                    </a:solidFill>
                  </a:tcPr>
                </a:tc>
                <a:tc>
                  <a:txBody>
                    <a:bodyPr/>
                    <a:lstStyle/>
                    <a:p>
                      <a:pPr algn="ctr"/>
                      <a:r>
                        <a:rPr lang="pt-BR" dirty="0"/>
                        <a:t>0,74</a:t>
                      </a:r>
                    </a:p>
                  </a:txBody>
                  <a:tcPr>
                    <a:solidFill>
                      <a:schemeClr val="bg2">
                        <a:lumMod val="75000"/>
                      </a:schemeClr>
                    </a:solidFill>
                  </a:tcPr>
                </a:tc>
                <a:tc>
                  <a:txBody>
                    <a:bodyPr/>
                    <a:lstStyle/>
                    <a:p>
                      <a:pPr algn="ctr"/>
                      <a:r>
                        <a:rPr lang="pt-BR" dirty="0"/>
                        <a:t>0,70</a:t>
                      </a:r>
                    </a:p>
                  </a:txBody>
                  <a:tcPr>
                    <a:solidFill>
                      <a:schemeClr val="bg2">
                        <a:lumMod val="75000"/>
                      </a:schemeClr>
                    </a:solidFill>
                  </a:tcPr>
                </a:tc>
                <a:extLst>
                  <a:ext uri="{0D108BD9-81ED-4DB2-BD59-A6C34878D82A}">
                    <a16:rowId xmlns:a16="http://schemas.microsoft.com/office/drawing/2014/main" val="3017934868"/>
                  </a:ext>
                </a:extLst>
              </a:tr>
              <a:tr h="370840">
                <a:tc>
                  <a:txBody>
                    <a:bodyPr/>
                    <a:lstStyle/>
                    <a:p>
                      <a:pPr algn="ctr"/>
                      <a:r>
                        <a:rPr lang="pt-BR" dirty="0" err="1"/>
                        <a:t>Decision</a:t>
                      </a:r>
                      <a:r>
                        <a:rPr lang="pt-BR" dirty="0"/>
                        <a:t> </a:t>
                      </a:r>
                      <a:r>
                        <a:rPr lang="pt-BR" dirty="0" err="1"/>
                        <a:t>Tree</a:t>
                      </a:r>
                      <a:endParaRPr lang="pt-BR" dirty="0"/>
                    </a:p>
                  </a:txBody>
                  <a:tcPr>
                    <a:solidFill>
                      <a:schemeClr val="bg2">
                        <a:lumMod val="75000"/>
                      </a:schemeClr>
                    </a:solidFill>
                  </a:tcPr>
                </a:tc>
                <a:tc>
                  <a:txBody>
                    <a:bodyPr/>
                    <a:lstStyle/>
                    <a:p>
                      <a:pPr algn="ctr"/>
                      <a:r>
                        <a:rPr lang="pt-BR" dirty="0"/>
                        <a:t>0,75</a:t>
                      </a:r>
                    </a:p>
                  </a:txBody>
                  <a:tcPr>
                    <a:solidFill>
                      <a:schemeClr val="bg2">
                        <a:lumMod val="75000"/>
                      </a:schemeClr>
                    </a:solidFill>
                  </a:tcPr>
                </a:tc>
                <a:tc>
                  <a:txBody>
                    <a:bodyPr/>
                    <a:lstStyle/>
                    <a:p>
                      <a:pPr algn="ctr"/>
                      <a:r>
                        <a:rPr lang="pt-BR" dirty="0"/>
                        <a:t>0,75</a:t>
                      </a:r>
                    </a:p>
                  </a:txBody>
                  <a:tcPr>
                    <a:solidFill>
                      <a:schemeClr val="bg2">
                        <a:lumMod val="75000"/>
                      </a:schemeClr>
                    </a:solidFill>
                  </a:tcPr>
                </a:tc>
                <a:tc>
                  <a:txBody>
                    <a:bodyPr/>
                    <a:lstStyle/>
                    <a:p>
                      <a:pPr algn="ctr"/>
                      <a:r>
                        <a:rPr lang="pt-BR" dirty="0"/>
                        <a:t>0,71</a:t>
                      </a:r>
                    </a:p>
                  </a:txBody>
                  <a:tcPr>
                    <a:solidFill>
                      <a:schemeClr val="bg2">
                        <a:lumMod val="75000"/>
                      </a:schemeClr>
                    </a:solidFill>
                  </a:tcPr>
                </a:tc>
                <a:extLst>
                  <a:ext uri="{0D108BD9-81ED-4DB2-BD59-A6C34878D82A}">
                    <a16:rowId xmlns:a16="http://schemas.microsoft.com/office/drawing/2014/main" val="596662741"/>
                  </a:ext>
                </a:extLst>
              </a:tr>
              <a:tr h="370840">
                <a:tc>
                  <a:txBody>
                    <a:bodyPr/>
                    <a:lstStyle/>
                    <a:p>
                      <a:pPr algn="ctr"/>
                      <a:r>
                        <a:rPr lang="pt-BR" dirty="0"/>
                        <a:t>SVM</a:t>
                      </a:r>
                    </a:p>
                  </a:txBody>
                  <a:tcPr>
                    <a:solidFill>
                      <a:schemeClr val="bg2">
                        <a:lumMod val="75000"/>
                      </a:schemeClr>
                    </a:solidFill>
                  </a:tcPr>
                </a:tc>
                <a:tc>
                  <a:txBody>
                    <a:bodyPr/>
                    <a:lstStyle/>
                    <a:p>
                      <a:pPr algn="ctr"/>
                      <a:r>
                        <a:rPr lang="pt-BR" dirty="0"/>
                        <a:t>0,75</a:t>
                      </a:r>
                    </a:p>
                  </a:txBody>
                  <a:tcPr>
                    <a:solidFill>
                      <a:schemeClr val="bg2">
                        <a:lumMod val="75000"/>
                      </a:schemeClr>
                    </a:solidFill>
                  </a:tcPr>
                </a:tc>
                <a:tc>
                  <a:txBody>
                    <a:bodyPr/>
                    <a:lstStyle/>
                    <a:p>
                      <a:pPr algn="ctr"/>
                      <a:r>
                        <a:rPr lang="pt-BR" dirty="0"/>
                        <a:t>0,75</a:t>
                      </a:r>
                    </a:p>
                  </a:txBody>
                  <a:tcPr>
                    <a:solidFill>
                      <a:schemeClr val="bg2">
                        <a:lumMod val="75000"/>
                      </a:schemeClr>
                    </a:solidFill>
                  </a:tcPr>
                </a:tc>
                <a:tc>
                  <a:txBody>
                    <a:bodyPr/>
                    <a:lstStyle/>
                    <a:p>
                      <a:pPr algn="ctr"/>
                      <a:r>
                        <a:rPr lang="pt-BR" dirty="0"/>
                        <a:t>0,71</a:t>
                      </a:r>
                    </a:p>
                  </a:txBody>
                  <a:tcPr>
                    <a:solidFill>
                      <a:schemeClr val="bg2">
                        <a:lumMod val="75000"/>
                      </a:schemeClr>
                    </a:solidFill>
                  </a:tcPr>
                </a:tc>
                <a:extLst>
                  <a:ext uri="{0D108BD9-81ED-4DB2-BD59-A6C34878D82A}">
                    <a16:rowId xmlns:a16="http://schemas.microsoft.com/office/drawing/2014/main" val="3402512569"/>
                  </a:ext>
                </a:extLst>
              </a:tr>
              <a:tr h="370840">
                <a:tc>
                  <a:txBody>
                    <a:bodyPr/>
                    <a:lstStyle/>
                    <a:p>
                      <a:pPr algn="ctr"/>
                      <a:r>
                        <a:rPr lang="pt-BR" dirty="0"/>
                        <a:t>Log </a:t>
                      </a:r>
                      <a:r>
                        <a:rPr lang="pt-BR" dirty="0" err="1"/>
                        <a:t>Reg</a:t>
                      </a:r>
                      <a:endParaRPr lang="pt-BR" dirty="0"/>
                    </a:p>
                  </a:txBody>
                  <a:tcPr>
                    <a:solidFill>
                      <a:schemeClr val="bg2">
                        <a:lumMod val="75000"/>
                      </a:schemeClr>
                    </a:solidFill>
                  </a:tcPr>
                </a:tc>
                <a:tc>
                  <a:txBody>
                    <a:bodyPr/>
                    <a:lstStyle/>
                    <a:p>
                      <a:pPr algn="ctr"/>
                      <a:r>
                        <a:rPr lang="pt-BR" dirty="0"/>
                        <a:t>0,72</a:t>
                      </a:r>
                    </a:p>
                  </a:txBody>
                  <a:tcPr>
                    <a:solidFill>
                      <a:schemeClr val="bg2">
                        <a:lumMod val="75000"/>
                      </a:schemeClr>
                    </a:solidFill>
                  </a:tcPr>
                </a:tc>
                <a:tc>
                  <a:txBody>
                    <a:bodyPr/>
                    <a:lstStyle/>
                    <a:p>
                      <a:pPr algn="ctr"/>
                      <a:r>
                        <a:rPr lang="pt-BR" dirty="0"/>
                        <a:t>0,72</a:t>
                      </a:r>
                    </a:p>
                  </a:txBody>
                  <a:tcPr>
                    <a:solidFill>
                      <a:schemeClr val="bg2">
                        <a:lumMod val="75000"/>
                      </a:schemeClr>
                    </a:solidFill>
                  </a:tcPr>
                </a:tc>
                <a:tc>
                  <a:txBody>
                    <a:bodyPr/>
                    <a:lstStyle/>
                    <a:p>
                      <a:pPr algn="ctr"/>
                      <a:r>
                        <a:rPr lang="pt-BR" dirty="0"/>
                        <a:t>0,66</a:t>
                      </a:r>
                    </a:p>
                  </a:txBody>
                  <a:tcPr>
                    <a:solidFill>
                      <a:schemeClr val="bg2">
                        <a:lumMod val="75000"/>
                      </a:schemeClr>
                    </a:solidFill>
                  </a:tcPr>
                </a:tc>
                <a:extLst>
                  <a:ext uri="{0D108BD9-81ED-4DB2-BD59-A6C34878D82A}">
                    <a16:rowId xmlns:a16="http://schemas.microsoft.com/office/drawing/2014/main" val="1122363169"/>
                  </a:ext>
                </a:extLst>
              </a:tr>
            </a:tbl>
          </a:graphicData>
        </a:graphic>
      </p:graphicFrame>
    </p:spTree>
    <p:extLst>
      <p:ext uri="{BB962C8B-B14F-4D97-AF65-F5344CB8AC3E}">
        <p14:creationId xmlns:p14="http://schemas.microsoft.com/office/powerpoint/2010/main" val="69158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C4031D26-1277-4163-A3E8-CD08453C888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029" t="22620" r="5627" b="10236"/>
          <a:stretch/>
        </p:blipFill>
        <p:spPr>
          <a:xfrm rot="434560">
            <a:off x="1023704" y="1194534"/>
            <a:ext cx="10850610" cy="5726486"/>
          </a:xfrm>
          <a:prstGeom prst="rect">
            <a:avLst/>
          </a:prstGeom>
        </p:spPr>
      </p:pic>
      <p:sp>
        <p:nvSpPr>
          <p:cNvPr id="2" name="Título 1">
            <a:extLst>
              <a:ext uri="{FF2B5EF4-FFF2-40B4-BE49-F238E27FC236}">
                <a16:creationId xmlns:a16="http://schemas.microsoft.com/office/drawing/2014/main" id="{0BDC5E67-A70D-4060-A880-D76E2CFCB78E}"/>
              </a:ext>
            </a:extLst>
          </p:cNvPr>
          <p:cNvSpPr>
            <a:spLocks noGrp="1"/>
          </p:cNvSpPr>
          <p:nvPr>
            <p:ph type="title"/>
          </p:nvPr>
        </p:nvSpPr>
        <p:spPr/>
        <p:txBody>
          <a:bodyPr/>
          <a:lstStyle/>
          <a:p>
            <a:r>
              <a:rPr lang="pt-BR" dirty="0" err="1"/>
              <a:t>Discussion</a:t>
            </a:r>
            <a:endParaRPr lang="pt-BR" dirty="0"/>
          </a:p>
        </p:txBody>
      </p:sp>
      <p:sp>
        <p:nvSpPr>
          <p:cNvPr id="5" name="Espaço Reservado para Conteúdo 4">
            <a:extLst>
              <a:ext uri="{FF2B5EF4-FFF2-40B4-BE49-F238E27FC236}">
                <a16:creationId xmlns:a16="http://schemas.microsoft.com/office/drawing/2014/main" id="{298A4387-EE71-46AC-8FD7-69E2D32A36D6}"/>
              </a:ext>
            </a:extLst>
          </p:cNvPr>
          <p:cNvSpPr>
            <a:spLocks noGrp="1"/>
          </p:cNvSpPr>
          <p:nvPr>
            <p:ph idx="1"/>
          </p:nvPr>
        </p:nvSpPr>
        <p:spPr>
          <a:xfrm>
            <a:off x="1842281" y="3167070"/>
            <a:ext cx="8507438" cy="1581785"/>
          </a:xfrm>
        </p:spPr>
        <p:txBody>
          <a:bodyPr>
            <a:normAutofit fontScale="85000" lnSpcReduction="20000"/>
          </a:bodyPr>
          <a:lstStyle/>
          <a:p>
            <a:pPr marL="0" indent="0">
              <a:buNone/>
            </a:pPr>
            <a:r>
              <a:rPr lang="en-US" dirty="0">
                <a:solidFill>
                  <a:schemeClr val="bg1"/>
                </a:solidFill>
              </a:rPr>
              <a:t>As we can see the model preforms best at K=8. And, we also can affirm, based on the classification model table, that both decision tree and SVM (support vector machine) preform well, with an accuracy over 75%.</a:t>
            </a:r>
            <a:br>
              <a:rPr lang="en-US" dirty="0">
                <a:solidFill>
                  <a:schemeClr val="bg1"/>
                </a:solidFill>
              </a:rPr>
            </a:br>
            <a:br>
              <a:rPr lang="en-US" dirty="0">
                <a:solidFill>
                  <a:schemeClr val="bg1"/>
                </a:solidFill>
              </a:rPr>
            </a:br>
            <a:r>
              <a:rPr lang="en-US" dirty="0">
                <a:solidFill>
                  <a:schemeClr val="bg1"/>
                </a:solidFill>
              </a:rPr>
              <a:t>Although, decision tree had a much faster processing time, making it the best choice to use in this study.</a:t>
            </a:r>
            <a:endParaRPr lang="pt-BR" dirty="0">
              <a:solidFill>
                <a:schemeClr val="bg1"/>
              </a:solidFill>
            </a:endParaRPr>
          </a:p>
        </p:txBody>
      </p:sp>
    </p:spTree>
    <p:extLst>
      <p:ext uri="{BB962C8B-B14F-4D97-AF65-F5344CB8AC3E}">
        <p14:creationId xmlns:p14="http://schemas.microsoft.com/office/powerpoint/2010/main" val="154628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C4031D26-1277-4163-A3E8-CD08453C888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029" t="22620" r="5627" b="10236"/>
          <a:stretch/>
        </p:blipFill>
        <p:spPr>
          <a:xfrm rot="434560">
            <a:off x="1023704" y="1194534"/>
            <a:ext cx="10850610" cy="5726486"/>
          </a:xfrm>
          <a:prstGeom prst="rect">
            <a:avLst/>
          </a:prstGeom>
        </p:spPr>
      </p:pic>
      <p:sp>
        <p:nvSpPr>
          <p:cNvPr id="2" name="Título 1">
            <a:extLst>
              <a:ext uri="{FF2B5EF4-FFF2-40B4-BE49-F238E27FC236}">
                <a16:creationId xmlns:a16="http://schemas.microsoft.com/office/drawing/2014/main" id="{0BDC5E67-A70D-4060-A880-D76E2CFCB78E}"/>
              </a:ext>
            </a:extLst>
          </p:cNvPr>
          <p:cNvSpPr>
            <a:spLocks noGrp="1"/>
          </p:cNvSpPr>
          <p:nvPr>
            <p:ph type="title"/>
          </p:nvPr>
        </p:nvSpPr>
        <p:spPr/>
        <p:txBody>
          <a:bodyPr/>
          <a:lstStyle/>
          <a:p>
            <a:r>
              <a:rPr lang="pt-BR" dirty="0" err="1"/>
              <a:t>Conclusion</a:t>
            </a:r>
            <a:endParaRPr lang="pt-BR" dirty="0"/>
          </a:p>
        </p:txBody>
      </p:sp>
      <p:sp>
        <p:nvSpPr>
          <p:cNvPr id="5" name="Espaço Reservado para Conteúdo 4">
            <a:extLst>
              <a:ext uri="{FF2B5EF4-FFF2-40B4-BE49-F238E27FC236}">
                <a16:creationId xmlns:a16="http://schemas.microsoft.com/office/drawing/2014/main" id="{298A4387-EE71-46AC-8FD7-69E2D32A36D6}"/>
              </a:ext>
            </a:extLst>
          </p:cNvPr>
          <p:cNvSpPr>
            <a:spLocks noGrp="1"/>
          </p:cNvSpPr>
          <p:nvPr>
            <p:ph idx="1"/>
          </p:nvPr>
        </p:nvSpPr>
        <p:spPr>
          <a:xfrm>
            <a:off x="1842281" y="3167070"/>
            <a:ext cx="8507438" cy="1581785"/>
          </a:xfrm>
        </p:spPr>
        <p:txBody>
          <a:bodyPr>
            <a:normAutofit fontScale="92500"/>
          </a:bodyPr>
          <a:lstStyle/>
          <a:p>
            <a:pPr marL="0" indent="0">
              <a:buNone/>
            </a:pPr>
            <a:r>
              <a:rPr lang="en-US" dirty="0">
                <a:solidFill>
                  <a:schemeClr val="bg1"/>
                </a:solidFill>
              </a:rPr>
              <a:t>This study allowed important insights to be taken, based on the data and factors analyzed. With the factors considered it is evident the importance of the care that the city must take in correctly signaling streets and avenues, ensuring adequate lighting and encouraging drivers to pay attention to conditions climate change.</a:t>
            </a:r>
            <a:endParaRPr lang="pt-BR" dirty="0">
              <a:solidFill>
                <a:schemeClr val="bg1"/>
              </a:solidFill>
            </a:endParaRPr>
          </a:p>
        </p:txBody>
      </p:sp>
    </p:spTree>
    <p:extLst>
      <p:ext uri="{BB962C8B-B14F-4D97-AF65-F5344CB8AC3E}">
        <p14:creationId xmlns:p14="http://schemas.microsoft.com/office/powerpoint/2010/main" val="51095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áfico 20">
            <a:extLst>
              <a:ext uri="{FF2B5EF4-FFF2-40B4-BE49-F238E27FC236}">
                <a16:creationId xmlns:a16="http://schemas.microsoft.com/office/drawing/2014/main" id="{A8B7D771-7B9C-40EB-BB61-ABFBCDBDD1A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029" t="22620" r="5627" b="10236"/>
          <a:stretch/>
        </p:blipFill>
        <p:spPr>
          <a:xfrm>
            <a:off x="1602959" y="4151948"/>
            <a:ext cx="2350010" cy="2014043"/>
          </a:xfrm>
          <a:prstGeom prst="rect">
            <a:avLst/>
          </a:prstGeom>
        </p:spPr>
      </p:pic>
      <p:pic>
        <p:nvPicPr>
          <p:cNvPr id="17" name="Gráfico 16">
            <a:extLst>
              <a:ext uri="{FF2B5EF4-FFF2-40B4-BE49-F238E27FC236}">
                <a16:creationId xmlns:a16="http://schemas.microsoft.com/office/drawing/2014/main" id="{E186BB4E-7924-4564-A115-A8F2EBFC1CD6}"/>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2149" t="18457" r="13360" b="10857"/>
          <a:stretch/>
        </p:blipFill>
        <p:spPr>
          <a:xfrm>
            <a:off x="6167181" y="2889647"/>
            <a:ext cx="3624017" cy="3210338"/>
          </a:xfrm>
          <a:prstGeom prst="rect">
            <a:avLst/>
          </a:prstGeom>
        </p:spPr>
      </p:pic>
      <p:sp>
        <p:nvSpPr>
          <p:cNvPr id="2" name="Título 1">
            <a:extLst>
              <a:ext uri="{FF2B5EF4-FFF2-40B4-BE49-F238E27FC236}">
                <a16:creationId xmlns:a16="http://schemas.microsoft.com/office/drawing/2014/main" id="{24D269E0-A68B-44DF-9466-B373AA24263F}"/>
              </a:ext>
            </a:extLst>
          </p:cNvPr>
          <p:cNvSpPr>
            <a:spLocks noGrp="1"/>
          </p:cNvSpPr>
          <p:nvPr>
            <p:ph type="title"/>
          </p:nvPr>
        </p:nvSpPr>
        <p:spPr/>
        <p:txBody>
          <a:bodyPr/>
          <a:lstStyle/>
          <a:p>
            <a:r>
              <a:rPr lang="pt-BR" dirty="0" err="1"/>
              <a:t>Importance</a:t>
            </a:r>
            <a:r>
              <a:rPr lang="pt-BR" dirty="0"/>
              <a:t> of </a:t>
            </a:r>
            <a:r>
              <a:rPr lang="pt-BR" dirty="0" err="1"/>
              <a:t>this</a:t>
            </a:r>
            <a:r>
              <a:rPr lang="pt-BR" dirty="0"/>
              <a:t> </a:t>
            </a:r>
            <a:r>
              <a:rPr lang="pt-BR" dirty="0" err="1"/>
              <a:t>study</a:t>
            </a:r>
            <a:endParaRPr lang="pt-BR" dirty="0"/>
          </a:p>
        </p:txBody>
      </p:sp>
      <p:sp>
        <p:nvSpPr>
          <p:cNvPr id="3" name="Espaço Reservado para Conteúdo 2">
            <a:extLst>
              <a:ext uri="{FF2B5EF4-FFF2-40B4-BE49-F238E27FC236}">
                <a16:creationId xmlns:a16="http://schemas.microsoft.com/office/drawing/2014/main" id="{E908A6CA-C14E-449A-8DDF-A136CF0E28A4}"/>
              </a:ext>
            </a:extLst>
          </p:cNvPr>
          <p:cNvSpPr>
            <a:spLocks noGrp="1"/>
          </p:cNvSpPr>
          <p:nvPr>
            <p:ph idx="1"/>
          </p:nvPr>
        </p:nvSpPr>
        <p:spPr/>
        <p:txBody>
          <a:bodyPr/>
          <a:lstStyle/>
          <a:p>
            <a:r>
              <a:rPr lang="en-US" dirty="0"/>
              <a:t>It is estimated that road traffic accidents cost the United States economy </a:t>
            </a:r>
            <a:r>
              <a:rPr lang="en-US" dirty="0" err="1"/>
              <a:t>arround</a:t>
            </a:r>
            <a:r>
              <a:rPr lang="en-US" dirty="0"/>
              <a:t> $810 billion per year, including costs due to property and vehicular damage, legal costs, medical bills and loss of earnings.</a:t>
            </a:r>
            <a:endParaRPr lang="pt-BR" dirty="0"/>
          </a:p>
        </p:txBody>
      </p:sp>
      <p:pic>
        <p:nvPicPr>
          <p:cNvPr id="9" name="Gráfico 8">
            <a:extLst>
              <a:ext uri="{FF2B5EF4-FFF2-40B4-BE49-F238E27FC236}">
                <a16:creationId xmlns:a16="http://schemas.microsoft.com/office/drawing/2014/main" id="{3EAE040D-BCFA-4B5A-9CC7-39042C87EE21}"/>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4163" t="9448" r="12262" b="30143"/>
          <a:stretch/>
        </p:blipFill>
        <p:spPr>
          <a:xfrm>
            <a:off x="7571766" y="4610888"/>
            <a:ext cx="1068056" cy="1096162"/>
          </a:xfrm>
          <a:prstGeom prst="rect">
            <a:avLst/>
          </a:prstGeom>
        </p:spPr>
      </p:pic>
      <p:pic>
        <p:nvPicPr>
          <p:cNvPr id="11" name="Gráfico 10">
            <a:extLst>
              <a:ext uri="{FF2B5EF4-FFF2-40B4-BE49-F238E27FC236}">
                <a16:creationId xmlns:a16="http://schemas.microsoft.com/office/drawing/2014/main" id="{C5D8743E-D43E-407A-AFB2-3DF1EEB29AAA}"/>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8335" b="23627"/>
          <a:stretch/>
        </p:blipFill>
        <p:spPr>
          <a:xfrm>
            <a:off x="2070401" y="4570019"/>
            <a:ext cx="1286811" cy="1094398"/>
          </a:xfrm>
          <a:prstGeom prst="rect">
            <a:avLst/>
          </a:prstGeom>
        </p:spPr>
      </p:pic>
      <p:pic>
        <p:nvPicPr>
          <p:cNvPr id="13" name="Gráfico 12">
            <a:extLst>
              <a:ext uri="{FF2B5EF4-FFF2-40B4-BE49-F238E27FC236}">
                <a16:creationId xmlns:a16="http://schemas.microsoft.com/office/drawing/2014/main" id="{54E97945-0643-4E54-B3FF-21BE3352B8E1}"/>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1384"/>
          <a:stretch/>
        </p:blipFill>
        <p:spPr>
          <a:xfrm>
            <a:off x="6599362" y="3575708"/>
            <a:ext cx="1173603" cy="1152480"/>
          </a:xfrm>
          <a:prstGeom prst="rect">
            <a:avLst/>
          </a:prstGeom>
        </p:spPr>
      </p:pic>
      <p:pic>
        <p:nvPicPr>
          <p:cNvPr id="15" name="Gráfico 14">
            <a:extLst>
              <a:ext uri="{FF2B5EF4-FFF2-40B4-BE49-F238E27FC236}">
                <a16:creationId xmlns:a16="http://schemas.microsoft.com/office/drawing/2014/main" id="{CE1844B7-F8A1-44E1-91D3-245085045791}"/>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b="23589"/>
          <a:stretch/>
        </p:blipFill>
        <p:spPr>
          <a:xfrm>
            <a:off x="8105794" y="3293414"/>
            <a:ext cx="1206614" cy="1152480"/>
          </a:xfrm>
          <a:prstGeom prst="rect">
            <a:avLst/>
          </a:prstGeom>
        </p:spPr>
      </p:pic>
      <p:pic>
        <p:nvPicPr>
          <p:cNvPr id="23" name="Gráfico 22">
            <a:extLst>
              <a:ext uri="{FF2B5EF4-FFF2-40B4-BE49-F238E27FC236}">
                <a16:creationId xmlns:a16="http://schemas.microsoft.com/office/drawing/2014/main" id="{BF90D33A-546B-4A2D-8A36-533360C089E5}"/>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t="10509" b="23731"/>
          <a:stretch/>
        </p:blipFill>
        <p:spPr>
          <a:xfrm>
            <a:off x="3952969" y="3634269"/>
            <a:ext cx="2112568" cy="1736536"/>
          </a:xfrm>
          <a:prstGeom prst="rect">
            <a:avLst/>
          </a:prstGeom>
        </p:spPr>
      </p:pic>
    </p:spTree>
    <p:extLst>
      <p:ext uri="{BB962C8B-B14F-4D97-AF65-F5344CB8AC3E}">
        <p14:creationId xmlns:p14="http://schemas.microsoft.com/office/powerpoint/2010/main" val="78143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38351-FC94-4F9C-AEBF-432929CAAB3F}"/>
              </a:ext>
            </a:extLst>
          </p:cNvPr>
          <p:cNvSpPr>
            <a:spLocks noGrp="1"/>
          </p:cNvSpPr>
          <p:nvPr>
            <p:ph type="title"/>
          </p:nvPr>
        </p:nvSpPr>
        <p:spPr/>
        <p:txBody>
          <a:bodyPr/>
          <a:lstStyle/>
          <a:p>
            <a:r>
              <a:rPr lang="pt-BR" dirty="0" err="1"/>
              <a:t>Importance</a:t>
            </a:r>
            <a:r>
              <a:rPr lang="pt-BR" dirty="0"/>
              <a:t> of </a:t>
            </a:r>
            <a:r>
              <a:rPr lang="pt-BR" dirty="0" err="1"/>
              <a:t>this</a:t>
            </a:r>
            <a:r>
              <a:rPr lang="pt-BR" dirty="0"/>
              <a:t> </a:t>
            </a:r>
            <a:r>
              <a:rPr lang="pt-BR" dirty="0" err="1"/>
              <a:t>study</a:t>
            </a:r>
            <a:endParaRPr lang="pt-BR" dirty="0"/>
          </a:p>
        </p:txBody>
      </p:sp>
      <p:sp>
        <p:nvSpPr>
          <p:cNvPr id="3" name="Espaço Reservado para Conteúdo 2">
            <a:extLst>
              <a:ext uri="{FF2B5EF4-FFF2-40B4-BE49-F238E27FC236}">
                <a16:creationId xmlns:a16="http://schemas.microsoft.com/office/drawing/2014/main" id="{1DE8E778-F964-4553-B142-80F75B19E351}"/>
              </a:ext>
            </a:extLst>
          </p:cNvPr>
          <p:cNvSpPr>
            <a:spLocks noGrp="1"/>
          </p:cNvSpPr>
          <p:nvPr>
            <p:ph idx="1"/>
          </p:nvPr>
        </p:nvSpPr>
        <p:spPr>
          <a:xfrm>
            <a:off x="1143000" y="1808628"/>
            <a:ext cx="9906000" cy="4024424"/>
          </a:xfrm>
        </p:spPr>
        <p:txBody>
          <a:bodyPr/>
          <a:lstStyle/>
          <a:p>
            <a:r>
              <a:rPr lang="en-US" dirty="0"/>
              <a:t>It´s important to understand the factors influencing the severity of road traffic accidents, in order people and the government can devise strategies to mitigate accident severity, and in order to decrease the incidence of accidents and potentially save lives.</a:t>
            </a:r>
            <a:endParaRPr lang="pt-BR" dirty="0"/>
          </a:p>
        </p:txBody>
      </p:sp>
      <p:pic>
        <p:nvPicPr>
          <p:cNvPr id="9" name="Gráfico 8">
            <a:extLst>
              <a:ext uri="{FF2B5EF4-FFF2-40B4-BE49-F238E27FC236}">
                <a16:creationId xmlns:a16="http://schemas.microsoft.com/office/drawing/2014/main" id="{CBD4748B-D3D8-4FB7-AA1A-215A80FDF79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029" t="22620" r="5627" b="10236"/>
          <a:stretch/>
        </p:blipFill>
        <p:spPr>
          <a:xfrm>
            <a:off x="3745990" y="3998505"/>
            <a:ext cx="2350010" cy="2014043"/>
          </a:xfrm>
          <a:prstGeom prst="rect">
            <a:avLst/>
          </a:prstGeom>
        </p:spPr>
      </p:pic>
      <p:pic>
        <p:nvPicPr>
          <p:cNvPr id="11" name="Gráfico 10">
            <a:extLst>
              <a:ext uri="{FF2B5EF4-FFF2-40B4-BE49-F238E27FC236}">
                <a16:creationId xmlns:a16="http://schemas.microsoft.com/office/drawing/2014/main" id="{A4A96EA3-06AB-4661-AF2B-5058F883121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2149" t="18457" r="13360" b="10857"/>
          <a:stretch/>
        </p:blipFill>
        <p:spPr>
          <a:xfrm>
            <a:off x="8088747" y="3048255"/>
            <a:ext cx="3624017" cy="3210338"/>
          </a:xfrm>
          <a:prstGeom prst="rect">
            <a:avLst/>
          </a:prstGeom>
        </p:spPr>
      </p:pic>
      <p:pic>
        <p:nvPicPr>
          <p:cNvPr id="21" name="Gráfico 20">
            <a:extLst>
              <a:ext uri="{FF2B5EF4-FFF2-40B4-BE49-F238E27FC236}">
                <a16:creationId xmlns:a16="http://schemas.microsoft.com/office/drawing/2014/main" id="{FAF6A486-E92F-415E-A811-DC67D9F3B74C}"/>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10509" b="23731"/>
          <a:stretch/>
        </p:blipFill>
        <p:spPr>
          <a:xfrm>
            <a:off x="6057784" y="3411667"/>
            <a:ext cx="1968038" cy="1617732"/>
          </a:xfrm>
          <a:prstGeom prst="rect">
            <a:avLst/>
          </a:prstGeom>
        </p:spPr>
      </p:pic>
      <p:pic>
        <p:nvPicPr>
          <p:cNvPr id="23" name="Gráfico 22">
            <a:extLst>
              <a:ext uri="{FF2B5EF4-FFF2-40B4-BE49-F238E27FC236}">
                <a16:creationId xmlns:a16="http://schemas.microsoft.com/office/drawing/2014/main" id="{2AA23E12-E7F2-416D-8435-D45C524AEEF0}"/>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3372"/>
          <a:stretch/>
        </p:blipFill>
        <p:spPr>
          <a:xfrm>
            <a:off x="4336102" y="4516360"/>
            <a:ext cx="903481" cy="978332"/>
          </a:xfrm>
          <a:prstGeom prst="rect">
            <a:avLst/>
          </a:prstGeom>
        </p:spPr>
      </p:pic>
      <p:pic>
        <p:nvPicPr>
          <p:cNvPr id="25" name="Gráfico 24">
            <a:extLst>
              <a:ext uri="{FF2B5EF4-FFF2-40B4-BE49-F238E27FC236}">
                <a16:creationId xmlns:a16="http://schemas.microsoft.com/office/drawing/2014/main" id="{6567EF51-4E26-4B86-B336-DBE03BA61663}"/>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20217"/>
          <a:stretch/>
        </p:blipFill>
        <p:spPr>
          <a:xfrm>
            <a:off x="9489935" y="4961862"/>
            <a:ext cx="847178" cy="844881"/>
          </a:xfrm>
          <a:prstGeom prst="rect">
            <a:avLst/>
          </a:prstGeom>
        </p:spPr>
      </p:pic>
      <p:pic>
        <p:nvPicPr>
          <p:cNvPr id="27" name="Gráfico 26">
            <a:extLst>
              <a:ext uri="{FF2B5EF4-FFF2-40B4-BE49-F238E27FC236}">
                <a16:creationId xmlns:a16="http://schemas.microsoft.com/office/drawing/2014/main" id="{EEBBF1BE-DCA7-4A90-9D02-90AFC6DDE1BC}"/>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b="20329"/>
          <a:stretch/>
        </p:blipFill>
        <p:spPr>
          <a:xfrm>
            <a:off x="10072760" y="3599145"/>
            <a:ext cx="825956" cy="822561"/>
          </a:xfrm>
          <a:prstGeom prst="rect">
            <a:avLst/>
          </a:prstGeom>
        </p:spPr>
      </p:pic>
      <p:pic>
        <p:nvPicPr>
          <p:cNvPr id="43" name="Gráfico 42">
            <a:extLst>
              <a:ext uri="{FF2B5EF4-FFF2-40B4-BE49-F238E27FC236}">
                <a16:creationId xmlns:a16="http://schemas.microsoft.com/office/drawing/2014/main" id="{485FC9DA-CE36-4317-8D46-9A525686027E}"/>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b="14802"/>
          <a:stretch/>
        </p:blipFill>
        <p:spPr>
          <a:xfrm>
            <a:off x="8775925" y="3836651"/>
            <a:ext cx="825956" cy="922860"/>
          </a:xfrm>
          <a:prstGeom prst="rect">
            <a:avLst/>
          </a:prstGeom>
        </p:spPr>
      </p:pic>
      <p:pic>
        <p:nvPicPr>
          <p:cNvPr id="45" name="Gráfico 44">
            <a:extLst>
              <a:ext uri="{FF2B5EF4-FFF2-40B4-BE49-F238E27FC236}">
                <a16:creationId xmlns:a16="http://schemas.microsoft.com/office/drawing/2014/main" id="{5E2B7B18-807B-4D9C-A242-61B0C2E9DB8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029" t="22620" r="5627" b="10236"/>
          <a:stretch/>
        </p:blipFill>
        <p:spPr>
          <a:xfrm>
            <a:off x="182812" y="4435844"/>
            <a:ext cx="2350010" cy="2014043"/>
          </a:xfrm>
          <a:prstGeom prst="rect">
            <a:avLst/>
          </a:prstGeom>
        </p:spPr>
      </p:pic>
      <p:pic>
        <p:nvPicPr>
          <p:cNvPr id="47" name="Gráfico 46">
            <a:extLst>
              <a:ext uri="{FF2B5EF4-FFF2-40B4-BE49-F238E27FC236}">
                <a16:creationId xmlns:a16="http://schemas.microsoft.com/office/drawing/2014/main" id="{BB3293F0-F2D9-486F-A919-732F331711CF}"/>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t="8335" b="23627"/>
          <a:stretch/>
        </p:blipFill>
        <p:spPr>
          <a:xfrm>
            <a:off x="650254" y="4853915"/>
            <a:ext cx="1286811" cy="1094398"/>
          </a:xfrm>
          <a:prstGeom prst="rect">
            <a:avLst/>
          </a:prstGeom>
        </p:spPr>
      </p:pic>
      <p:pic>
        <p:nvPicPr>
          <p:cNvPr id="49" name="Gráfico 48">
            <a:extLst>
              <a:ext uri="{FF2B5EF4-FFF2-40B4-BE49-F238E27FC236}">
                <a16:creationId xmlns:a16="http://schemas.microsoft.com/office/drawing/2014/main" id="{CFE855ED-D740-4075-92D4-CE580F9544D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10509" b="23731"/>
          <a:stretch/>
        </p:blipFill>
        <p:spPr>
          <a:xfrm>
            <a:off x="2478015" y="4340865"/>
            <a:ext cx="1289837" cy="1060249"/>
          </a:xfrm>
          <a:prstGeom prst="rect">
            <a:avLst/>
          </a:prstGeom>
        </p:spPr>
      </p:pic>
    </p:spTree>
    <p:extLst>
      <p:ext uri="{BB962C8B-B14F-4D97-AF65-F5344CB8AC3E}">
        <p14:creationId xmlns:p14="http://schemas.microsoft.com/office/powerpoint/2010/main" val="180098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áfico 17">
            <a:extLst>
              <a:ext uri="{FF2B5EF4-FFF2-40B4-BE49-F238E27FC236}">
                <a16:creationId xmlns:a16="http://schemas.microsoft.com/office/drawing/2014/main" id="{E8761A62-06F3-411E-9584-227D3194281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029" t="22620" r="5627" b="10236"/>
          <a:stretch/>
        </p:blipFill>
        <p:spPr>
          <a:xfrm rot="1949304">
            <a:off x="1452124" y="1079789"/>
            <a:ext cx="9558515" cy="8191991"/>
          </a:xfrm>
          <a:prstGeom prst="rect">
            <a:avLst/>
          </a:prstGeom>
        </p:spPr>
      </p:pic>
      <p:sp>
        <p:nvSpPr>
          <p:cNvPr id="2" name="Título 1">
            <a:extLst>
              <a:ext uri="{FF2B5EF4-FFF2-40B4-BE49-F238E27FC236}">
                <a16:creationId xmlns:a16="http://schemas.microsoft.com/office/drawing/2014/main" id="{7CBA234E-5071-4510-9972-FABDC782B13C}"/>
              </a:ext>
            </a:extLst>
          </p:cNvPr>
          <p:cNvSpPr>
            <a:spLocks noGrp="1"/>
          </p:cNvSpPr>
          <p:nvPr>
            <p:ph type="title"/>
          </p:nvPr>
        </p:nvSpPr>
        <p:spPr/>
        <p:txBody>
          <a:bodyPr/>
          <a:lstStyle/>
          <a:p>
            <a:r>
              <a:rPr lang="pt-BR" dirty="0"/>
              <a:t>Data </a:t>
            </a:r>
            <a:r>
              <a:rPr lang="pt-BR" dirty="0" err="1"/>
              <a:t>Acquisition</a:t>
            </a:r>
            <a:r>
              <a:rPr lang="pt-BR" dirty="0"/>
              <a:t> </a:t>
            </a:r>
            <a:r>
              <a:rPr lang="pt-BR" dirty="0" err="1"/>
              <a:t>and</a:t>
            </a:r>
            <a:r>
              <a:rPr lang="pt-BR" dirty="0"/>
              <a:t> </a:t>
            </a:r>
            <a:r>
              <a:rPr lang="pt-BR" dirty="0" err="1"/>
              <a:t>Cleaning</a:t>
            </a:r>
            <a:endParaRPr lang="pt-BR" dirty="0"/>
          </a:p>
        </p:txBody>
      </p:sp>
      <p:pic>
        <p:nvPicPr>
          <p:cNvPr id="7" name="Gráfico 6">
            <a:extLst>
              <a:ext uri="{FF2B5EF4-FFF2-40B4-BE49-F238E27FC236}">
                <a16:creationId xmlns:a16="http://schemas.microsoft.com/office/drawing/2014/main" id="{3E384736-E2F5-4E7E-A800-B57D47E0812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2861" t="5877" b="9201"/>
          <a:stretch/>
        </p:blipFill>
        <p:spPr>
          <a:xfrm>
            <a:off x="3193935" y="4260421"/>
            <a:ext cx="2156438" cy="2374061"/>
          </a:xfrm>
          <a:prstGeom prst="rect">
            <a:avLst/>
          </a:prstGeom>
        </p:spPr>
      </p:pic>
      <p:pic>
        <p:nvPicPr>
          <p:cNvPr id="9" name="Gráfico 8">
            <a:extLst>
              <a:ext uri="{FF2B5EF4-FFF2-40B4-BE49-F238E27FC236}">
                <a16:creationId xmlns:a16="http://schemas.microsoft.com/office/drawing/2014/main" id="{A7973733-DE88-4521-8259-11DAF8ECEFFC}"/>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404" t="8641" r="10464" b="18227"/>
          <a:stretch/>
        </p:blipFill>
        <p:spPr>
          <a:xfrm>
            <a:off x="3014320" y="2196438"/>
            <a:ext cx="2515671" cy="1955926"/>
          </a:xfrm>
          <a:prstGeom prst="rect">
            <a:avLst/>
          </a:prstGeom>
        </p:spPr>
      </p:pic>
      <p:sp>
        <p:nvSpPr>
          <p:cNvPr id="10" name="CaixaDeTexto 9">
            <a:extLst>
              <a:ext uri="{FF2B5EF4-FFF2-40B4-BE49-F238E27FC236}">
                <a16:creationId xmlns:a16="http://schemas.microsoft.com/office/drawing/2014/main" id="{64C4EDF0-C0B7-4084-B920-4FFEF4E8C49D}"/>
              </a:ext>
            </a:extLst>
          </p:cNvPr>
          <p:cNvSpPr txBox="1"/>
          <p:nvPr/>
        </p:nvSpPr>
        <p:spPr>
          <a:xfrm>
            <a:off x="3354621" y="2758903"/>
            <a:ext cx="1835067" cy="830997"/>
          </a:xfrm>
          <a:prstGeom prst="rect">
            <a:avLst/>
          </a:prstGeom>
          <a:noFill/>
        </p:spPr>
        <p:txBody>
          <a:bodyPr wrap="square" rtlCol="0">
            <a:spAutoFit/>
          </a:bodyPr>
          <a:lstStyle/>
          <a:p>
            <a:r>
              <a:rPr lang="pt-BR" sz="4800" dirty="0"/>
              <a:t>194673</a:t>
            </a:r>
          </a:p>
        </p:txBody>
      </p:sp>
      <p:sp>
        <p:nvSpPr>
          <p:cNvPr id="14" name="CaixaDeTexto 13">
            <a:extLst>
              <a:ext uri="{FF2B5EF4-FFF2-40B4-BE49-F238E27FC236}">
                <a16:creationId xmlns:a16="http://schemas.microsoft.com/office/drawing/2014/main" id="{59806A3D-3363-48A1-83A2-8C89999ECBDD}"/>
              </a:ext>
            </a:extLst>
          </p:cNvPr>
          <p:cNvSpPr txBox="1"/>
          <p:nvPr/>
        </p:nvSpPr>
        <p:spPr>
          <a:xfrm>
            <a:off x="5779391" y="2820459"/>
            <a:ext cx="3682179" cy="769441"/>
          </a:xfrm>
          <a:prstGeom prst="rect">
            <a:avLst/>
          </a:prstGeom>
          <a:noFill/>
        </p:spPr>
        <p:txBody>
          <a:bodyPr wrap="square" rtlCol="0">
            <a:spAutoFit/>
          </a:bodyPr>
          <a:lstStyle/>
          <a:p>
            <a:r>
              <a:rPr lang="pt-BR" sz="4400" dirty="0">
                <a:solidFill>
                  <a:srgbClr val="F1C21B"/>
                </a:solidFill>
              </a:rPr>
              <a:t>Car accidents</a:t>
            </a:r>
          </a:p>
        </p:txBody>
      </p:sp>
      <p:sp>
        <p:nvSpPr>
          <p:cNvPr id="22" name="CaixaDeTexto 21">
            <a:extLst>
              <a:ext uri="{FF2B5EF4-FFF2-40B4-BE49-F238E27FC236}">
                <a16:creationId xmlns:a16="http://schemas.microsoft.com/office/drawing/2014/main" id="{94A69419-7D6C-49EA-94CA-7AA3901BADF4}"/>
              </a:ext>
            </a:extLst>
          </p:cNvPr>
          <p:cNvSpPr txBox="1"/>
          <p:nvPr/>
        </p:nvSpPr>
        <p:spPr>
          <a:xfrm>
            <a:off x="3806954" y="5031954"/>
            <a:ext cx="790836" cy="830997"/>
          </a:xfrm>
          <a:prstGeom prst="rect">
            <a:avLst/>
          </a:prstGeom>
          <a:noFill/>
        </p:spPr>
        <p:txBody>
          <a:bodyPr wrap="square" rtlCol="0">
            <a:spAutoFit/>
          </a:bodyPr>
          <a:lstStyle/>
          <a:p>
            <a:r>
              <a:rPr lang="pt-BR" sz="4800" dirty="0"/>
              <a:t>38</a:t>
            </a:r>
          </a:p>
        </p:txBody>
      </p:sp>
      <p:sp>
        <p:nvSpPr>
          <p:cNvPr id="24" name="CaixaDeTexto 23">
            <a:extLst>
              <a:ext uri="{FF2B5EF4-FFF2-40B4-BE49-F238E27FC236}">
                <a16:creationId xmlns:a16="http://schemas.microsoft.com/office/drawing/2014/main" id="{36EAA412-202E-4070-A8F3-A922F25D9DE5}"/>
              </a:ext>
            </a:extLst>
          </p:cNvPr>
          <p:cNvSpPr txBox="1"/>
          <p:nvPr/>
        </p:nvSpPr>
        <p:spPr>
          <a:xfrm>
            <a:off x="5779391" y="4716474"/>
            <a:ext cx="4612690" cy="1446550"/>
          </a:xfrm>
          <a:prstGeom prst="rect">
            <a:avLst/>
          </a:prstGeom>
          <a:noFill/>
        </p:spPr>
        <p:txBody>
          <a:bodyPr wrap="square" rtlCol="0">
            <a:spAutoFit/>
          </a:bodyPr>
          <a:lstStyle/>
          <a:p>
            <a:r>
              <a:rPr lang="pt-BR" sz="4400" dirty="0">
                <a:solidFill>
                  <a:srgbClr val="F1C21B"/>
                </a:solidFill>
              </a:rPr>
              <a:t>Kinds of </a:t>
            </a:r>
            <a:r>
              <a:rPr lang="pt-BR" sz="4400" dirty="0" err="1">
                <a:solidFill>
                  <a:srgbClr val="F1C21B"/>
                </a:solidFill>
              </a:rPr>
              <a:t>different</a:t>
            </a:r>
            <a:r>
              <a:rPr lang="pt-BR" sz="4400" dirty="0">
                <a:solidFill>
                  <a:srgbClr val="F1C21B"/>
                </a:solidFill>
              </a:rPr>
              <a:t> features</a:t>
            </a:r>
          </a:p>
        </p:txBody>
      </p:sp>
    </p:spTree>
    <p:extLst>
      <p:ext uri="{BB962C8B-B14F-4D97-AF65-F5344CB8AC3E}">
        <p14:creationId xmlns:p14="http://schemas.microsoft.com/office/powerpoint/2010/main" val="361061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áfico 19">
            <a:extLst>
              <a:ext uri="{FF2B5EF4-FFF2-40B4-BE49-F238E27FC236}">
                <a16:creationId xmlns:a16="http://schemas.microsoft.com/office/drawing/2014/main" id="{F76B267F-B9F2-4A6E-AFC7-D77BB18FD54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404" t="8641" r="10464" b="18227"/>
          <a:stretch/>
        </p:blipFill>
        <p:spPr>
          <a:xfrm>
            <a:off x="4643515" y="2593060"/>
            <a:ext cx="1914483" cy="1617153"/>
          </a:xfrm>
          <a:prstGeom prst="rect">
            <a:avLst/>
          </a:prstGeom>
        </p:spPr>
      </p:pic>
      <p:sp>
        <p:nvSpPr>
          <p:cNvPr id="4" name="Título 1">
            <a:extLst>
              <a:ext uri="{FF2B5EF4-FFF2-40B4-BE49-F238E27FC236}">
                <a16:creationId xmlns:a16="http://schemas.microsoft.com/office/drawing/2014/main" id="{72F57F45-11FD-4955-9066-E2884998991C}"/>
              </a:ext>
            </a:extLst>
          </p:cNvPr>
          <p:cNvSpPr>
            <a:spLocks noGrp="1"/>
          </p:cNvSpPr>
          <p:nvPr>
            <p:ph type="title"/>
          </p:nvPr>
        </p:nvSpPr>
        <p:spPr>
          <a:xfrm>
            <a:off x="1143000" y="533401"/>
            <a:ext cx="9906000" cy="1382156"/>
          </a:xfrm>
        </p:spPr>
        <p:txBody>
          <a:bodyPr/>
          <a:lstStyle/>
          <a:p>
            <a:r>
              <a:rPr lang="pt-BR" dirty="0"/>
              <a:t>Data </a:t>
            </a:r>
            <a:r>
              <a:rPr lang="pt-BR" dirty="0" err="1"/>
              <a:t>Acquisition</a:t>
            </a:r>
            <a:r>
              <a:rPr lang="pt-BR" dirty="0"/>
              <a:t> </a:t>
            </a:r>
            <a:r>
              <a:rPr lang="pt-BR" dirty="0" err="1"/>
              <a:t>and</a:t>
            </a:r>
            <a:r>
              <a:rPr lang="pt-BR" dirty="0"/>
              <a:t> </a:t>
            </a:r>
            <a:r>
              <a:rPr lang="pt-BR" dirty="0" err="1"/>
              <a:t>Cleaning</a:t>
            </a:r>
            <a:endParaRPr lang="pt-BR" dirty="0"/>
          </a:p>
        </p:txBody>
      </p:sp>
      <p:sp>
        <p:nvSpPr>
          <p:cNvPr id="5" name="Espaço Reservado para Conteúdo 2">
            <a:extLst>
              <a:ext uri="{FF2B5EF4-FFF2-40B4-BE49-F238E27FC236}">
                <a16:creationId xmlns:a16="http://schemas.microsoft.com/office/drawing/2014/main" id="{67044305-FC4A-481C-B234-4829E970CA69}"/>
              </a:ext>
            </a:extLst>
          </p:cNvPr>
          <p:cNvSpPr>
            <a:spLocks noGrp="1"/>
          </p:cNvSpPr>
          <p:nvPr>
            <p:ph idx="1"/>
          </p:nvPr>
        </p:nvSpPr>
        <p:spPr>
          <a:xfrm>
            <a:off x="574056" y="3677260"/>
            <a:ext cx="3370079" cy="1190091"/>
          </a:xfrm>
        </p:spPr>
        <p:txBody>
          <a:bodyPr>
            <a:normAutofit fontScale="92500" lnSpcReduction="20000"/>
          </a:bodyPr>
          <a:lstStyle/>
          <a:p>
            <a:r>
              <a:rPr lang="pt-BR" dirty="0" err="1"/>
              <a:t>We</a:t>
            </a:r>
            <a:r>
              <a:rPr lang="pt-BR" dirty="0"/>
              <a:t> </a:t>
            </a:r>
            <a:r>
              <a:rPr lang="pt-BR" dirty="0" err="1"/>
              <a:t>will</a:t>
            </a:r>
            <a:r>
              <a:rPr lang="pt-BR" dirty="0"/>
              <a:t> </a:t>
            </a:r>
            <a:r>
              <a:rPr lang="pt-BR" dirty="0" err="1"/>
              <a:t>work</a:t>
            </a:r>
            <a:r>
              <a:rPr lang="pt-BR" dirty="0"/>
              <a:t> </a:t>
            </a:r>
            <a:r>
              <a:rPr lang="pt-BR" dirty="0" err="1"/>
              <a:t>with</a:t>
            </a:r>
            <a:r>
              <a:rPr lang="pt-BR" dirty="0"/>
              <a:t> </a:t>
            </a:r>
            <a:r>
              <a:rPr lang="pt-BR" dirty="0" err="1"/>
              <a:t>five</a:t>
            </a:r>
            <a:r>
              <a:rPr lang="pt-BR" dirty="0"/>
              <a:t> of </a:t>
            </a:r>
            <a:r>
              <a:rPr lang="pt-BR" dirty="0" err="1"/>
              <a:t>the</a:t>
            </a:r>
            <a:r>
              <a:rPr lang="pt-BR" dirty="0"/>
              <a:t> </a:t>
            </a:r>
            <a:r>
              <a:rPr lang="pt-BR" dirty="0" err="1"/>
              <a:t>most</a:t>
            </a:r>
            <a:r>
              <a:rPr lang="pt-BR" dirty="0"/>
              <a:t> </a:t>
            </a:r>
            <a:r>
              <a:rPr lang="pt-BR" dirty="0" err="1"/>
              <a:t>important</a:t>
            </a:r>
            <a:r>
              <a:rPr lang="pt-BR" dirty="0"/>
              <a:t> features in </a:t>
            </a:r>
            <a:r>
              <a:rPr lang="pt-BR" dirty="0" err="1"/>
              <a:t>this</a:t>
            </a:r>
            <a:r>
              <a:rPr lang="pt-BR" dirty="0"/>
              <a:t> </a:t>
            </a:r>
            <a:r>
              <a:rPr lang="pt-BR" dirty="0" err="1"/>
              <a:t>study</a:t>
            </a:r>
            <a:r>
              <a:rPr lang="pt-BR" dirty="0"/>
              <a:t> </a:t>
            </a:r>
            <a:r>
              <a:rPr lang="pt-BR" dirty="0" err="1"/>
              <a:t>and</a:t>
            </a:r>
            <a:r>
              <a:rPr lang="pt-BR" dirty="0"/>
              <a:t>  </a:t>
            </a:r>
            <a:r>
              <a:rPr lang="pt-BR" dirty="0" err="1"/>
              <a:t>one</a:t>
            </a:r>
            <a:r>
              <a:rPr lang="pt-BR" dirty="0"/>
              <a:t> </a:t>
            </a:r>
            <a:r>
              <a:rPr lang="pt-BR" dirty="0" err="1"/>
              <a:t>predicted</a:t>
            </a:r>
            <a:r>
              <a:rPr lang="pt-BR" dirty="0"/>
              <a:t> </a:t>
            </a:r>
            <a:r>
              <a:rPr lang="pt-BR" dirty="0" err="1"/>
              <a:t>lable</a:t>
            </a:r>
            <a:endParaRPr lang="pt-BR" dirty="0"/>
          </a:p>
        </p:txBody>
      </p:sp>
      <p:pic>
        <p:nvPicPr>
          <p:cNvPr id="9" name="Gráfico 8">
            <a:extLst>
              <a:ext uri="{FF2B5EF4-FFF2-40B4-BE49-F238E27FC236}">
                <a16:creationId xmlns:a16="http://schemas.microsoft.com/office/drawing/2014/main" id="{98034970-8371-474D-8072-3682420E9A0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404" t="8641" r="10464" b="18227"/>
          <a:stretch/>
        </p:blipFill>
        <p:spPr>
          <a:xfrm>
            <a:off x="9017745" y="5107040"/>
            <a:ext cx="1968379" cy="1530408"/>
          </a:xfrm>
          <a:prstGeom prst="rect">
            <a:avLst/>
          </a:prstGeom>
        </p:spPr>
      </p:pic>
      <p:pic>
        <p:nvPicPr>
          <p:cNvPr id="11" name="Gráfico 10">
            <a:extLst>
              <a:ext uri="{FF2B5EF4-FFF2-40B4-BE49-F238E27FC236}">
                <a16:creationId xmlns:a16="http://schemas.microsoft.com/office/drawing/2014/main" id="{D0DE9792-D827-4D93-B330-975CB882447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404" t="8641" r="10464" b="18227"/>
          <a:stretch/>
        </p:blipFill>
        <p:spPr>
          <a:xfrm>
            <a:off x="9315196" y="2566347"/>
            <a:ext cx="1914483" cy="1617153"/>
          </a:xfrm>
          <a:prstGeom prst="rect">
            <a:avLst/>
          </a:prstGeom>
        </p:spPr>
      </p:pic>
      <p:pic>
        <p:nvPicPr>
          <p:cNvPr id="13" name="Gráfico 12">
            <a:extLst>
              <a:ext uri="{FF2B5EF4-FFF2-40B4-BE49-F238E27FC236}">
                <a16:creationId xmlns:a16="http://schemas.microsoft.com/office/drawing/2014/main" id="{BB1D239F-ABB2-463D-847B-3AED4607491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404" t="8641" r="10464" b="18227"/>
          <a:stretch/>
        </p:blipFill>
        <p:spPr>
          <a:xfrm rot="10800000">
            <a:off x="7205874" y="1468156"/>
            <a:ext cx="1854225" cy="1612679"/>
          </a:xfrm>
          <a:prstGeom prst="rect">
            <a:avLst/>
          </a:prstGeom>
        </p:spPr>
      </p:pic>
      <p:pic>
        <p:nvPicPr>
          <p:cNvPr id="15" name="Gráfico 14">
            <a:extLst>
              <a:ext uri="{FF2B5EF4-FFF2-40B4-BE49-F238E27FC236}">
                <a16:creationId xmlns:a16="http://schemas.microsoft.com/office/drawing/2014/main" id="{ABA9723A-CCD7-4675-BFAF-472A3F09AB3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404" t="8641" r="10464" b="18227"/>
          <a:stretch/>
        </p:blipFill>
        <p:spPr>
          <a:xfrm rot="10800000">
            <a:off x="4777670" y="5058444"/>
            <a:ext cx="2092037" cy="1626552"/>
          </a:xfrm>
          <a:prstGeom prst="rect">
            <a:avLst/>
          </a:prstGeom>
        </p:spPr>
      </p:pic>
      <p:pic>
        <p:nvPicPr>
          <p:cNvPr id="17" name="Gráfico 16">
            <a:extLst>
              <a:ext uri="{FF2B5EF4-FFF2-40B4-BE49-F238E27FC236}">
                <a16:creationId xmlns:a16="http://schemas.microsoft.com/office/drawing/2014/main" id="{78C0B549-3DDD-4283-95ED-4E62838C5C3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22696"/>
          <a:stretch/>
        </p:blipFill>
        <p:spPr>
          <a:xfrm>
            <a:off x="5593706" y="2316890"/>
            <a:ext cx="952068" cy="919983"/>
          </a:xfrm>
          <a:prstGeom prst="rect">
            <a:avLst/>
          </a:prstGeom>
        </p:spPr>
      </p:pic>
      <p:sp>
        <p:nvSpPr>
          <p:cNvPr id="18" name="Espaço Reservado para Conteúdo 2">
            <a:extLst>
              <a:ext uri="{FF2B5EF4-FFF2-40B4-BE49-F238E27FC236}">
                <a16:creationId xmlns:a16="http://schemas.microsoft.com/office/drawing/2014/main" id="{9EA979AD-9106-4450-894B-38A9D282726C}"/>
              </a:ext>
            </a:extLst>
          </p:cNvPr>
          <p:cNvSpPr txBox="1">
            <a:spLocks/>
          </p:cNvSpPr>
          <p:nvPr/>
        </p:nvSpPr>
        <p:spPr>
          <a:xfrm>
            <a:off x="4896335" y="3059554"/>
            <a:ext cx="1504008" cy="86831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800" dirty="0">
                <a:solidFill>
                  <a:schemeClr val="tx1"/>
                </a:solidFill>
              </a:rPr>
              <a:t>Road </a:t>
            </a:r>
            <a:r>
              <a:rPr lang="pt-BR" sz="4800" dirty="0" err="1">
                <a:solidFill>
                  <a:schemeClr val="tx1"/>
                </a:solidFill>
              </a:rPr>
              <a:t>Conditions</a:t>
            </a:r>
            <a:endParaRPr lang="pt-BR" sz="4800" dirty="0">
              <a:solidFill>
                <a:schemeClr val="tx1"/>
              </a:solidFill>
            </a:endParaRPr>
          </a:p>
        </p:txBody>
      </p:sp>
      <p:sp>
        <p:nvSpPr>
          <p:cNvPr id="24" name="Espaço Reservado para Conteúdo 2">
            <a:extLst>
              <a:ext uri="{FF2B5EF4-FFF2-40B4-BE49-F238E27FC236}">
                <a16:creationId xmlns:a16="http://schemas.microsoft.com/office/drawing/2014/main" id="{FADB52FB-A45E-4F22-8717-602CA9F78B78}"/>
              </a:ext>
            </a:extLst>
          </p:cNvPr>
          <p:cNvSpPr txBox="1">
            <a:spLocks/>
          </p:cNvSpPr>
          <p:nvPr/>
        </p:nvSpPr>
        <p:spPr>
          <a:xfrm>
            <a:off x="9624061" y="3140061"/>
            <a:ext cx="1296751" cy="4697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600" dirty="0" err="1">
                <a:solidFill>
                  <a:schemeClr val="tx1"/>
                </a:solidFill>
              </a:rPr>
              <a:t>Weather</a:t>
            </a:r>
            <a:endParaRPr lang="pt-BR" sz="2600" dirty="0">
              <a:solidFill>
                <a:schemeClr val="tx1"/>
              </a:solidFill>
            </a:endParaRPr>
          </a:p>
        </p:txBody>
      </p:sp>
      <p:pic>
        <p:nvPicPr>
          <p:cNvPr id="26" name="Gráfico 25">
            <a:extLst>
              <a:ext uri="{FF2B5EF4-FFF2-40B4-BE49-F238E27FC236}">
                <a16:creationId xmlns:a16="http://schemas.microsoft.com/office/drawing/2014/main" id="{6140CD1F-A9B6-49E5-81A0-5D7ED02A1DF6}"/>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18838"/>
          <a:stretch/>
        </p:blipFill>
        <p:spPr>
          <a:xfrm>
            <a:off x="10323441" y="2289289"/>
            <a:ext cx="917929" cy="931260"/>
          </a:xfrm>
          <a:prstGeom prst="rect">
            <a:avLst/>
          </a:prstGeom>
        </p:spPr>
      </p:pic>
      <p:sp>
        <p:nvSpPr>
          <p:cNvPr id="28" name="Espaço Reservado para Conteúdo 2">
            <a:extLst>
              <a:ext uri="{FF2B5EF4-FFF2-40B4-BE49-F238E27FC236}">
                <a16:creationId xmlns:a16="http://schemas.microsoft.com/office/drawing/2014/main" id="{4002D36D-3B85-486A-848A-AB7815204263}"/>
              </a:ext>
            </a:extLst>
          </p:cNvPr>
          <p:cNvSpPr txBox="1">
            <a:spLocks/>
          </p:cNvSpPr>
          <p:nvPr/>
        </p:nvSpPr>
        <p:spPr>
          <a:xfrm>
            <a:off x="9385899" y="5524915"/>
            <a:ext cx="1296751" cy="46972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600" dirty="0" err="1">
                <a:solidFill>
                  <a:schemeClr val="tx1"/>
                </a:solidFill>
              </a:rPr>
              <a:t>Collision</a:t>
            </a:r>
            <a:r>
              <a:rPr lang="pt-BR" sz="2600" dirty="0">
                <a:solidFill>
                  <a:schemeClr val="tx1"/>
                </a:solidFill>
              </a:rPr>
              <a:t> </a:t>
            </a:r>
            <a:r>
              <a:rPr lang="pt-BR" sz="2600" dirty="0" err="1">
                <a:solidFill>
                  <a:schemeClr val="tx1"/>
                </a:solidFill>
              </a:rPr>
              <a:t>Type</a:t>
            </a:r>
            <a:endParaRPr lang="pt-BR" sz="2600" dirty="0">
              <a:solidFill>
                <a:schemeClr val="tx1"/>
              </a:solidFill>
            </a:endParaRPr>
          </a:p>
        </p:txBody>
      </p:sp>
      <p:sp>
        <p:nvSpPr>
          <p:cNvPr id="30" name="Espaço Reservado para Conteúdo 2">
            <a:extLst>
              <a:ext uri="{FF2B5EF4-FFF2-40B4-BE49-F238E27FC236}">
                <a16:creationId xmlns:a16="http://schemas.microsoft.com/office/drawing/2014/main" id="{7BB2367A-4958-45C1-95C1-8F2293FB0478}"/>
              </a:ext>
            </a:extLst>
          </p:cNvPr>
          <p:cNvSpPr txBox="1">
            <a:spLocks/>
          </p:cNvSpPr>
          <p:nvPr/>
        </p:nvSpPr>
        <p:spPr>
          <a:xfrm>
            <a:off x="5131292" y="5544364"/>
            <a:ext cx="1504008" cy="86831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800" dirty="0">
                <a:solidFill>
                  <a:schemeClr val="tx1"/>
                </a:solidFill>
              </a:rPr>
              <a:t>Light </a:t>
            </a:r>
            <a:r>
              <a:rPr lang="pt-BR" sz="4800" dirty="0" err="1">
                <a:solidFill>
                  <a:schemeClr val="tx1"/>
                </a:solidFill>
              </a:rPr>
              <a:t>Conditions</a:t>
            </a:r>
            <a:endParaRPr lang="pt-BR" sz="4800" dirty="0">
              <a:solidFill>
                <a:schemeClr val="tx1"/>
              </a:solidFill>
            </a:endParaRPr>
          </a:p>
        </p:txBody>
      </p:sp>
      <p:pic>
        <p:nvPicPr>
          <p:cNvPr id="32" name="Gráfico 31">
            <a:extLst>
              <a:ext uri="{FF2B5EF4-FFF2-40B4-BE49-F238E27FC236}">
                <a16:creationId xmlns:a16="http://schemas.microsoft.com/office/drawing/2014/main" id="{D6D1F776-F2C6-4501-8A51-C1AE204CA3A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8838"/>
          <a:stretch/>
        </p:blipFill>
        <p:spPr>
          <a:xfrm>
            <a:off x="6238715" y="5073715"/>
            <a:ext cx="842802" cy="855042"/>
          </a:xfrm>
          <a:prstGeom prst="rect">
            <a:avLst/>
          </a:prstGeom>
        </p:spPr>
      </p:pic>
      <p:pic>
        <p:nvPicPr>
          <p:cNvPr id="34" name="Gráfico 33">
            <a:extLst>
              <a:ext uri="{FF2B5EF4-FFF2-40B4-BE49-F238E27FC236}">
                <a16:creationId xmlns:a16="http://schemas.microsoft.com/office/drawing/2014/main" id="{798C1CD2-7EA8-44F3-9E50-E2D72ECD1A5E}"/>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t="8335" b="23627"/>
          <a:stretch/>
        </p:blipFill>
        <p:spPr>
          <a:xfrm>
            <a:off x="10235860" y="4875930"/>
            <a:ext cx="993820" cy="845217"/>
          </a:xfrm>
          <a:prstGeom prst="rect">
            <a:avLst/>
          </a:prstGeom>
        </p:spPr>
      </p:pic>
      <p:pic>
        <p:nvPicPr>
          <p:cNvPr id="36" name="Gráfico 35">
            <a:extLst>
              <a:ext uri="{FF2B5EF4-FFF2-40B4-BE49-F238E27FC236}">
                <a16:creationId xmlns:a16="http://schemas.microsoft.com/office/drawing/2014/main" id="{4D5057A4-1479-4A6D-800D-1213F97A62C0}"/>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16029" t="22620" r="5627" b="10236"/>
          <a:stretch/>
        </p:blipFill>
        <p:spPr>
          <a:xfrm>
            <a:off x="6925707" y="3505586"/>
            <a:ext cx="2092038" cy="1792952"/>
          </a:xfrm>
          <a:prstGeom prst="rect">
            <a:avLst/>
          </a:prstGeom>
        </p:spPr>
      </p:pic>
      <p:pic>
        <p:nvPicPr>
          <p:cNvPr id="38" name="Gráfico 37">
            <a:extLst>
              <a:ext uri="{FF2B5EF4-FFF2-40B4-BE49-F238E27FC236}">
                <a16:creationId xmlns:a16="http://schemas.microsoft.com/office/drawing/2014/main" id="{369F736B-B31F-4ACD-9117-8FF1982E2B64}"/>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t="10509" b="23731"/>
          <a:stretch/>
        </p:blipFill>
        <p:spPr>
          <a:xfrm rot="14115767">
            <a:off x="8445459" y="4996828"/>
            <a:ext cx="734084" cy="603419"/>
          </a:xfrm>
          <a:prstGeom prst="rect">
            <a:avLst/>
          </a:prstGeom>
        </p:spPr>
      </p:pic>
      <p:pic>
        <p:nvPicPr>
          <p:cNvPr id="40" name="Gráfico 39">
            <a:extLst>
              <a:ext uri="{FF2B5EF4-FFF2-40B4-BE49-F238E27FC236}">
                <a16:creationId xmlns:a16="http://schemas.microsoft.com/office/drawing/2014/main" id="{7777ED8E-5B06-4739-ABCA-676519B5663E}"/>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t="10509" b="23731"/>
          <a:stretch/>
        </p:blipFill>
        <p:spPr>
          <a:xfrm rot="9273386">
            <a:off x="8800016" y="3958676"/>
            <a:ext cx="734084" cy="603419"/>
          </a:xfrm>
          <a:prstGeom prst="rect">
            <a:avLst/>
          </a:prstGeom>
        </p:spPr>
      </p:pic>
      <p:pic>
        <p:nvPicPr>
          <p:cNvPr id="42" name="Gráfico 41">
            <a:extLst>
              <a:ext uri="{FF2B5EF4-FFF2-40B4-BE49-F238E27FC236}">
                <a16:creationId xmlns:a16="http://schemas.microsoft.com/office/drawing/2014/main" id="{67C77C70-C29A-43DE-B1E8-F5BEF8F0EF69}"/>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t="10509" b="23731"/>
          <a:stretch/>
        </p:blipFill>
        <p:spPr>
          <a:xfrm rot="6823210">
            <a:off x="8269186" y="2927965"/>
            <a:ext cx="734084" cy="603419"/>
          </a:xfrm>
          <a:prstGeom prst="rect">
            <a:avLst/>
          </a:prstGeom>
        </p:spPr>
      </p:pic>
      <p:pic>
        <p:nvPicPr>
          <p:cNvPr id="44" name="Gráfico 43">
            <a:extLst>
              <a:ext uri="{FF2B5EF4-FFF2-40B4-BE49-F238E27FC236}">
                <a16:creationId xmlns:a16="http://schemas.microsoft.com/office/drawing/2014/main" id="{FDE02A3E-2CC5-49BF-859F-05147E456B02}"/>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t="10509" b="23731"/>
          <a:stretch/>
        </p:blipFill>
        <p:spPr>
          <a:xfrm rot="1911976">
            <a:off x="6484164" y="3464973"/>
            <a:ext cx="734084" cy="603419"/>
          </a:xfrm>
          <a:prstGeom prst="rect">
            <a:avLst/>
          </a:prstGeom>
        </p:spPr>
      </p:pic>
      <p:pic>
        <p:nvPicPr>
          <p:cNvPr id="46" name="Gráfico 45">
            <a:extLst>
              <a:ext uri="{FF2B5EF4-FFF2-40B4-BE49-F238E27FC236}">
                <a16:creationId xmlns:a16="http://schemas.microsoft.com/office/drawing/2014/main" id="{C6FEFBE2-9468-43D4-992C-877D46365C77}"/>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t="10509" b="23731"/>
          <a:stretch/>
        </p:blipFill>
        <p:spPr>
          <a:xfrm>
            <a:off x="6178732" y="4569099"/>
            <a:ext cx="734084" cy="603419"/>
          </a:xfrm>
          <a:prstGeom prst="rect">
            <a:avLst/>
          </a:prstGeom>
        </p:spPr>
      </p:pic>
      <p:pic>
        <p:nvPicPr>
          <p:cNvPr id="48" name="Gráfico 47">
            <a:extLst>
              <a:ext uri="{FF2B5EF4-FFF2-40B4-BE49-F238E27FC236}">
                <a16:creationId xmlns:a16="http://schemas.microsoft.com/office/drawing/2014/main" id="{628715A4-B859-4433-8354-88BCEE0DB10F}"/>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b="13159"/>
          <a:stretch/>
        </p:blipFill>
        <p:spPr>
          <a:xfrm>
            <a:off x="8327946" y="3415320"/>
            <a:ext cx="755239" cy="819821"/>
          </a:xfrm>
          <a:prstGeom prst="rect">
            <a:avLst/>
          </a:prstGeom>
        </p:spPr>
      </p:pic>
      <p:sp>
        <p:nvSpPr>
          <p:cNvPr id="50" name="Espaço Reservado para Conteúdo 2">
            <a:extLst>
              <a:ext uri="{FF2B5EF4-FFF2-40B4-BE49-F238E27FC236}">
                <a16:creationId xmlns:a16="http://schemas.microsoft.com/office/drawing/2014/main" id="{4324E598-B69C-431F-A9EE-AFB3DADAA07F}"/>
              </a:ext>
            </a:extLst>
          </p:cNvPr>
          <p:cNvSpPr txBox="1">
            <a:spLocks/>
          </p:cNvSpPr>
          <p:nvPr/>
        </p:nvSpPr>
        <p:spPr>
          <a:xfrm>
            <a:off x="7178434" y="4035855"/>
            <a:ext cx="1504008" cy="83149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800" dirty="0" err="1">
                <a:solidFill>
                  <a:srgbClr val="F1C21B"/>
                </a:solidFill>
              </a:rPr>
              <a:t>Accident</a:t>
            </a:r>
            <a:r>
              <a:rPr lang="pt-BR" sz="4800" dirty="0">
                <a:solidFill>
                  <a:srgbClr val="F1C21B"/>
                </a:solidFill>
              </a:rPr>
              <a:t> </a:t>
            </a:r>
            <a:r>
              <a:rPr lang="pt-BR" sz="4800" dirty="0" err="1">
                <a:solidFill>
                  <a:srgbClr val="F1C21B"/>
                </a:solidFill>
              </a:rPr>
              <a:t>severity</a:t>
            </a:r>
            <a:endParaRPr lang="pt-BR" sz="4800" dirty="0">
              <a:solidFill>
                <a:srgbClr val="F1C21B"/>
              </a:solidFill>
            </a:endParaRPr>
          </a:p>
        </p:txBody>
      </p:sp>
      <p:sp>
        <p:nvSpPr>
          <p:cNvPr id="52" name="Espaço Reservado para Conteúdo 2">
            <a:extLst>
              <a:ext uri="{FF2B5EF4-FFF2-40B4-BE49-F238E27FC236}">
                <a16:creationId xmlns:a16="http://schemas.microsoft.com/office/drawing/2014/main" id="{82B8D012-3AF7-43C8-AC20-F6CA28B84838}"/>
              </a:ext>
            </a:extLst>
          </p:cNvPr>
          <p:cNvSpPr txBox="1">
            <a:spLocks/>
          </p:cNvSpPr>
          <p:nvPr/>
        </p:nvSpPr>
        <p:spPr>
          <a:xfrm>
            <a:off x="7508189" y="1937985"/>
            <a:ext cx="1504008" cy="86831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4800" dirty="0" err="1">
                <a:solidFill>
                  <a:schemeClr val="tx1"/>
                </a:solidFill>
              </a:rPr>
              <a:t>Vehicle</a:t>
            </a:r>
            <a:r>
              <a:rPr lang="pt-BR" sz="4800" dirty="0">
                <a:solidFill>
                  <a:schemeClr val="tx1"/>
                </a:solidFill>
              </a:rPr>
              <a:t> </a:t>
            </a:r>
            <a:r>
              <a:rPr lang="pt-BR" sz="4800" dirty="0" err="1">
                <a:solidFill>
                  <a:schemeClr val="tx1"/>
                </a:solidFill>
              </a:rPr>
              <a:t>count</a:t>
            </a:r>
            <a:endParaRPr lang="pt-BR" sz="4800" dirty="0">
              <a:solidFill>
                <a:schemeClr val="tx1"/>
              </a:solidFill>
            </a:endParaRPr>
          </a:p>
        </p:txBody>
      </p:sp>
      <p:pic>
        <p:nvPicPr>
          <p:cNvPr id="54" name="Gráfico 53">
            <a:extLst>
              <a:ext uri="{FF2B5EF4-FFF2-40B4-BE49-F238E27FC236}">
                <a16:creationId xmlns:a16="http://schemas.microsoft.com/office/drawing/2014/main" id="{1A4A71B1-4AA1-4689-A079-2D886B6D67F6}"/>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b="17339"/>
          <a:stretch/>
        </p:blipFill>
        <p:spPr>
          <a:xfrm>
            <a:off x="8500838" y="1412858"/>
            <a:ext cx="686809" cy="709658"/>
          </a:xfrm>
          <a:prstGeom prst="rect">
            <a:avLst/>
          </a:prstGeom>
        </p:spPr>
      </p:pic>
    </p:spTree>
    <p:extLst>
      <p:ext uri="{BB962C8B-B14F-4D97-AF65-F5344CB8AC3E}">
        <p14:creationId xmlns:p14="http://schemas.microsoft.com/office/powerpoint/2010/main" val="368791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5B481-975D-482A-86BE-13E5F57C9C5A}"/>
              </a:ext>
            </a:extLst>
          </p:cNvPr>
          <p:cNvSpPr>
            <a:spLocks noGrp="1"/>
          </p:cNvSpPr>
          <p:nvPr>
            <p:ph type="title"/>
          </p:nvPr>
        </p:nvSpPr>
        <p:spPr/>
        <p:txBody>
          <a:bodyPr/>
          <a:lstStyle/>
          <a:p>
            <a:r>
              <a:rPr lang="pt-BR" dirty="0" err="1"/>
              <a:t>Sevrity</a:t>
            </a:r>
            <a:r>
              <a:rPr lang="pt-BR" dirty="0"/>
              <a:t> </a:t>
            </a:r>
            <a:r>
              <a:rPr lang="pt-BR" dirty="0" err="1"/>
              <a:t>count</a:t>
            </a:r>
            <a:endParaRPr lang="pt-BR" dirty="0"/>
          </a:p>
        </p:txBody>
      </p:sp>
      <p:pic>
        <p:nvPicPr>
          <p:cNvPr id="5" name="Imagem 4">
            <a:extLst>
              <a:ext uri="{FF2B5EF4-FFF2-40B4-BE49-F238E27FC236}">
                <a16:creationId xmlns:a16="http://schemas.microsoft.com/office/drawing/2014/main" id="{FBD33101-44D1-4F92-B465-6F82D1F14FA5}"/>
              </a:ext>
            </a:extLst>
          </p:cNvPr>
          <p:cNvPicPr>
            <a:picLocks noChangeAspect="1"/>
          </p:cNvPicPr>
          <p:nvPr/>
        </p:nvPicPr>
        <p:blipFill>
          <a:blip r:embed="rId2"/>
          <a:stretch>
            <a:fillRect/>
          </a:stretch>
        </p:blipFill>
        <p:spPr>
          <a:xfrm>
            <a:off x="1919493" y="2269554"/>
            <a:ext cx="5736422" cy="3568742"/>
          </a:xfrm>
          <a:prstGeom prst="rect">
            <a:avLst/>
          </a:prstGeom>
        </p:spPr>
      </p:pic>
      <p:sp>
        <p:nvSpPr>
          <p:cNvPr id="6" name="Espaço Reservado para Conteúdo 2">
            <a:extLst>
              <a:ext uri="{FF2B5EF4-FFF2-40B4-BE49-F238E27FC236}">
                <a16:creationId xmlns:a16="http://schemas.microsoft.com/office/drawing/2014/main" id="{F76793EB-6753-4981-9E8C-743FFBAE1DB9}"/>
              </a:ext>
            </a:extLst>
          </p:cNvPr>
          <p:cNvSpPr>
            <a:spLocks noGrp="1"/>
          </p:cNvSpPr>
          <p:nvPr>
            <p:ph idx="1"/>
          </p:nvPr>
        </p:nvSpPr>
        <p:spPr>
          <a:xfrm>
            <a:off x="7934179" y="3502233"/>
            <a:ext cx="3621258" cy="1103384"/>
          </a:xfrm>
        </p:spPr>
        <p:txBody>
          <a:bodyPr/>
          <a:lstStyle/>
          <a:p>
            <a:r>
              <a:rPr lang="en-US" dirty="0"/>
              <a:t>1 means property </a:t>
            </a:r>
            <a:r>
              <a:rPr lang="en-US" b="1" dirty="0"/>
              <a:t>damage</a:t>
            </a:r>
          </a:p>
          <a:p>
            <a:r>
              <a:rPr lang="en-US" dirty="0"/>
              <a:t>2 means </a:t>
            </a:r>
            <a:r>
              <a:rPr lang="en-US" b="1" dirty="0"/>
              <a:t>injury</a:t>
            </a:r>
            <a:endParaRPr lang="pt-BR" b="1" dirty="0"/>
          </a:p>
        </p:txBody>
      </p:sp>
    </p:spTree>
    <p:extLst>
      <p:ext uri="{BB962C8B-B14F-4D97-AF65-F5344CB8AC3E}">
        <p14:creationId xmlns:p14="http://schemas.microsoft.com/office/powerpoint/2010/main" val="193802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00E3-33DF-4581-82C1-9A3AC856C493}"/>
              </a:ext>
            </a:extLst>
          </p:cNvPr>
          <p:cNvSpPr>
            <a:spLocks noGrp="1"/>
          </p:cNvSpPr>
          <p:nvPr>
            <p:ph type="title"/>
          </p:nvPr>
        </p:nvSpPr>
        <p:spPr/>
        <p:txBody>
          <a:bodyPr/>
          <a:lstStyle/>
          <a:p>
            <a:r>
              <a:rPr lang="pt-BR" dirty="0" err="1"/>
              <a:t>Weather</a:t>
            </a:r>
            <a:r>
              <a:rPr lang="pt-BR" dirty="0"/>
              <a:t> </a:t>
            </a:r>
            <a:r>
              <a:rPr lang="pt-BR" dirty="0" err="1"/>
              <a:t>Conditions</a:t>
            </a:r>
            <a:endParaRPr lang="pt-BR" dirty="0"/>
          </a:p>
        </p:txBody>
      </p:sp>
      <p:pic>
        <p:nvPicPr>
          <p:cNvPr id="5" name="Imagem 4">
            <a:extLst>
              <a:ext uri="{FF2B5EF4-FFF2-40B4-BE49-F238E27FC236}">
                <a16:creationId xmlns:a16="http://schemas.microsoft.com/office/drawing/2014/main" id="{16C1C7B1-AF9D-4DF1-A46B-CE717A86D326}"/>
              </a:ext>
            </a:extLst>
          </p:cNvPr>
          <p:cNvPicPr>
            <a:picLocks noChangeAspect="1"/>
          </p:cNvPicPr>
          <p:nvPr/>
        </p:nvPicPr>
        <p:blipFill>
          <a:blip r:embed="rId2"/>
          <a:stretch>
            <a:fillRect/>
          </a:stretch>
        </p:blipFill>
        <p:spPr>
          <a:xfrm>
            <a:off x="1063283" y="2349304"/>
            <a:ext cx="6368379" cy="3756073"/>
          </a:xfrm>
          <a:prstGeom prst="rect">
            <a:avLst/>
          </a:prstGeom>
        </p:spPr>
      </p:pic>
      <p:sp>
        <p:nvSpPr>
          <p:cNvPr id="6" name="Espaço Reservado para Conteúdo 2">
            <a:extLst>
              <a:ext uri="{FF2B5EF4-FFF2-40B4-BE49-F238E27FC236}">
                <a16:creationId xmlns:a16="http://schemas.microsoft.com/office/drawing/2014/main" id="{2735D6C8-A90E-4312-BBCF-0D3111FBB98B}"/>
              </a:ext>
            </a:extLst>
          </p:cNvPr>
          <p:cNvSpPr>
            <a:spLocks noGrp="1"/>
          </p:cNvSpPr>
          <p:nvPr>
            <p:ph idx="1"/>
          </p:nvPr>
        </p:nvSpPr>
        <p:spPr>
          <a:xfrm>
            <a:off x="7642631" y="3429000"/>
            <a:ext cx="3621258" cy="1103384"/>
          </a:xfrm>
        </p:spPr>
        <p:txBody>
          <a:bodyPr>
            <a:normAutofit lnSpcReduction="10000"/>
          </a:bodyPr>
          <a:lstStyle/>
          <a:p>
            <a:pPr marL="0" indent="0">
              <a:buNone/>
            </a:pPr>
            <a:r>
              <a:rPr lang="pt-BR" dirty="0" err="1"/>
              <a:t>Most</a:t>
            </a:r>
            <a:r>
              <a:rPr lang="pt-BR" dirty="0"/>
              <a:t> accidents </a:t>
            </a:r>
            <a:r>
              <a:rPr lang="pt-BR" dirty="0" err="1"/>
              <a:t>occurred</a:t>
            </a:r>
            <a:r>
              <a:rPr lang="pt-BR" dirty="0"/>
              <a:t> </a:t>
            </a:r>
            <a:r>
              <a:rPr lang="pt-BR" dirty="0" err="1"/>
              <a:t>during</a:t>
            </a:r>
            <a:r>
              <a:rPr lang="pt-BR" dirty="0"/>
              <a:t> </a:t>
            </a:r>
            <a:r>
              <a:rPr lang="pt-BR" b="1" dirty="0" err="1"/>
              <a:t>clear</a:t>
            </a:r>
            <a:r>
              <a:rPr lang="pt-BR" b="1" dirty="0"/>
              <a:t> </a:t>
            </a:r>
            <a:r>
              <a:rPr lang="pt-BR" b="1" dirty="0" err="1"/>
              <a:t>skys</a:t>
            </a:r>
            <a:r>
              <a:rPr lang="pt-BR" dirty="0"/>
              <a:t>, </a:t>
            </a:r>
            <a:r>
              <a:rPr lang="pt-BR" b="1" dirty="0" err="1"/>
              <a:t>raining</a:t>
            </a:r>
            <a:r>
              <a:rPr lang="pt-BR" dirty="0"/>
              <a:t> </a:t>
            </a:r>
            <a:r>
              <a:rPr lang="pt-BR" dirty="0" err="1"/>
              <a:t>and</a:t>
            </a:r>
            <a:r>
              <a:rPr lang="pt-BR" dirty="0"/>
              <a:t> </a:t>
            </a:r>
            <a:r>
              <a:rPr lang="pt-BR" b="1" dirty="0" err="1"/>
              <a:t>overcast</a:t>
            </a:r>
            <a:r>
              <a:rPr lang="pt-BR" dirty="0"/>
              <a:t>.</a:t>
            </a:r>
          </a:p>
        </p:txBody>
      </p:sp>
    </p:spTree>
    <p:extLst>
      <p:ext uri="{BB962C8B-B14F-4D97-AF65-F5344CB8AC3E}">
        <p14:creationId xmlns:p14="http://schemas.microsoft.com/office/powerpoint/2010/main" val="113164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127CB-7016-44D2-BD5D-D82969DA1342}"/>
              </a:ext>
            </a:extLst>
          </p:cNvPr>
          <p:cNvSpPr>
            <a:spLocks noGrp="1"/>
          </p:cNvSpPr>
          <p:nvPr>
            <p:ph type="title"/>
          </p:nvPr>
        </p:nvSpPr>
        <p:spPr/>
        <p:txBody>
          <a:bodyPr/>
          <a:lstStyle/>
          <a:p>
            <a:r>
              <a:rPr lang="pt-BR" sz="4400" dirty="0">
                <a:solidFill>
                  <a:schemeClr val="tx1"/>
                </a:solidFill>
              </a:rPr>
              <a:t>Road </a:t>
            </a:r>
            <a:r>
              <a:rPr lang="pt-BR" sz="4400" dirty="0" err="1">
                <a:solidFill>
                  <a:schemeClr val="tx1"/>
                </a:solidFill>
              </a:rPr>
              <a:t>Conditions</a:t>
            </a:r>
            <a:endParaRPr lang="pt-BR" dirty="0"/>
          </a:p>
        </p:txBody>
      </p:sp>
      <p:pic>
        <p:nvPicPr>
          <p:cNvPr id="5" name="Imagem 4">
            <a:extLst>
              <a:ext uri="{FF2B5EF4-FFF2-40B4-BE49-F238E27FC236}">
                <a16:creationId xmlns:a16="http://schemas.microsoft.com/office/drawing/2014/main" id="{4B9CB067-B7B4-41D0-896B-FAE8D35A1AC6}"/>
              </a:ext>
            </a:extLst>
          </p:cNvPr>
          <p:cNvPicPr>
            <a:picLocks noChangeAspect="1"/>
          </p:cNvPicPr>
          <p:nvPr/>
        </p:nvPicPr>
        <p:blipFill>
          <a:blip r:embed="rId2"/>
          <a:stretch>
            <a:fillRect/>
          </a:stretch>
        </p:blipFill>
        <p:spPr>
          <a:xfrm>
            <a:off x="1143000" y="2067951"/>
            <a:ext cx="5994732" cy="3939905"/>
          </a:xfrm>
          <a:prstGeom prst="rect">
            <a:avLst/>
          </a:prstGeom>
        </p:spPr>
      </p:pic>
      <p:sp>
        <p:nvSpPr>
          <p:cNvPr id="8" name="Espaço Reservado para Conteúdo 2">
            <a:extLst>
              <a:ext uri="{FF2B5EF4-FFF2-40B4-BE49-F238E27FC236}">
                <a16:creationId xmlns:a16="http://schemas.microsoft.com/office/drawing/2014/main" id="{A070A5C9-BF1F-4DA0-9B58-70A22000A95C}"/>
              </a:ext>
            </a:extLst>
          </p:cNvPr>
          <p:cNvSpPr>
            <a:spLocks noGrp="1"/>
          </p:cNvSpPr>
          <p:nvPr>
            <p:ph idx="1"/>
          </p:nvPr>
        </p:nvSpPr>
        <p:spPr>
          <a:xfrm>
            <a:off x="7642631" y="3429000"/>
            <a:ext cx="3621258" cy="1103384"/>
          </a:xfrm>
        </p:spPr>
        <p:txBody>
          <a:bodyPr>
            <a:normAutofit/>
          </a:bodyPr>
          <a:lstStyle/>
          <a:p>
            <a:pPr marL="0" indent="0">
              <a:buNone/>
            </a:pPr>
            <a:r>
              <a:rPr lang="pt-BR" dirty="0" err="1"/>
              <a:t>Most</a:t>
            </a:r>
            <a:r>
              <a:rPr lang="pt-BR" dirty="0"/>
              <a:t> accidents </a:t>
            </a:r>
            <a:r>
              <a:rPr lang="pt-BR" dirty="0" err="1"/>
              <a:t>occurred</a:t>
            </a:r>
            <a:r>
              <a:rPr lang="pt-BR" dirty="0"/>
              <a:t> </a:t>
            </a:r>
            <a:r>
              <a:rPr lang="pt-BR" dirty="0" err="1"/>
              <a:t>during</a:t>
            </a:r>
            <a:r>
              <a:rPr lang="pt-BR" dirty="0"/>
              <a:t> </a:t>
            </a:r>
            <a:r>
              <a:rPr lang="pt-BR" b="1" dirty="0" err="1"/>
              <a:t>dry</a:t>
            </a:r>
            <a:r>
              <a:rPr lang="pt-BR" dirty="0"/>
              <a:t> </a:t>
            </a:r>
            <a:r>
              <a:rPr lang="pt-BR" dirty="0" err="1"/>
              <a:t>and</a:t>
            </a:r>
            <a:r>
              <a:rPr lang="pt-BR" dirty="0"/>
              <a:t> </a:t>
            </a:r>
            <a:r>
              <a:rPr lang="pt-BR" b="1" dirty="0" err="1"/>
              <a:t>wet</a:t>
            </a:r>
            <a:r>
              <a:rPr lang="pt-BR" dirty="0"/>
              <a:t> </a:t>
            </a:r>
            <a:r>
              <a:rPr lang="pt-BR" dirty="0" err="1"/>
              <a:t>roads</a:t>
            </a:r>
            <a:r>
              <a:rPr lang="pt-BR" dirty="0"/>
              <a:t>.</a:t>
            </a:r>
          </a:p>
        </p:txBody>
      </p:sp>
    </p:spTree>
    <p:extLst>
      <p:ext uri="{BB962C8B-B14F-4D97-AF65-F5344CB8AC3E}">
        <p14:creationId xmlns:p14="http://schemas.microsoft.com/office/powerpoint/2010/main" val="243871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339C2-123F-4479-991A-DFF09F4DEBFA}"/>
              </a:ext>
            </a:extLst>
          </p:cNvPr>
          <p:cNvSpPr>
            <a:spLocks noGrp="1"/>
          </p:cNvSpPr>
          <p:nvPr>
            <p:ph type="title"/>
          </p:nvPr>
        </p:nvSpPr>
        <p:spPr/>
        <p:txBody>
          <a:bodyPr/>
          <a:lstStyle/>
          <a:p>
            <a:r>
              <a:rPr lang="pt-BR" sz="4400" dirty="0" err="1">
                <a:solidFill>
                  <a:schemeClr val="tx1"/>
                </a:solidFill>
              </a:rPr>
              <a:t>Collision</a:t>
            </a:r>
            <a:r>
              <a:rPr lang="pt-BR" sz="4400" dirty="0">
                <a:solidFill>
                  <a:schemeClr val="tx1"/>
                </a:solidFill>
              </a:rPr>
              <a:t> </a:t>
            </a:r>
            <a:r>
              <a:rPr lang="pt-BR" sz="4400" dirty="0" err="1">
                <a:solidFill>
                  <a:schemeClr val="tx1"/>
                </a:solidFill>
              </a:rPr>
              <a:t>Type</a:t>
            </a:r>
            <a:endParaRPr lang="pt-BR" dirty="0"/>
          </a:p>
        </p:txBody>
      </p:sp>
      <p:pic>
        <p:nvPicPr>
          <p:cNvPr id="5" name="Imagem 4">
            <a:extLst>
              <a:ext uri="{FF2B5EF4-FFF2-40B4-BE49-F238E27FC236}">
                <a16:creationId xmlns:a16="http://schemas.microsoft.com/office/drawing/2014/main" id="{EB97C4FF-E38F-497D-B0FD-1B2CDCFA6BB6}"/>
              </a:ext>
            </a:extLst>
          </p:cNvPr>
          <p:cNvPicPr>
            <a:picLocks noChangeAspect="1"/>
          </p:cNvPicPr>
          <p:nvPr/>
        </p:nvPicPr>
        <p:blipFill>
          <a:blip r:embed="rId2"/>
          <a:stretch>
            <a:fillRect/>
          </a:stretch>
        </p:blipFill>
        <p:spPr>
          <a:xfrm>
            <a:off x="1143000" y="2112855"/>
            <a:ext cx="5810596" cy="3744606"/>
          </a:xfrm>
          <a:prstGeom prst="rect">
            <a:avLst/>
          </a:prstGeom>
        </p:spPr>
      </p:pic>
      <p:sp>
        <p:nvSpPr>
          <p:cNvPr id="6" name="Espaço Reservado para Conteúdo 2">
            <a:extLst>
              <a:ext uri="{FF2B5EF4-FFF2-40B4-BE49-F238E27FC236}">
                <a16:creationId xmlns:a16="http://schemas.microsoft.com/office/drawing/2014/main" id="{A9FBA1C3-43B5-49B2-9627-23BFC862BD28}"/>
              </a:ext>
            </a:extLst>
          </p:cNvPr>
          <p:cNvSpPr>
            <a:spLocks noGrp="1"/>
          </p:cNvSpPr>
          <p:nvPr>
            <p:ph idx="1"/>
          </p:nvPr>
        </p:nvSpPr>
        <p:spPr>
          <a:xfrm>
            <a:off x="7642631" y="3429000"/>
            <a:ext cx="3621258" cy="1103384"/>
          </a:xfrm>
        </p:spPr>
        <p:txBody>
          <a:bodyPr>
            <a:normAutofit lnSpcReduction="10000"/>
          </a:bodyPr>
          <a:lstStyle/>
          <a:p>
            <a:pPr marL="0" indent="0">
              <a:buNone/>
            </a:pPr>
            <a:r>
              <a:rPr lang="pt-BR" dirty="0" err="1"/>
              <a:t>Most</a:t>
            </a:r>
            <a:r>
              <a:rPr lang="pt-BR" dirty="0"/>
              <a:t> accidents </a:t>
            </a:r>
            <a:r>
              <a:rPr lang="pt-BR" dirty="0" err="1"/>
              <a:t>occurred</a:t>
            </a:r>
            <a:r>
              <a:rPr lang="pt-BR" dirty="0"/>
              <a:t> </a:t>
            </a:r>
            <a:r>
              <a:rPr lang="pt-BR" dirty="0" err="1"/>
              <a:t>were</a:t>
            </a:r>
            <a:r>
              <a:rPr lang="pt-BR" dirty="0"/>
              <a:t> </a:t>
            </a:r>
            <a:r>
              <a:rPr lang="pt-BR" b="1" dirty="0" err="1"/>
              <a:t>angles</a:t>
            </a:r>
            <a:r>
              <a:rPr lang="pt-BR" dirty="0"/>
              <a:t>, </a:t>
            </a:r>
            <a:r>
              <a:rPr lang="pt-BR" b="1" dirty="0" err="1"/>
              <a:t>side</a:t>
            </a:r>
            <a:r>
              <a:rPr lang="pt-BR" b="1" dirty="0"/>
              <a:t> crash</a:t>
            </a:r>
            <a:r>
              <a:rPr lang="pt-BR" dirty="0"/>
              <a:t>, </a:t>
            </a:r>
            <a:r>
              <a:rPr lang="pt-BR" dirty="0" err="1"/>
              <a:t>and</a:t>
            </a:r>
            <a:r>
              <a:rPr lang="pt-BR" dirty="0"/>
              <a:t> </a:t>
            </a:r>
            <a:r>
              <a:rPr lang="pt-BR" b="1" dirty="0" err="1"/>
              <a:t>rear</a:t>
            </a:r>
            <a:r>
              <a:rPr lang="pt-BR" b="1" dirty="0"/>
              <a:t> </a:t>
            </a:r>
            <a:r>
              <a:rPr lang="pt-BR" b="1" dirty="0" err="1"/>
              <a:t>ended</a:t>
            </a:r>
            <a:r>
              <a:rPr lang="pt-BR" dirty="0"/>
              <a:t>.</a:t>
            </a:r>
          </a:p>
        </p:txBody>
      </p:sp>
    </p:spTree>
    <p:extLst>
      <p:ext uri="{BB962C8B-B14F-4D97-AF65-F5344CB8AC3E}">
        <p14:creationId xmlns:p14="http://schemas.microsoft.com/office/powerpoint/2010/main" val="229702908"/>
      </p:ext>
    </p:extLst>
  </p:cSld>
  <p:clrMapOvr>
    <a:masterClrMapping/>
  </p:clrMapOvr>
</p:sld>
</file>

<file path=ppt/theme/theme1.xml><?xml version="1.0" encoding="utf-8"?>
<a:theme xmlns:a="http://schemas.openxmlformats.org/drawingml/2006/main" name="AngleLinesVTI">
  <a:themeElements>
    <a:clrScheme name="AnalogousFromRegularSeedRightStep">
      <a:dk1>
        <a:srgbClr val="000000"/>
      </a:dk1>
      <a:lt1>
        <a:srgbClr val="FFFFFF"/>
      </a:lt1>
      <a:dk2>
        <a:srgbClr val="413824"/>
      </a:dk2>
      <a:lt2>
        <a:srgbClr val="E4E8EA"/>
      </a:lt2>
      <a:accent1>
        <a:srgbClr val="C3704D"/>
      </a:accent1>
      <a:accent2>
        <a:srgbClr val="B18F3B"/>
      </a:accent2>
      <a:accent3>
        <a:srgbClr val="9DAA43"/>
      </a:accent3>
      <a:accent4>
        <a:srgbClr val="71B13B"/>
      </a:accent4>
      <a:accent5>
        <a:srgbClr val="4CB748"/>
      </a:accent5>
      <a:accent6>
        <a:srgbClr val="3BB168"/>
      </a:accent6>
      <a:hlink>
        <a:srgbClr val="3A8BAE"/>
      </a:hlink>
      <a:folHlink>
        <a:srgbClr val="848484"/>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597</TotalTime>
  <Words>371</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OpenSans-Bold</vt:lpstr>
      <vt:lpstr>Univers Condensed Light</vt:lpstr>
      <vt:lpstr>Walbaum Display Light</vt:lpstr>
      <vt:lpstr>AngleLinesVTI</vt:lpstr>
      <vt:lpstr>Capstone Project - Car accident severity</vt:lpstr>
      <vt:lpstr>Importance of this study</vt:lpstr>
      <vt:lpstr>Importance of this study</vt:lpstr>
      <vt:lpstr>Data Acquisition and Cleaning</vt:lpstr>
      <vt:lpstr>Data Acquisition and Cleaning</vt:lpstr>
      <vt:lpstr>Sevrity count</vt:lpstr>
      <vt:lpstr>Weather Conditions</vt:lpstr>
      <vt:lpstr>Road Conditions</vt:lpstr>
      <vt:lpstr>Collision Type</vt:lpstr>
      <vt:lpstr>Light conditions</vt:lpstr>
      <vt:lpstr>Vehicle count</vt:lpstr>
      <vt:lpstr>The data frame</vt:lpstr>
      <vt:lpstr>Classification Model</vt:lpstr>
      <vt:lpstr>Classification Model</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Car accident severity</dc:title>
  <dc:creator>João Pedro Barra</dc:creator>
  <cp:lastModifiedBy>João Pedro Barra</cp:lastModifiedBy>
  <cp:revision>20</cp:revision>
  <dcterms:created xsi:type="dcterms:W3CDTF">2020-10-04T15:11:52Z</dcterms:created>
  <dcterms:modified xsi:type="dcterms:W3CDTF">2020-10-05T01:09:47Z</dcterms:modified>
</cp:coreProperties>
</file>