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304" r:id="rId4"/>
    <p:sldId id="305" r:id="rId5"/>
    <p:sldId id="306" r:id="rId6"/>
    <p:sldId id="263" r:id="rId7"/>
    <p:sldId id="308" r:id="rId8"/>
    <p:sldId id="267" r:id="rId9"/>
    <p:sldId id="271" r:id="rId10"/>
    <p:sldId id="288" r:id="rId11"/>
    <p:sldId id="292" r:id="rId12"/>
    <p:sldId id="291" r:id="rId13"/>
    <p:sldId id="293" r:id="rId14"/>
    <p:sldId id="294" r:id="rId15"/>
    <p:sldId id="287" r:id="rId16"/>
    <p:sldId id="295" r:id="rId17"/>
    <p:sldId id="273" r:id="rId18"/>
    <p:sldId id="309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 Kirschbaum" initials="CK" lastIdx="4" clrIdx="0">
    <p:extLst>
      <p:ext uri="{19B8F6BF-5375-455C-9EA6-DF929625EA0E}">
        <p15:presenceInfo xmlns:p15="http://schemas.microsoft.com/office/powerpoint/2012/main" userId="eebddc12a52163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ED4394-3E34-0944-1531-08C80DDCBE6E}" v="124" dt="2020-10-16T17:28:36.236"/>
    <p1510:client id="{1D350C0D-12FE-22F9-E906-6D7D12C6A80E}" v="61" dt="2020-10-15T21:14:10.6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6"/>
    <p:restoredTop sz="94610"/>
  </p:normalViewPr>
  <p:slideViewPr>
    <p:cSldViewPr snapToGrid="0">
      <p:cViewPr varScale="1">
        <p:scale>
          <a:sx n="63" d="100"/>
          <a:sy n="63" d="100"/>
        </p:scale>
        <p:origin x="7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naldoa\Dropbox\Pesquisa\Charles\Sa&#237;das\200120Saida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Planilha3!$B$27</c:f>
              <c:strCache>
                <c:ptCount val="1"/>
                <c:pt idx="0">
                  <c:v>Mean</c:v>
                </c:pt>
              </c:strCache>
            </c:strRef>
          </c:tx>
          <c:spPr>
            <a:ln w="28575" cap="rnd">
              <a:solidFill>
                <a:srgbClr val="000099"/>
              </a:solidFill>
              <a:round/>
            </a:ln>
            <a:effectLst/>
          </c:spPr>
          <c:marker>
            <c:symbol val="none"/>
          </c:marker>
          <c:cat>
            <c:strRef>
              <c:f>Planilha3!$A$28:$A$47</c:f>
              <c:strCache>
                <c:ptCount val="20"/>
                <c:pt idx="0">
                  <c:v>Frenetico</c:v>
                </c:pt>
                <c:pt idx="1">
                  <c:v>Euforico</c:v>
                </c:pt>
                <c:pt idx="2">
                  <c:v>Entusiasmado</c:v>
                </c:pt>
                <c:pt idx="3">
                  <c:v>Estimulado</c:v>
                </c:pt>
                <c:pt idx="4">
                  <c:v>Inspirado</c:v>
                </c:pt>
                <c:pt idx="5">
                  <c:v>Contente</c:v>
                </c:pt>
                <c:pt idx="6">
                  <c:v>Satisfeito</c:v>
                </c:pt>
                <c:pt idx="7">
                  <c:v>Descontraido</c:v>
                </c:pt>
                <c:pt idx="8">
                  <c:v>Relaxado</c:v>
                </c:pt>
                <c:pt idx="9">
                  <c:v>Calmo</c:v>
                </c:pt>
                <c:pt idx="10">
                  <c:v>Cansado</c:v>
                </c:pt>
                <c:pt idx="11">
                  <c:v>Entediado</c:v>
                </c:pt>
                <c:pt idx="12">
                  <c:v>Desanimado</c:v>
                </c:pt>
                <c:pt idx="13">
                  <c:v>Melancolico</c:v>
                </c:pt>
                <c:pt idx="14">
                  <c:v>Deprimido</c:v>
                </c:pt>
                <c:pt idx="15">
                  <c:v>Amedrontado</c:v>
                </c:pt>
                <c:pt idx="16">
                  <c:v>Enojado</c:v>
                </c:pt>
                <c:pt idx="17">
                  <c:v>Ansioso</c:v>
                </c:pt>
                <c:pt idx="18">
                  <c:v>Raiva</c:v>
                </c:pt>
                <c:pt idx="19">
                  <c:v>Furioso</c:v>
                </c:pt>
              </c:strCache>
            </c:strRef>
          </c:cat>
          <c:val>
            <c:numRef>
              <c:f>Planilha3!$B$28:$B$47</c:f>
              <c:numCache>
                <c:formatCode>0.00</c:formatCode>
                <c:ptCount val="20"/>
                <c:pt idx="0">
                  <c:v>3.0216449999999999</c:v>
                </c:pt>
                <c:pt idx="1">
                  <c:v>3.3636360000000001</c:v>
                </c:pt>
                <c:pt idx="2">
                  <c:v>3.9956710000000002</c:v>
                </c:pt>
                <c:pt idx="3">
                  <c:v>4.0476190000000001</c:v>
                </c:pt>
                <c:pt idx="4">
                  <c:v>4.0216450000000004</c:v>
                </c:pt>
                <c:pt idx="5">
                  <c:v>4.1948049999999997</c:v>
                </c:pt>
                <c:pt idx="6">
                  <c:v>4.1774889999999996</c:v>
                </c:pt>
                <c:pt idx="7">
                  <c:v>3.4588739999999998</c:v>
                </c:pt>
                <c:pt idx="8">
                  <c:v>2.4588739999999998</c:v>
                </c:pt>
                <c:pt idx="9">
                  <c:v>2.9480520000000001</c:v>
                </c:pt>
                <c:pt idx="10">
                  <c:v>3.0606059999999999</c:v>
                </c:pt>
                <c:pt idx="11">
                  <c:v>1.7792209999999999</c:v>
                </c:pt>
                <c:pt idx="12">
                  <c:v>1.995671</c:v>
                </c:pt>
                <c:pt idx="13">
                  <c:v>1.6277060000000001</c:v>
                </c:pt>
                <c:pt idx="14">
                  <c:v>1.606061</c:v>
                </c:pt>
                <c:pt idx="15">
                  <c:v>1.688312</c:v>
                </c:pt>
                <c:pt idx="16">
                  <c:v>1.380952</c:v>
                </c:pt>
                <c:pt idx="17">
                  <c:v>3.324675</c:v>
                </c:pt>
                <c:pt idx="18">
                  <c:v>2.168831</c:v>
                </c:pt>
                <c:pt idx="19">
                  <c:v>2.0519479999999999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B5-4A5A-B4C8-312F425004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7213144"/>
        <c:axId val="307217736"/>
      </c:radarChart>
      <c:catAx>
        <c:axId val="307213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7217736"/>
        <c:crosses val="autoZero"/>
        <c:auto val="1"/>
        <c:lblAlgn val="ctr"/>
        <c:lblOffset val="100"/>
        <c:noMultiLvlLbl val="0"/>
      </c:catAx>
      <c:valAx>
        <c:axId val="307217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5353FF"/>
              </a:solidFill>
              <a:round/>
            </a:ln>
            <a:effectLst/>
          </c:spPr>
        </c:majorGridlines>
        <c:numFmt formatCode="0.0" sourceLinked="0"/>
        <c:majorTickMark val="in"/>
        <c:minorTickMark val="none"/>
        <c:tickLblPos val="nextTo"/>
        <c:spPr>
          <a:solidFill>
            <a:schemeClr val="bg1"/>
          </a:solidFill>
          <a:ln cmpd="sng">
            <a:solidFill>
              <a:srgbClr val="5353FF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721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ysClr val="windowText" lastClr="000000"/>
          </a:solidFill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2FE22-75CB-4D8C-9FFB-9D8CCEB0C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9925F0-2A28-4D96-AEA1-F9436E5F7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49D0A3-DB52-4199-A700-8AB80744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19C8-26C3-4166-B602-FE40A3667348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947DD1-894E-49B2-BC15-BDCFCCB6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615488-4648-4229-96DF-857836C0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C84F-E413-4B72-B07E-2F18FD632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54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ABFB4-142E-4B52-B08F-F4F451E7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B57BB7-FD68-4934-BA1C-52C79E4EB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700822-42CD-45A8-8FB2-6DF66208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19C8-26C3-4166-B602-FE40A3667348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3A14BF-FF59-4B55-B7E8-56A166E87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8621E4-7DF4-4183-86E1-82F46E60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C84F-E413-4B72-B07E-2F18FD632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43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5557B1-610F-47D0-9D91-79CF5D6DC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7B0ABB-586B-407E-9A84-34F149913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BC6173-B314-4020-B780-ACDD7C04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19C8-26C3-4166-B602-FE40A3667348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6BCB73-7134-4BD5-84C6-39EFEAF82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19DB8C-D12C-4872-915B-4BBDB59E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C84F-E413-4B72-B07E-2F18FD632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83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AFF23-D681-4B8B-84F0-3444C5DA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FD52B-B8BF-445D-8321-59E0E665D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20A3CE-11AD-40E1-8256-776B0E581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19C8-26C3-4166-B602-FE40A3667348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A0B42E-D405-4D64-B519-E5EEEB9E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66B8A2-4E59-47E0-890B-B22B5BDD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C84F-E413-4B72-B07E-2F18FD632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65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CC532-16B4-4903-AF79-B1D344E5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88475B-650C-4274-8B2B-3A847896E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D558CB-A473-4C7B-8CD6-CCD7D209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19C8-26C3-4166-B602-FE40A3667348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073E92-41A6-431D-BA91-3E59F7734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B99E7C-2CAB-48CC-AB32-29BB02FD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C84F-E413-4B72-B07E-2F18FD632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25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0DAB2-658F-4D87-8E2D-879E72A4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69F9FF-A90F-4AAC-9D2F-4ECFFF9A8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90B115-6705-499E-8839-0F2B5005E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F92F84-7B7F-4182-9B9A-D7FA535E4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19C8-26C3-4166-B602-FE40A3667348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B8BE7E-1749-4CF9-894A-C9B552117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AC2565-C98C-4A77-A8E4-D8BA7957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C84F-E413-4B72-B07E-2F18FD632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47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7CA2-E846-4633-A9F6-CD12E743B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CB3B76-809C-4221-9206-EA11E3EE3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E03EC8-9D93-405B-8B6E-94ED145F4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749C3CE-2516-46A8-9685-0AADAB529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844187-2FC5-4602-A012-330015DCA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FB1C16D-04CC-4F18-9510-3C02D8E27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19C8-26C3-4166-B602-FE40A3667348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5C3F477-6756-4121-85BB-89AADE7B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CC2B01F-D762-40BD-A03B-ED8A706F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C84F-E413-4B72-B07E-2F18FD632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7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B7800-63E3-4276-B9BC-7724C9341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57EC19-06E9-425B-A9A3-130C1BA8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19C8-26C3-4166-B602-FE40A3667348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5A0ED66-9004-48B1-9D12-68831E9A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2B1AE2-2E5A-4531-BC59-00DF0488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C84F-E413-4B72-B07E-2F18FD632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75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BFC5DC-046F-4A58-945C-EF93DECA2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19C8-26C3-4166-B602-FE40A3667348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6462FB4-39A8-4808-A06A-E5E1EDA28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795352-DDDB-4D51-A077-66D5B594C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C84F-E413-4B72-B07E-2F18FD632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91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23201-8139-46D9-9129-94DA6FA4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DEC9A9-9C96-420A-BF8F-B70D29BA5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3F9987-3221-4991-8494-D2845D34D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A54317-B600-4A5E-B375-648DD666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19C8-26C3-4166-B602-FE40A3667348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7CFF31-ECB4-49F3-8FD3-A1269B2B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46D6DE-776C-42D4-9834-08AD5E2F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C84F-E413-4B72-B07E-2F18FD632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39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4D859-2BC5-46F0-AE4C-C176B85D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18B6766-C433-480C-BD58-8B68A339E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945374-E592-4943-8978-D400EFE6E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94DBFD-7268-4C9B-906F-4833F38B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19C8-26C3-4166-B602-FE40A3667348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7F71C6-FE0D-4D19-AB40-866C3100C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905B63-F639-42BD-9CBB-EFFC36F8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C84F-E413-4B72-B07E-2F18FD632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30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245A651-A87D-49F2-B488-828CD63D4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385DD8-E3C7-4F75-9A8B-5E473CB8A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504FA8-99BD-40B9-982F-77C09CFBD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F19C8-26C3-4166-B602-FE40A3667348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2B28CA-D214-4C23-A4AD-77634BD75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BA3D63-B955-4F0E-BFCD-ADAEEB660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4C84F-E413-4B72-B07E-2F18FD632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62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E188B-4752-4C4A-8A42-79658649C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133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EMOÇÕES E DESEMPENHO</a:t>
            </a:r>
            <a:br>
              <a:rPr lang="pt-BR" b="1" dirty="0"/>
            </a:br>
            <a:br>
              <a:rPr lang="pt-BR" b="1" dirty="0"/>
            </a:br>
            <a:r>
              <a:rPr lang="pt-BR" b="1">
                <a:solidFill>
                  <a:srgbClr val="FF0000"/>
                </a:solidFill>
              </a:rPr>
              <a:t>Uma investigação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387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7B197-2D8B-47FB-B46A-88797839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0" y="0"/>
            <a:ext cx="12158589" cy="535207"/>
          </a:xfrm>
        </p:spPr>
        <p:txBody>
          <a:bodyPr>
            <a:normAutofit/>
          </a:bodyPr>
          <a:lstStyle/>
          <a:p>
            <a:r>
              <a:rPr lang="pt-BR" sz="2800" b="1" dirty="0"/>
              <a:t>Análise Fatorial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36FF533-8EA0-4F6F-870A-4C235DB44576}"/>
              </a:ext>
            </a:extLst>
          </p:cNvPr>
          <p:cNvGraphicFramePr>
            <a:graphicFrameLocks noGrp="1"/>
          </p:cNvGraphicFramePr>
          <p:nvPr/>
        </p:nvGraphicFramePr>
        <p:xfrm>
          <a:off x="4844954" y="167937"/>
          <a:ext cx="5431809" cy="65221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7677">
                  <a:extLst>
                    <a:ext uri="{9D8B030D-6E8A-4147-A177-3AD203B41FA5}">
                      <a16:colId xmlns:a16="http://schemas.microsoft.com/office/drawing/2014/main" val="589328714"/>
                    </a:ext>
                  </a:extLst>
                </a:gridCol>
                <a:gridCol w="923533">
                  <a:extLst>
                    <a:ext uri="{9D8B030D-6E8A-4147-A177-3AD203B41FA5}">
                      <a16:colId xmlns:a16="http://schemas.microsoft.com/office/drawing/2014/main" val="3853589721"/>
                    </a:ext>
                  </a:extLst>
                </a:gridCol>
                <a:gridCol w="923533">
                  <a:extLst>
                    <a:ext uri="{9D8B030D-6E8A-4147-A177-3AD203B41FA5}">
                      <a16:colId xmlns:a16="http://schemas.microsoft.com/office/drawing/2014/main" val="3408003468"/>
                    </a:ext>
                  </a:extLst>
                </a:gridCol>
                <a:gridCol w="923533">
                  <a:extLst>
                    <a:ext uri="{9D8B030D-6E8A-4147-A177-3AD203B41FA5}">
                      <a16:colId xmlns:a16="http://schemas.microsoft.com/office/drawing/2014/main" val="4241157211"/>
                    </a:ext>
                  </a:extLst>
                </a:gridCol>
                <a:gridCol w="923533">
                  <a:extLst>
                    <a:ext uri="{9D8B030D-6E8A-4147-A177-3AD203B41FA5}">
                      <a16:colId xmlns:a16="http://schemas.microsoft.com/office/drawing/2014/main" val="242554340"/>
                    </a:ext>
                  </a:extLst>
                </a:gridCol>
              </a:tblGrid>
              <a:tr h="422235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771" marR="95771" marT="47886" marB="47886" anchor="b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4 Fatores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771" marR="95771" marT="47886" marB="4788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263327"/>
                  </a:ext>
                </a:extLst>
              </a:tr>
              <a:tr h="2904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HPHA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LP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HPLA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 anchor="b"/>
                </a:tc>
                <a:extLst>
                  <a:ext uri="{0D108BD9-81ED-4DB2-BD59-A6C34878D82A}">
                    <a16:rowId xmlns:a16="http://schemas.microsoft.com/office/drawing/2014/main" val="1954561721"/>
                  </a:ext>
                </a:extLst>
              </a:tr>
              <a:tr h="2904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 dirty="0">
                          <a:effectLst/>
                        </a:rPr>
                        <a:t>Entusiasmado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  <a:highlight>
                            <a:srgbClr val="FFFF00"/>
                          </a:highlight>
                        </a:rPr>
                        <a:t>0,776</a:t>
                      </a:r>
                      <a:endParaRPr lang="en-US" sz="17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-0,172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0,250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0,132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extLst>
                  <a:ext uri="{0D108BD9-81ED-4DB2-BD59-A6C34878D82A}">
                    <a16:rowId xmlns:a16="http://schemas.microsoft.com/office/drawing/2014/main" val="2158678394"/>
                  </a:ext>
                </a:extLst>
              </a:tr>
              <a:tr h="2904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Estimulado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  <a:highlight>
                            <a:srgbClr val="FFFF00"/>
                          </a:highlight>
                        </a:rPr>
                        <a:t>0,754</a:t>
                      </a:r>
                      <a:endParaRPr lang="en-US" sz="17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-0,178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0,221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0,173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extLst>
                  <a:ext uri="{0D108BD9-81ED-4DB2-BD59-A6C34878D82A}">
                    <a16:rowId xmlns:a16="http://schemas.microsoft.com/office/drawing/2014/main" val="177950194"/>
                  </a:ext>
                </a:extLst>
              </a:tr>
              <a:tr h="2904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Contente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  <a:highlight>
                            <a:srgbClr val="FFFF00"/>
                          </a:highlight>
                        </a:rPr>
                        <a:t>0,741</a:t>
                      </a:r>
                      <a:endParaRPr lang="en-US" sz="17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-0,311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0,170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0,126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extLst>
                  <a:ext uri="{0D108BD9-81ED-4DB2-BD59-A6C34878D82A}">
                    <a16:rowId xmlns:a16="http://schemas.microsoft.com/office/drawing/2014/main" val="1448352295"/>
                  </a:ext>
                </a:extLst>
              </a:tr>
              <a:tr h="2904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Inspirado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  <a:highlight>
                            <a:srgbClr val="FFFF00"/>
                          </a:highlight>
                        </a:rPr>
                        <a:t>0,828</a:t>
                      </a:r>
                      <a:endParaRPr lang="en-US" sz="17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-0,133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0,102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0,031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extLst>
                  <a:ext uri="{0D108BD9-81ED-4DB2-BD59-A6C34878D82A}">
                    <a16:rowId xmlns:a16="http://schemas.microsoft.com/office/drawing/2014/main" val="2217225435"/>
                  </a:ext>
                </a:extLst>
              </a:tr>
              <a:tr h="2904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 dirty="0">
                          <a:effectLst/>
                        </a:rPr>
                        <a:t>Satisfeito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 dirty="0">
                          <a:effectLst/>
                          <a:highlight>
                            <a:srgbClr val="FFFF00"/>
                          </a:highlight>
                        </a:rPr>
                        <a:t>0,761</a:t>
                      </a:r>
                      <a:endParaRPr lang="en-US" sz="17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-0,158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0,207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0,001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extLst>
                  <a:ext uri="{0D108BD9-81ED-4DB2-BD59-A6C34878D82A}">
                    <a16:rowId xmlns:a16="http://schemas.microsoft.com/office/drawing/2014/main" val="3395325124"/>
                  </a:ext>
                </a:extLst>
              </a:tr>
              <a:tr h="2904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Euforico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0,382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0,005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0,367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 dirty="0">
                          <a:effectLst/>
                          <a:highlight>
                            <a:srgbClr val="FFFF00"/>
                          </a:highlight>
                        </a:rPr>
                        <a:t>0,620</a:t>
                      </a:r>
                      <a:endParaRPr lang="en-US" sz="17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extLst>
                  <a:ext uri="{0D108BD9-81ED-4DB2-BD59-A6C34878D82A}">
                    <a16:rowId xmlns:a16="http://schemas.microsoft.com/office/drawing/2014/main" val="3620957899"/>
                  </a:ext>
                </a:extLst>
              </a:tr>
              <a:tr h="2904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Descontraido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0,309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-0,093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 dirty="0">
                          <a:effectLst/>
                          <a:highlight>
                            <a:srgbClr val="FFFF00"/>
                          </a:highlight>
                        </a:rPr>
                        <a:t>0,631</a:t>
                      </a:r>
                      <a:endParaRPr lang="en-US" sz="17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0,269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extLst>
                  <a:ext uri="{0D108BD9-81ED-4DB2-BD59-A6C34878D82A}">
                    <a16:rowId xmlns:a16="http://schemas.microsoft.com/office/drawing/2014/main" val="654707812"/>
                  </a:ext>
                </a:extLst>
              </a:tr>
              <a:tr h="2904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 dirty="0" err="1">
                          <a:effectLst/>
                        </a:rPr>
                        <a:t>Frenetico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0,186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0,127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-0,048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 dirty="0">
                          <a:effectLst/>
                          <a:highlight>
                            <a:srgbClr val="FFFF00"/>
                          </a:highlight>
                        </a:rPr>
                        <a:t>0,759</a:t>
                      </a:r>
                      <a:endParaRPr lang="en-US" sz="17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extLst>
                  <a:ext uri="{0D108BD9-81ED-4DB2-BD59-A6C34878D82A}">
                    <a16:rowId xmlns:a16="http://schemas.microsoft.com/office/drawing/2014/main" val="3495711543"/>
                  </a:ext>
                </a:extLst>
              </a:tr>
              <a:tr h="2904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Calmo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0,280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-0,132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  <a:highlight>
                            <a:srgbClr val="FFFF00"/>
                          </a:highlight>
                        </a:rPr>
                        <a:t>0,661</a:t>
                      </a:r>
                      <a:endParaRPr lang="en-US" sz="17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-0,391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extLst>
                  <a:ext uri="{0D108BD9-81ED-4DB2-BD59-A6C34878D82A}">
                    <a16:rowId xmlns:a16="http://schemas.microsoft.com/office/drawing/2014/main" val="1761053962"/>
                  </a:ext>
                </a:extLst>
              </a:tr>
              <a:tr h="2904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Relaxado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0,082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-0,054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 dirty="0">
                          <a:effectLst/>
                          <a:highlight>
                            <a:srgbClr val="FFFF00"/>
                          </a:highlight>
                        </a:rPr>
                        <a:t>0,810</a:t>
                      </a:r>
                      <a:endParaRPr lang="en-US" sz="17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-0,137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extLst>
                  <a:ext uri="{0D108BD9-81ED-4DB2-BD59-A6C34878D82A}">
                    <a16:rowId xmlns:a16="http://schemas.microsoft.com/office/drawing/2014/main" val="2920310333"/>
                  </a:ext>
                </a:extLst>
              </a:tr>
              <a:tr h="2904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Ansioso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-0,038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0,222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-0,295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 dirty="0">
                          <a:effectLst/>
                          <a:highlight>
                            <a:srgbClr val="FFFF00"/>
                          </a:highlight>
                        </a:rPr>
                        <a:t>0,623</a:t>
                      </a:r>
                      <a:endParaRPr lang="en-US" sz="17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extLst>
                  <a:ext uri="{0D108BD9-81ED-4DB2-BD59-A6C34878D82A}">
                    <a16:rowId xmlns:a16="http://schemas.microsoft.com/office/drawing/2014/main" val="552110768"/>
                  </a:ext>
                </a:extLst>
              </a:tr>
              <a:tr h="2904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Raiva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-0,119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  <a:highlight>
                            <a:srgbClr val="FFFF00"/>
                          </a:highlight>
                        </a:rPr>
                        <a:t>0,708</a:t>
                      </a:r>
                      <a:endParaRPr lang="en-US" sz="17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-0,092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0,258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extLst>
                  <a:ext uri="{0D108BD9-81ED-4DB2-BD59-A6C34878D82A}">
                    <a16:rowId xmlns:a16="http://schemas.microsoft.com/office/drawing/2014/main" val="296863985"/>
                  </a:ext>
                </a:extLst>
              </a:tr>
              <a:tr h="2904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Amedrontado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-0,136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  <a:highlight>
                            <a:srgbClr val="FFFF00"/>
                          </a:highlight>
                        </a:rPr>
                        <a:t>0,610</a:t>
                      </a:r>
                      <a:endParaRPr lang="en-US" sz="17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0,043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0,149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extLst>
                  <a:ext uri="{0D108BD9-81ED-4DB2-BD59-A6C34878D82A}">
                    <a16:rowId xmlns:a16="http://schemas.microsoft.com/office/drawing/2014/main" val="3846388479"/>
                  </a:ext>
                </a:extLst>
              </a:tr>
              <a:tr h="2904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Furioso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-0,083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  <a:highlight>
                            <a:srgbClr val="FFFF00"/>
                          </a:highlight>
                        </a:rPr>
                        <a:t>0,661</a:t>
                      </a:r>
                      <a:endParaRPr lang="en-US" sz="17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-0,135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0,182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extLst>
                  <a:ext uri="{0D108BD9-81ED-4DB2-BD59-A6C34878D82A}">
                    <a16:rowId xmlns:a16="http://schemas.microsoft.com/office/drawing/2014/main" val="3340311241"/>
                  </a:ext>
                </a:extLst>
              </a:tr>
              <a:tr h="2904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Enojado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-0,053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  <a:highlight>
                            <a:srgbClr val="FFFF00"/>
                          </a:highlight>
                        </a:rPr>
                        <a:t>0,731</a:t>
                      </a:r>
                      <a:endParaRPr lang="en-US" sz="17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-0,079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-0,107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extLst>
                  <a:ext uri="{0D108BD9-81ED-4DB2-BD59-A6C34878D82A}">
                    <a16:rowId xmlns:a16="http://schemas.microsoft.com/office/drawing/2014/main" val="874170859"/>
                  </a:ext>
                </a:extLst>
              </a:tr>
              <a:tr h="2904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Melancolico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-0,318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  <a:highlight>
                            <a:srgbClr val="FFFF00"/>
                          </a:highlight>
                        </a:rPr>
                        <a:t>0,603</a:t>
                      </a:r>
                      <a:endParaRPr lang="en-US" sz="17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0,078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0,205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extLst>
                  <a:ext uri="{0D108BD9-81ED-4DB2-BD59-A6C34878D82A}">
                    <a16:rowId xmlns:a16="http://schemas.microsoft.com/office/drawing/2014/main" val="3844162386"/>
                  </a:ext>
                </a:extLst>
              </a:tr>
              <a:tr h="2904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Cansado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-0,126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  <a:highlight>
                            <a:srgbClr val="FFFF00"/>
                          </a:highlight>
                        </a:rPr>
                        <a:t>0,589</a:t>
                      </a:r>
                      <a:endParaRPr lang="en-US" sz="17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-0,366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-0,011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extLst>
                  <a:ext uri="{0D108BD9-81ED-4DB2-BD59-A6C34878D82A}">
                    <a16:rowId xmlns:a16="http://schemas.microsoft.com/office/drawing/2014/main" val="2266527175"/>
                  </a:ext>
                </a:extLst>
              </a:tr>
              <a:tr h="2904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Deprimido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-0,333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 dirty="0">
                          <a:effectLst/>
                          <a:highlight>
                            <a:srgbClr val="FFFF00"/>
                          </a:highlight>
                        </a:rPr>
                        <a:t>0,738</a:t>
                      </a:r>
                      <a:endParaRPr lang="en-US" sz="17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0,013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-0,065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extLst>
                  <a:ext uri="{0D108BD9-81ED-4DB2-BD59-A6C34878D82A}">
                    <a16:rowId xmlns:a16="http://schemas.microsoft.com/office/drawing/2014/main" val="3105981794"/>
                  </a:ext>
                </a:extLst>
              </a:tr>
              <a:tr h="2904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Entediado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 dirty="0">
                          <a:effectLst/>
                          <a:highlight>
                            <a:srgbClr val="FFFF00"/>
                          </a:highlight>
                        </a:rPr>
                        <a:t>-0,544</a:t>
                      </a:r>
                      <a:endParaRPr lang="en-US" sz="17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0,308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0,242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0,020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extLst>
                  <a:ext uri="{0D108BD9-81ED-4DB2-BD59-A6C34878D82A}">
                    <a16:rowId xmlns:a16="http://schemas.microsoft.com/office/drawing/2014/main" val="2794987270"/>
                  </a:ext>
                </a:extLst>
              </a:tr>
              <a:tr h="2904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 dirty="0">
                          <a:effectLst/>
                        </a:rPr>
                        <a:t>Desanimado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-0,465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 dirty="0">
                          <a:effectLst/>
                          <a:highlight>
                            <a:srgbClr val="FFFF00"/>
                          </a:highlight>
                        </a:rPr>
                        <a:t>0,651</a:t>
                      </a:r>
                      <a:endParaRPr lang="en-US" sz="17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>
                          <a:effectLst/>
                        </a:rPr>
                        <a:t>-0,113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pt-BR" sz="1800" dirty="0">
                          <a:effectLst/>
                        </a:rPr>
                        <a:t>-0,018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76" marR="67776" marT="0" marB="0"/>
                </a:tc>
                <a:extLst>
                  <a:ext uri="{0D108BD9-81ED-4DB2-BD59-A6C34878D82A}">
                    <a16:rowId xmlns:a16="http://schemas.microsoft.com/office/drawing/2014/main" val="1262822310"/>
                  </a:ext>
                </a:extLst>
              </a:tr>
            </a:tbl>
          </a:graphicData>
        </a:graphic>
      </p:graphicFrame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ACB90BE7-343F-41DA-9A79-68C169D6A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92" y="703385"/>
            <a:ext cx="4389120" cy="585216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pt-BR" sz="3600" dirty="0"/>
              <a:t>A análise fatorial (</a:t>
            </a:r>
            <a:r>
              <a:rPr lang="pt-BR" sz="3600" dirty="0" err="1"/>
              <a:t>Varimax</a:t>
            </a:r>
            <a:r>
              <a:rPr lang="pt-BR" sz="3600" dirty="0"/>
              <a:t>/Kaiser </a:t>
            </a:r>
            <a:r>
              <a:rPr lang="pt-BR" sz="3600" dirty="0" err="1"/>
              <a:t>method</a:t>
            </a:r>
            <a:r>
              <a:rPr lang="pt-BR" sz="3600" dirty="0"/>
              <a:t>) foi realizada para agrupar as emoções em quatro quadrantes, a partir das respostas dos vendedores</a:t>
            </a:r>
          </a:p>
          <a:p>
            <a:r>
              <a:rPr lang="pt-BR" sz="3600" dirty="0"/>
              <a:t>Em amarelo, as emoções incluídas em cada quadrante</a:t>
            </a:r>
          </a:p>
          <a:p>
            <a:r>
              <a:rPr lang="pt-BR" sz="3600" dirty="0"/>
              <a:t>Legenda para os quadrantes:</a:t>
            </a:r>
          </a:p>
          <a:p>
            <a:pPr lvl="1"/>
            <a:r>
              <a:rPr lang="pt-BR" sz="3200" dirty="0"/>
              <a:t>HPHA: High </a:t>
            </a:r>
            <a:r>
              <a:rPr lang="pt-BR" sz="3200" dirty="0" err="1"/>
              <a:t>Pleasure</a:t>
            </a:r>
            <a:r>
              <a:rPr lang="pt-BR" sz="3200" dirty="0"/>
              <a:t>/High </a:t>
            </a:r>
            <a:r>
              <a:rPr lang="pt-BR" sz="3200" dirty="0" err="1"/>
              <a:t>Arousal</a:t>
            </a:r>
            <a:endParaRPr lang="pt-BR" sz="3200" dirty="0"/>
          </a:p>
          <a:p>
            <a:pPr lvl="1"/>
            <a:r>
              <a:rPr lang="pt-BR" sz="3200" dirty="0"/>
              <a:t>LP: </a:t>
            </a:r>
            <a:r>
              <a:rPr lang="pt-BR" sz="3200" dirty="0" err="1"/>
              <a:t>Low</a:t>
            </a:r>
            <a:r>
              <a:rPr lang="pt-BR" sz="3200" dirty="0"/>
              <a:t> </a:t>
            </a:r>
            <a:r>
              <a:rPr lang="pt-BR" sz="3200" dirty="0" err="1"/>
              <a:t>Pleasure</a:t>
            </a:r>
            <a:endParaRPr lang="pt-BR" sz="3200" dirty="0"/>
          </a:p>
          <a:p>
            <a:pPr lvl="1"/>
            <a:r>
              <a:rPr lang="pt-BR" sz="3200" dirty="0"/>
              <a:t>HPLA: High </a:t>
            </a:r>
            <a:r>
              <a:rPr lang="pt-BR" sz="3200" dirty="0" err="1"/>
              <a:t>Pleasure</a:t>
            </a:r>
            <a:r>
              <a:rPr lang="pt-BR" sz="3200" dirty="0"/>
              <a:t>, </a:t>
            </a:r>
            <a:r>
              <a:rPr lang="pt-BR" sz="3200" dirty="0" err="1"/>
              <a:t>Low</a:t>
            </a:r>
            <a:r>
              <a:rPr lang="pt-BR" sz="3200" dirty="0"/>
              <a:t> </a:t>
            </a:r>
          </a:p>
          <a:p>
            <a:pPr lvl="1"/>
            <a:r>
              <a:rPr lang="pt-BR" sz="3200" dirty="0"/>
              <a:t>HA: High </a:t>
            </a:r>
            <a:r>
              <a:rPr lang="pt-BR" sz="3200" dirty="0" err="1"/>
              <a:t>Arousal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6434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0F9-8B3C-4F0D-86D3-CB5CB64D8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802794" cy="661182"/>
          </a:xfrm>
        </p:spPr>
        <p:txBody>
          <a:bodyPr>
            <a:normAutofit/>
          </a:bodyPr>
          <a:lstStyle/>
          <a:p>
            <a:r>
              <a:rPr lang="pt-BR" sz="2800" b="1" dirty="0"/>
              <a:t>Amostra (n=231)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721B924-2708-43BD-BECF-E8FAE2124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039251"/>
              </p:ext>
            </p:extLst>
          </p:nvPr>
        </p:nvGraphicFramePr>
        <p:xfrm>
          <a:off x="3460651" y="947925"/>
          <a:ext cx="6105380" cy="5574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1634">
                  <a:extLst>
                    <a:ext uri="{9D8B030D-6E8A-4147-A177-3AD203B41FA5}">
                      <a16:colId xmlns:a16="http://schemas.microsoft.com/office/drawing/2014/main" val="3702642454"/>
                    </a:ext>
                  </a:extLst>
                </a:gridCol>
                <a:gridCol w="1616873">
                  <a:extLst>
                    <a:ext uri="{9D8B030D-6E8A-4147-A177-3AD203B41FA5}">
                      <a16:colId xmlns:a16="http://schemas.microsoft.com/office/drawing/2014/main" val="2790408670"/>
                    </a:ext>
                  </a:extLst>
                </a:gridCol>
                <a:gridCol w="1616873">
                  <a:extLst>
                    <a:ext uri="{9D8B030D-6E8A-4147-A177-3AD203B41FA5}">
                      <a16:colId xmlns:a16="http://schemas.microsoft.com/office/drawing/2014/main" val="2935437772"/>
                    </a:ext>
                  </a:extLst>
                </a:gridCol>
              </a:tblGrid>
              <a:tr h="398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Gênero</a:t>
                      </a:r>
                    </a:p>
                  </a:txBody>
                  <a:tcPr marL="92904" marR="9290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92904" marR="9290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Percentual</a:t>
                      </a:r>
                      <a:endParaRPr lang="pt-BR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04" marR="92904" marT="0" marB="0" anchor="b"/>
                </a:tc>
                <a:extLst>
                  <a:ext uri="{0D108BD9-81ED-4DB2-BD59-A6C34878D82A}">
                    <a16:rowId xmlns:a16="http://schemas.microsoft.com/office/drawing/2014/main" val="3138923731"/>
                  </a:ext>
                </a:extLst>
              </a:tr>
              <a:tr h="398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Homens</a:t>
                      </a:r>
                    </a:p>
                  </a:txBody>
                  <a:tcPr marL="92904" marR="9290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161</a:t>
                      </a:r>
                      <a:endParaRPr lang="pt-BR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04" marR="9290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70</a:t>
                      </a:r>
                      <a:endParaRPr lang="pt-BR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04" marR="92904" marT="0" marB="0" anchor="b"/>
                </a:tc>
                <a:extLst>
                  <a:ext uri="{0D108BD9-81ED-4DB2-BD59-A6C34878D82A}">
                    <a16:rowId xmlns:a16="http://schemas.microsoft.com/office/drawing/2014/main" val="3435124609"/>
                  </a:ext>
                </a:extLst>
              </a:tr>
              <a:tr h="398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Mulheres</a:t>
                      </a:r>
                    </a:p>
                  </a:txBody>
                  <a:tcPr marL="92904" marR="9290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70</a:t>
                      </a:r>
                      <a:endParaRPr lang="pt-BR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04" marR="9290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30</a:t>
                      </a:r>
                      <a:endParaRPr lang="pt-BR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04" marR="92904" marT="0" marB="0" anchor="b"/>
                </a:tc>
                <a:extLst>
                  <a:ext uri="{0D108BD9-81ED-4DB2-BD59-A6C34878D82A}">
                    <a16:rowId xmlns:a16="http://schemas.microsoft.com/office/drawing/2014/main" val="2128576209"/>
                  </a:ext>
                </a:extLst>
              </a:tr>
              <a:tr h="3981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23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04" marR="9290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2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04" marR="9290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2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04" marR="92904" marT="0" marB="0" anchor="b"/>
                </a:tc>
                <a:extLst>
                  <a:ext uri="{0D108BD9-81ED-4DB2-BD59-A6C34878D82A}">
                    <a16:rowId xmlns:a16="http://schemas.microsoft.com/office/drawing/2014/main" val="2051567972"/>
                  </a:ext>
                </a:extLst>
              </a:tr>
              <a:tr h="398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Idade</a:t>
                      </a:r>
                      <a:endParaRPr lang="pt-BR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04" marR="9290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04" marR="9290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04" marR="92904" marT="0" marB="0" anchor="b"/>
                </a:tc>
                <a:extLst>
                  <a:ext uri="{0D108BD9-81ED-4DB2-BD59-A6C34878D82A}">
                    <a16:rowId xmlns:a16="http://schemas.microsoft.com/office/drawing/2014/main" val="3567248230"/>
                  </a:ext>
                </a:extLst>
              </a:tr>
              <a:tr h="398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&lt; 30 anos</a:t>
                      </a:r>
                      <a:endParaRPr lang="pt-BR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04" marR="9290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58</a:t>
                      </a:r>
                      <a:endParaRPr lang="pt-BR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04" marR="9290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25</a:t>
                      </a:r>
                      <a:endParaRPr lang="pt-BR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04" marR="92904" marT="0" marB="0" anchor="b"/>
                </a:tc>
                <a:extLst>
                  <a:ext uri="{0D108BD9-81ED-4DB2-BD59-A6C34878D82A}">
                    <a16:rowId xmlns:a16="http://schemas.microsoft.com/office/drawing/2014/main" val="3985882817"/>
                  </a:ext>
                </a:extLst>
              </a:tr>
              <a:tr h="398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=&gt;30, &lt;= 39 anos</a:t>
                      </a:r>
                      <a:endParaRPr lang="pt-BR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04" marR="9290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127</a:t>
                      </a:r>
                      <a:endParaRPr lang="pt-BR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04" marR="9290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55</a:t>
                      </a:r>
                      <a:endParaRPr lang="pt-BR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04" marR="92904" marT="0" marB="0" anchor="b"/>
                </a:tc>
                <a:extLst>
                  <a:ext uri="{0D108BD9-81ED-4DB2-BD59-A6C34878D82A}">
                    <a16:rowId xmlns:a16="http://schemas.microsoft.com/office/drawing/2014/main" val="4002339135"/>
                  </a:ext>
                </a:extLst>
              </a:tr>
              <a:tr h="398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=&gt; 40 anos</a:t>
                      </a:r>
                      <a:endParaRPr lang="pt-BR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04" marR="9290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46</a:t>
                      </a:r>
                      <a:endParaRPr lang="pt-BR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04" marR="9290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20</a:t>
                      </a:r>
                      <a:endParaRPr lang="pt-BR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04" marR="92904" marT="0" marB="0" anchor="b"/>
                </a:tc>
                <a:extLst>
                  <a:ext uri="{0D108BD9-81ED-4DB2-BD59-A6C34878D82A}">
                    <a16:rowId xmlns:a16="http://schemas.microsoft.com/office/drawing/2014/main" val="920751104"/>
                  </a:ext>
                </a:extLst>
              </a:tr>
              <a:tr h="3981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23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04" marR="9290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2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04" marR="9290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2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04" marR="92904" marT="0" marB="0" anchor="b"/>
                </a:tc>
                <a:extLst>
                  <a:ext uri="{0D108BD9-81ED-4DB2-BD59-A6C34878D82A}">
                    <a16:rowId xmlns:a16="http://schemas.microsoft.com/office/drawing/2014/main" val="823583022"/>
                  </a:ext>
                </a:extLst>
              </a:tr>
              <a:tr h="398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Tempo de Casa</a:t>
                      </a:r>
                      <a:endParaRPr lang="pt-BR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04" marR="9290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04" marR="9290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04" marR="92904" marT="0" marB="0" anchor="b"/>
                </a:tc>
                <a:extLst>
                  <a:ext uri="{0D108BD9-81ED-4DB2-BD59-A6C34878D82A}">
                    <a16:rowId xmlns:a16="http://schemas.microsoft.com/office/drawing/2014/main" val="819276150"/>
                  </a:ext>
                </a:extLst>
              </a:tr>
              <a:tr h="398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&lt; 3 anos</a:t>
                      </a:r>
                      <a:endParaRPr lang="pt-BR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04" marR="9290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116</a:t>
                      </a:r>
                      <a:endParaRPr lang="pt-BR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04" marR="9290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50</a:t>
                      </a:r>
                      <a:endParaRPr lang="pt-BR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04" marR="92904" marT="0" marB="0" anchor="b"/>
                </a:tc>
                <a:extLst>
                  <a:ext uri="{0D108BD9-81ED-4DB2-BD59-A6C34878D82A}">
                    <a16:rowId xmlns:a16="http://schemas.microsoft.com/office/drawing/2014/main" val="1786435601"/>
                  </a:ext>
                </a:extLst>
              </a:tr>
              <a:tr h="398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=&gt; 3, &lt;= 10 anos</a:t>
                      </a:r>
                      <a:endParaRPr lang="pt-BR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04" marR="9290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91</a:t>
                      </a:r>
                      <a:endParaRPr lang="pt-BR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04" marR="9290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39</a:t>
                      </a:r>
                      <a:endParaRPr lang="pt-BR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04" marR="92904" marT="0" marB="0" anchor="b"/>
                </a:tc>
                <a:extLst>
                  <a:ext uri="{0D108BD9-81ED-4DB2-BD59-A6C34878D82A}">
                    <a16:rowId xmlns:a16="http://schemas.microsoft.com/office/drawing/2014/main" val="2897801887"/>
                  </a:ext>
                </a:extLst>
              </a:tr>
              <a:tr h="398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=&gt; 10 anos</a:t>
                      </a:r>
                      <a:endParaRPr lang="pt-BR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04" marR="9290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24</a:t>
                      </a:r>
                      <a:endParaRPr lang="pt-BR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04" marR="9290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10</a:t>
                      </a:r>
                      <a:endParaRPr lang="pt-BR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04" marR="92904" marT="0" marB="0" anchor="b"/>
                </a:tc>
                <a:extLst>
                  <a:ext uri="{0D108BD9-81ED-4DB2-BD59-A6C34878D82A}">
                    <a16:rowId xmlns:a16="http://schemas.microsoft.com/office/drawing/2014/main" val="3918160738"/>
                  </a:ext>
                </a:extLst>
              </a:tr>
              <a:tr h="398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Total</a:t>
                      </a:r>
                      <a:endParaRPr lang="pt-BR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04" marR="9290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300" b="1" dirty="0">
                          <a:effectLst/>
                        </a:rPr>
                        <a:t>231</a:t>
                      </a:r>
                      <a:endParaRPr lang="pt-BR" sz="2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04" marR="9290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300" b="1" dirty="0">
                          <a:effectLst/>
                        </a:rPr>
                        <a:t>100</a:t>
                      </a:r>
                      <a:endParaRPr lang="pt-BR" sz="2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04" marR="92904" marT="0" marB="0" anchor="b"/>
                </a:tc>
                <a:extLst>
                  <a:ext uri="{0D108BD9-81ED-4DB2-BD59-A6C34878D82A}">
                    <a16:rowId xmlns:a16="http://schemas.microsoft.com/office/drawing/2014/main" val="822162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031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7B197-2D8B-47FB-B46A-88797839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0" y="0"/>
            <a:ext cx="12158589" cy="535207"/>
          </a:xfrm>
        </p:spPr>
        <p:txBody>
          <a:bodyPr>
            <a:normAutofit/>
          </a:bodyPr>
          <a:lstStyle/>
          <a:p>
            <a:r>
              <a:rPr lang="pt-BR" sz="2800" b="1" dirty="0"/>
              <a:t>Emoções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417139-4B01-4CD6-8CB2-A8A85827F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92" y="703385"/>
            <a:ext cx="11451102" cy="5852160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pt-BR" dirty="0"/>
              <a:t>Estimulado</a:t>
            </a:r>
          </a:p>
          <a:p>
            <a:pPr lvl="0"/>
            <a:r>
              <a:rPr lang="pt-BR" dirty="0"/>
              <a:t>Entusiasmado</a:t>
            </a:r>
          </a:p>
          <a:p>
            <a:pPr lvl="0"/>
            <a:r>
              <a:rPr lang="pt-BR" dirty="0"/>
              <a:t>Inspirado</a:t>
            </a:r>
          </a:p>
          <a:p>
            <a:pPr lvl="0"/>
            <a:r>
              <a:rPr lang="pt-BR" dirty="0"/>
              <a:t>Contente</a:t>
            </a:r>
          </a:p>
          <a:p>
            <a:pPr lvl="0"/>
            <a:r>
              <a:rPr lang="pt-BR" dirty="0"/>
              <a:t>Satisfeito</a:t>
            </a:r>
          </a:p>
          <a:p>
            <a:pPr lvl="0"/>
            <a:r>
              <a:rPr lang="pt-BR" dirty="0"/>
              <a:t>Eufórico</a:t>
            </a:r>
          </a:p>
          <a:p>
            <a:pPr lvl="0"/>
            <a:r>
              <a:rPr lang="pt-BR" dirty="0"/>
              <a:t>Frenético</a:t>
            </a:r>
          </a:p>
          <a:p>
            <a:r>
              <a:rPr lang="pt-BR" dirty="0"/>
              <a:t>Ansioso</a:t>
            </a:r>
          </a:p>
          <a:p>
            <a:pPr lvl="0"/>
            <a:r>
              <a:rPr lang="pt-BR" dirty="0"/>
              <a:t>Descontraído</a:t>
            </a:r>
          </a:p>
          <a:p>
            <a:pPr lvl="0"/>
            <a:r>
              <a:rPr lang="pt-BR" dirty="0"/>
              <a:t>Calmo</a:t>
            </a:r>
          </a:p>
          <a:p>
            <a:pPr lvl="0"/>
            <a:r>
              <a:rPr lang="pt-BR" dirty="0"/>
              <a:t>Relaxado</a:t>
            </a:r>
          </a:p>
          <a:p>
            <a:pPr lvl="0"/>
            <a:r>
              <a:rPr lang="pt-BR" dirty="0"/>
              <a:t>Raiva</a:t>
            </a:r>
          </a:p>
          <a:p>
            <a:pPr lvl="0"/>
            <a:r>
              <a:rPr lang="pt-BR" dirty="0"/>
              <a:t>Furioso</a:t>
            </a:r>
          </a:p>
          <a:p>
            <a:pPr lvl="0"/>
            <a:r>
              <a:rPr lang="pt-BR" dirty="0"/>
              <a:t>Amedrontado</a:t>
            </a:r>
          </a:p>
          <a:p>
            <a:pPr lvl="0"/>
            <a:r>
              <a:rPr lang="pt-BR" dirty="0"/>
              <a:t>Enojado</a:t>
            </a:r>
          </a:p>
          <a:p>
            <a:pPr lvl="0"/>
            <a:r>
              <a:rPr lang="pt-BR" dirty="0"/>
              <a:t>Cansado</a:t>
            </a:r>
          </a:p>
          <a:p>
            <a:pPr lvl="0"/>
            <a:r>
              <a:rPr lang="pt-BR" dirty="0"/>
              <a:t>Desanimado</a:t>
            </a:r>
          </a:p>
          <a:p>
            <a:pPr lvl="0"/>
            <a:r>
              <a:rPr lang="pt-BR" dirty="0"/>
              <a:t>Deprimido</a:t>
            </a:r>
          </a:p>
          <a:p>
            <a:pPr lvl="0"/>
            <a:r>
              <a:rPr lang="pt-BR" dirty="0"/>
              <a:t>Melancólico</a:t>
            </a:r>
          </a:p>
          <a:p>
            <a:r>
              <a:rPr lang="pt-BR" dirty="0"/>
              <a:t>Entediado</a:t>
            </a:r>
          </a:p>
        </p:txBody>
      </p:sp>
    </p:spTree>
    <p:extLst>
      <p:ext uri="{BB962C8B-B14F-4D97-AF65-F5344CB8AC3E}">
        <p14:creationId xmlns:p14="http://schemas.microsoft.com/office/powerpoint/2010/main" val="1545239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0F9-8B3C-4F0D-86D3-CB5CB64D8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802794" cy="661182"/>
          </a:xfrm>
        </p:spPr>
        <p:txBody>
          <a:bodyPr>
            <a:normAutofit/>
          </a:bodyPr>
          <a:lstStyle/>
          <a:p>
            <a:r>
              <a:rPr lang="pt-BR" sz="2800" b="1" dirty="0"/>
              <a:t>Estatísticas Descritivas </a:t>
            </a:r>
            <a:r>
              <a:rPr lang="en-US" sz="2800" b="1" dirty="0"/>
              <a:t>(n=231)</a:t>
            </a:r>
            <a:endParaRPr lang="pt-BR" sz="2800" b="1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A45040E-2443-4766-82EA-7E8F63A0A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636426"/>
              </p:ext>
            </p:extLst>
          </p:nvPr>
        </p:nvGraphicFramePr>
        <p:xfrm>
          <a:off x="1378634" y="661183"/>
          <a:ext cx="8215530" cy="618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3132">
                  <a:extLst>
                    <a:ext uri="{9D8B030D-6E8A-4147-A177-3AD203B41FA5}">
                      <a16:colId xmlns:a16="http://schemas.microsoft.com/office/drawing/2014/main" val="4113729688"/>
                    </a:ext>
                  </a:extLst>
                </a:gridCol>
                <a:gridCol w="872446">
                  <a:extLst>
                    <a:ext uri="{9D8B030D-6E8A-4147-A177-3AD203B41FA5}">
                      <a16:colId xmlns:a16="http://schemas.microsoft.com/office/drawing/2014/main" val="3095599303"/>
                    </a:ext>
                  </a:extLst>
                </a:gridCol>
                <a:gridCol w="872446">
                  <a:extLst>
                    <a:ext uri="{9D8B030D-6E8A-4147-A177-3AD203B41FA5}">
                      <a16:colId xmlns:a16="http://schemas.microsoft.com/office/drawing/2014/main" val="3000974612"/>
                    </a:ext>
                  </a:extLst>
                </a:gridCol>
                <a:gridCol w="872446">
                  <a:extLst>
                    <a:ext uri="{9D8B030D-6E8A-4147-A177-3AD203B41FA5}">
                      <a16:colId xmlns:a16="http://schemas.microsoft.com/office/drawing/2014/main" val="736670214"/>
                    </a:ext>
                  </a:extLst>
                </a:gridCol>
                <a:gridCol w="1072381">
                  <a:extLst>
                    <a:ext uri="{9D8B030D-6E8A-4147-A177-3AD203B41FA5}">
                      <a16:colId xmlns:a16="http://schemas.microsoft.com/office/drawing/2014/main" val="1862731263"/>
                    </a:ext>
                  </a:extLst>
                </a:gridCol>
                <a:gridCol w="1108734">
                  <a:extLst>
                    <a:ext uri="{9D8B030D-6E8A-4147-A177-3AD203B41FA5}">
                      <a16:colId xmlns:a16="http://schemas.microsoft.com/office/drawing/2014/main" val="1477703017"/>
                    </a:ext>
                  </a:extLst>
                </a:gridCol>
                <a:gridCol w="908797">
                  <a:extLst>
                    <a:ext uri="{9D8B030D-6E8A-4147-A177-3AD203B41FA5}">
                      <a16:colId xmlns:a16="http://schemas.microsoft.com/office/drawing/2014/main" val="1377360085"/>
                    </a:ext>
                  </a:extLst>
                </a:gridCol>
                <a:gridCol w="945148">
                  <a:extLst>
                    <a:ext uri="{9D8B030D-6E8A-4147-A177-3AD203B41FA5}">
                      <a16:colId xmlns:a16="http://schemas.microsoft.com/office/drawing/2014/main" val="4156534643"/>
                    </a:ext>
                  </a:extLst>
                </a:gridCol>
              </a:tblGrid>
              <a:tr h="4814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i="1" dirty="0">
                          <a:effectLst/>
                        </a:rPr>
                        <a:t>Variável</a:t>
                      </a:r>
                      <a:endParaRPr lang="pt-BR" sz="14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Média</a:t>
                      </a: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i="1" dirty="0">
                          <a:effectLst/>
                        </a:rPr>
                        <a:t>Mediana</a:t>
                      </a:r>
                      <a:endParaRPr lang="pt-BR" sz="14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i="1">
                          <a:effectLst/>
                        </a:rPr>
                        <a:t>SD</a:t>
                      </a:r>
                      <a:endParaRPr lang="pt-BR" sz="14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i="1" dirty="0">
                          <a:effectLst/>
                        </a:rPr>
                        <a:t>1o Quartil</a:t>
                      </a:r>
                      <a:endParaRPr lang="pt-BR" sz="14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i="1" dirty="0">
                          <a:effectLst/>
                        </a:rPr>
                        <a:t>3o Quartil</a:t>
                      </a:r>
                      <a:endParaRPr lang="pt-BR" sz="14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i="1" dirty="0">
                          <a:effectLst/>
                        </a:rPr>
                        <a:t>Mínimo</a:t>
                      </a:r>
                      <a:endParaRPr lang="pt-BR" sz="14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i="1" dirty="0">
                          <a:effectLst/>
                        </a:rPr>
                        <a:t>Máximo</a:t>
                      </a:r>
                      <a:endParaRPr lang="pt-BR" sz="14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extLst>
                  <a:ext uri="{0D108BD9-81ED-4DB2-BD59-A6C34878D82A}">
                    <a16:rowId xmlns:a16="http://schemas.microsoft.com/office/drawing/2014/main" val="3930279420"/>
                  </a:ext>
                </a:extLst>
              </a:tr>
              <a:tr h="250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err="1">
                          <a:effectLst/>
                        </a:rPr>
                        <a:t>Reflex</a:t>
                      </a:r>
                      <a:r>
                        <a:rPr lang="pt-BR" sz="1400" dirty="0">
                          <a:effectLst/>
                        </a:rPr>
                        <a:t> (desempenho)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0.61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0.50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0.34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0.37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0.86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1.35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extLst>
                  <a:ext uri="{0D108BD9-81ED-4DB2-BD59-A6C34878D82A}">
                    <a16:rowId xmlns:a16="http://schemas.microsoft.com/office/drawing/2014/main" val="541907643"/>
                  </a:ext>
                </a:extLst>
              </a:tr>
              <a:tr h="250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err="1">
                          <a:effectLst/>
                        </a:rPr>
                        <a:t>ClusCoef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0.32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0.29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0.17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0.19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0.44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0.04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0.83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extLst>
                  <a:ext uri="{0D108BD9-81ED-4DB2-BD59-A6C34878D82A}">
                    <a16:rowId xmlns:a16="http://schemas.microsoft.com/office/drawing/2014/main" val="2095968061"/>
                  </a:ext>
                </a:extLst>
              </a:tr>
              <a:tr h="250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Descontraido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3.46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3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0.92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3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4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5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extLst>
                  <a:ext uri="{0D108BD9-81ED-4DB2-BD59-A6C34878D82A}">
                    <a16:rowId xmlns:a16="http://schemas.microsoft.com/office/drawing/2014/main" val="1646080626"/>
                  </a:ext>
                </a:extLst>
              </a:tr>
              <a:tr h="250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Calmo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2.95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3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1.08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2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4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5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extLst>
                  <a:ext uri="{0D108BD9-81ED-4DB2-BD59-A6C34878D82A}">
                    <a16:rowId xmlns:a16="http://schemas.microsoft.com/office/drawing/2014/main" val="3911175507"/>
                  </a:ext>
                </a:extLst>
              </a:tr>
              <a:tr h="250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Contente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4.19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4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0.84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4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5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5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extLst>
                  <a:ext uri="{0D108BD9-81ED-4DB2-BD59-A6C34878D82A}">
                    <a16:rowId xmlns:a16="http://schemas.microsoft.com/office/drawing/2014/main" val="2431192136"/>
                  </a:ext>
                </a:extLst>
              </a:tr>
              <a:tr h="250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Satisfeito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4.18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4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0.85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4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5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5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extLst>
                  <a:ext uri="{0D108BD9-81ED-4DB2-BD59-A6C34878D82A}">
                    <a16:rowId xmlns:a16="http://schemas.microsoft.com/office/drawing/2014/main" val="4070909489"/>
                  </a:ext>
                </a:extLst>
              </a:tr>
              <a:tr h="250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Relaxado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2.46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2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1.07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2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3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5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extLst>
                  <a:ext uri="{0D108BD9-81ED-4DB2-BD59-A6C34878D82A}">
                    <a16:rowId xmlns:a16="http://schemas.microsoft.com/office/drawing/2014/main" val="4209013808"/>
                  </a:ext>
                </a:extLst>
              </a:tr>
              <a:tr h="250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Estimulado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4.05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4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0.92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3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5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5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extLst>
                  <a:ext uri="{0D108BD9-81ED-4DB2-BD59-A6C34878D82A}">
                    <a16:rowId xmlns:a16="http://schemas.microsoft.com/office/drawing/2014/main" val="1715570148"/>
                  </a:ext>
                </a:extLst>
              </a:tr>
              <a:tr h="250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Frenetico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3.02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3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1.19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2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4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5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extLst>
                  <a:ext uri="{0D108BD9-81ED-4DB2-BD59-A6C34878D82A}">
                    <a16:rowId xmlns:a16="http://schemas.microsoft.com/office/drawing/2014/main" val="847526708"/>
                  </a:ext>
                </a:extLst>
              </a:tr>
              <a:tr h="250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Euforico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3.36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3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1.07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3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4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5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extLst>
                  <a:ext uri="{0D108BD9-81ED-4DB2-BD59-A6C34878D82A}">
                    <a16:rowId xmlns:a16="http://schemas.microsoft.com/office/drawing/2014/main" val="2726153308"/>
                  </a:ext>
                </a:extLst>
              </a:tr>
              <a:tr h="250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Entusiasmado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4.00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4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0.93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3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5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5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extLst>
                  <a:ext uri="{0D108BD9-81ED-4DB2-BD59-A6C34878D82A}">
                    <a16:rowId xmlns:a16="http://schemas.microsoft.com/office/drawing/2014/main" val="1522090219"/>
                  </a:ext>
                </a:extLst>
              </a:tr>
              <a:tr h="250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Inspirado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4.02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4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0.85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3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5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2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5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extLst>
                  <a:ext uri="{0D108BD9-81ED-4DB2-BD59-A6C34878D82A}">
                    <a16:rowId xmlns:a16="http://schemas.microsoft.com/office/drawing/2014/main" val="3413869913"/>
                  </a:ext>
                </a:extLst>
              </a:tr>
              <a:tr h="250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Raiva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2.17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2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1.04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3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5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extLst>
                  <a:ext uri="{0D108BD9-81ED-4DB2-BD59-A6C34878D82A}">
                    <a16:rowId xmlns:a16="http://schemas.microsoft.com/office/drawing/2014/main" val="3222604600"/>
                  </a:ext>
                </a:extLst>
              </a:tr>
              <a:tr h="250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Ansioso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3.32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3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1.02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3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4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5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extLst>
                  <a:ext uri="{0D108BD9-81ED-4DB2-BD59-A6C34878D82A}">
                    <a16:rowId xmlns:a16="http://schemas.microsoft.com/office/drawing/2014/main" val="4097591567"/>
                  </a:ext>
                </a:extLst>
              </a:tr>
              <a:tr h="250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Enojado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1.38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0.74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2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4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extLst>
                  <a:ext uri="{0D108BD9-81ED-4DB2-BD59-A6C34878D82A}">
                    <a16:rowId xmlns:a16="http://schemas.microsoft.com/office/drawing/2014/main" val="3552104641"/>
                  </a:ext>
                </a:extLst>
              </a:tr>
              <a:tr h="250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Amedrontado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1.69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0.89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2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5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extLst>
                  <a:ext uri="{0D108BD9-81ED-4DB2-BD59-A6C34878D82A}">
                    <a16:rowId xmlns:a16="http://schemas.microsoft.com/office/drawing/2014/main" val="305717341"/>
                  </a:ext>
                </a:extLst>
              </a:tr>
              <a:tr h="250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Furioso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2.05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2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0.99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3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5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extLst>
                  <a:ext uri="{0D108BD9-81ED-4DB2-BD59-A6C34878D82A}">
                    <a16:rowId xmlns:a16="http://schemas.microsoft.com/office/drawing/2014/main" val="3222619686"/>
                  </a:ext>
                </a:extLst>
              </a:tr>
              <a:tr h="250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Entediado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1.78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2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0.85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2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4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extLst>
                  <a:ext uri="{0D108BD9-81ED-4DB2-BD59-A6C34878D82A}">
                    <a16:rowId xmlns:a16="http://schemas.microsoft.com/office/drawing/2014/main" val="3002223128"/>
                  </a:ext>
                </a:extLst>
              </a:tr>
              <a:tr h="250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Deprimido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1.61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0.90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2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5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extLst>
                  <a:ext uri="{0D108BD9-81ED-4DB2-BD59-A6C34878D82A}">
                    <a16:rowId xmlns:a16="http://schemas.microsoft.com/office/drawing/2014/main" val="2323902300"/>
                  </a:ext>
                </a:extLst>
              </a:tr>
              <a:tr h="250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Desanimado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2.00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2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0.96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3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5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extLst>
                  <a:ext uri="{0D108BD9-81ED-4DB2-BD59-A6C34878D82A}">
                    <a16:rowId xmlns:a16="http://schemas.microsoft.com/office/drawing/2014/main" val="3203654114"/>
                  </a:ext>
                </a:extLst>
              </a:tr>
              <a:tr h="250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Melancolico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1.63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0.85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2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5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extLst>
                  <a:ext uri="{0D108BD9-81ED-4DB2-BD59-A6C34878D82A}">
                    <a16:rowId xmlns:a16="http://schemas.microsoft.com/office/drawing/2014/main" val="1137496034"/>
                  </a:ext>
                </a:extLst>
              </a:tr>
              <a:tr h="250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Cansado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3.06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3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1.06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2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4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5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94" marR="42594" marT="0" marB="0" anchor="ctr"/>
                </a:tc>
                <a:extLst>
                  <a:ext uri="{0D108BD9-81ED-4DB2-BD59-A6C34878D82A}">
                    <a16:rowId xmlns:a16="http://schemas.microsoft.com/office/drawing/2014/main" val="442290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184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0F9-8B3C-4F0D-86D3-CB5CB64D8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802794" cy="661182"/>
          </a:xfrm>
        </p:spPr>
        <p:txBody>
          <a:bodyPr>
            <a:noAutofit/>
          </a:bodyPr>
          <a:lstStyle/>
          <a:p>
            <a:r>
              <a:rPr lang="en-US" sz="2800" b="1" dirty="0" err="1"/>
              <a:t>Representação</a:t>
            </a:r>
            <a:r>
              <a:rPr lang="en-US" sz="2800" b="1" dirty="0"/>
              <a:t> </a:t>
            </a:r>
            <a:r>
              <a:rPr lang="en-US" sz="2800" b="1" dirty="0" err="1"/>
              <a:t>Gráfica</a:t>
            </a:r>
            <a:r>
              <a:rPr lang="en-US" sz="2800" b="1" dirty="0"/>
              <a:t> das </a:t>
            </a:r>
            <a:r>
              <a:rPr lang="en-US" sz="2800" b="1" dirty="0" err="1"/>
              <a:t>Emoções</a:t>
            </a:r>
            <a:r>
              <a:rPr lang="en-US" sz="2800" b="1" dirty="0"/>
              <a:t> a </a:t>
            </a:r>
            <a:r>
              <a:rPr lang="en-US" sz="2800" b="1" dirty="0" err="1"/>
              <a:t>partir</a:t>
            </a:r>
            <a:r>
              <a:rPr lang="en-US" sz="2800" b="1" dirty="0"/>
              <a:t> das </a:t>
            </a:r>
            <a:r>
              <a:rPr lang="en-US" sz="2800" b="1" dirty="0" err="1"/>
              <a:t>respostas</a:t>
            </a:r>
            <a:r>
              <a:rPr lang="en-US" sz="2800" b="1" dirty="0"/>
              <a:t> dos </a:t>
            </a:r>
            <a:r>
              <a:rPr lang="en-US" sz="2800" b="1" dirty="0" err="1"/>
              <a:t>vendedores</a:t>
            </a:r>
            <a:br>
              <a:rPr lang="pt-BR" sz="2800" dirty="0"/>
            </a:br>
            <a:endParaRPr lang="pt-BR" sz="1800" b="1" dirty="0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40C66F4B-A757-4588-8FF7-E78172297CBD}"/>
              </a:ext>
            </a:extLst>
          </p:cNvPr>
          <p:cNvGraphicFramePr/>
          <p:nvPr/>
        </p:nvGraphicFramePr>
        <p:xfrm>
          <a:off x="1460090" y="589089"/>
          <a:ext cx="8686800" cy="6089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6168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0F9-8B3C-4F0D-86D3-CB5CB64D8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83" y="1266092"/>
            <a:ext cx="4107766" cy="661182"/>
          </a:xfrm>
        </p:spPr>
        <p:txBody>
          <a:bodyPr>
            <a:normAutofit fontScale="90000"/>
          </a:bodyPr>
          <a:lstStyle/>
          <a:p>
            <a:r>
              <a:rPr lang="pt-BR" sz="2800" b="1" dirty="0"/>
              <a:t>Estimativas dos parâmetros dos modelos</a:t>
            </a:r>
            <a:br>
              <a:rPr lang="pt-BR" sz="2800" b="1" dirty="0"/>
            </a:br>
            <a:br>
              <a:rPr lang="pt-BR" sz="2800" b="1" dirty="0"/>
            </a:br>
            <a:r>
              <a:rPr lang="pt-BR" sz="2800" b="1" dirty="0"/>
              <a:t>Variável dependente: </a:t>
            </a:r>
            <a:r>
              <a:rPr lang="pt-BR" sz="2800" b="1" dirty="0" err="1"/>
              <a:t>Reflex</a:t>
            </a:r>
            <a:r>
              <a:rPr lang="pt-BR" sz="2800" b="1" dirty="0"/>
              <a:t> (desempenho)</a:t>
            </a:r>
            <a:endParaRPr lang="pt-BR" sz="2800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0FCE16DD-B1A4-46AB-8217-019F21CA0741}"/>
              </a:ext>
            </a:extLst>
          </p:cNvPr>
          <p:cNvGraphicFramePr>
            <a:graphicFrameLocks noGrp="1"/>
          </p:cNvGraphicFramePr>
          <p:nvPr/>
        </p:nvGraphicFramePr>
        <p:xfrm>
          <a:off x="4867421" y="63128"/>
          <a:ext cx="5331654" cy="66710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2002">
                  <a:extLst>
                    <a:ext uri="{9D8B030D-6E8A-4147-A177-3AD203B41FA5}">
                      <a16:colId xmlns:a16="http://schemas.microsoft.com/office/drawing/2014/main" val="614948599"/>
                    </a:ext>
                  </a:extLst>
                </a:gridCol>
                <a:gridCol w="774518">
                  <a:extLst>
                    <a:ext uri="{9D8B030D-6E8A-4147-A177-3AD203B41FA5}">
                      <a16:colId xmlns:a16="http://schemas.microsoft.com/office/drawing/2014/main" val="2713203931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3564397518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1873726818"/>
                    </a:ext>
                  </a:extLst>
                </a:gridCol>
                <a:gridCol w="681090">
                  <a:extLst>
                    <a:ext uri="{9D8B030D-6E8A-4147-A177-3AD203B41FA5}">
                      <a16:colId xmlns:a16="http://schemas.microsoft.com/office/drawing/2014/main" val="1833247839"/>
                    </a:ext>
                  </a:extLst>
                </a:gridCol>
                <a:gridCol w="711478">
                  <a:extLst>
                    <a:ext uri="{9D8B030D-6E8A-4147-A177-3AD203B41FA5}">
                      <a16:colId xmlns:a16="http://schemas.microsoft.com/office/drawing/2014/main" val="3730980597"/>
                    </a:ext>
                  </a:extLst>
                </a:gridCol>
              </a:tblGrid>
              <a:tr h="2000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Variáveis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(1)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(2)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(3)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(4)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(9)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extLst>
                  <a:ext uri="{0D108BD9-81ED-4DB2-BD59-A6C34878D82A}">
                    <a16:rowId xmlns:a16="http://schemas.microsoft.com/office/drawing/2014/main" val="2563260091"/>
                  </a:ext>
                </a:extLst>
              </a:tr>
              <a:tr h="2165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(5.70)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(6.06)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(5.93)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(6.09)   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(5.90)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extLst>
                  <a:ext uri="{0D108BD9-81ED-4DB2-BD59-A6C34878D82A}">
                    <a16:rowId xmlns:a16="http://schemas.microsoft.com/office/drawing/2014/main" val="4108741089"/>
                  </a:ext>
                </a:extLst>
              </a:tr>
              <a:tr h="2165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HPHA (F4A)</a:t>
                      </a:r>
                      <a:endParaRPr lang="pt-BR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0.0337*</a:t>
                      </a:r>
                      <a:endParaRPr lang="pt-BR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               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0.0324*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extLst>
                  <a:ext uri="{0D108BD9-81ED-4DB2-BD59-A6C34878D82A}">
                    <a16:rowId xmlns:a16="http://schemas.microsoft.com/office/drawing/2014/main" val="1121286460"/>
                  </a:ext>
                </a:extLst>
              </a:tr>
              <a:tr h="2165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(2.09)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               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(2.04)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extLst>
                  <a:ext uri="{0D108BD9-81ED-4DB2-BD59-A6C34878D82A}">
                    <a16:rowId xmlns:a16="http://schemas.microsoft.com/office/drawing/2014/main" val="3685369491"/>
                  </a:ext>
                </a:extLst>
              </a:tr>
              <a:tr h="409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LP (F4B)</a:t>
                      </a:r>
                      <a:endParaRPr lang="pt-BR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-0.0363*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               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-0.0346+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extLst>
                  <a:ext uri="{0D108BD9-81ED-4DB2-BD59-A6C34878D82A}">
                    <a16:rowId xmlns:a16="http://schemas.microsoft.com/office/drawing/2014/main" val="3559731089"/>
                  </a:ext>
                </a:extLst>
              </a:tr>
              <a:tr h="2165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(-2.02)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               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(-1.94)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extLst>
                  <a:ext uri="{0D108BD9-81ED-4DB2-BD59-A6C34878D82A}">
                    <a16:rowId xmlns:a16="http://schemas.microsoft.com/office/drawing/2014/main" val="2168940393"/>
                  </a:ext>
                </a:extLst>
              </a:tr>
              <a:tr h="409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HPLA (F4C)</a:t>
                      </a:r>
                      <a:endParaRPr lang="pt-BR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-0.00965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               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-0.00891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extLst>
                  <a:ext uri="{0D108BD9-81ED-4DB2-BD59-A6C34878D82A}">
                    <a16:rowId xmlns:a16="http://schemas.microsoft.com/office/drawing/2014/main" val="3621710837"/>
                  </a:ext>
                </a:extLst>
              </a:tr>
              <a:tr h="2165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(-0.46)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               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(-0.43)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extLst>
                  <a:ext uri="{0D108BD9-81ED-4DB2-BD59-A6C34878D82A}">
                    <a16:rowId xmlns:a16="http://schemas.microsoft.com/office/drawing/2014/main" val="3823215736"/>
                  </a:ext>
                </a:extLst>
              </a:tr>
              <a:tr h="2165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HA (F4D)</a:t>
                      </a:r>
                      <a:endParaRPr lang="pt-BR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0.0347+  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0.0339+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extLst>
                  <a:ext uri="{0D108BD9-81ED-4DB2-BD59-A6C34878D82A}">
                    <a16:rowId xmlns:a16="http://schemas.microsoft.com/office/drawing/2014/main" val="676030262"/>
                  </a:ext>
                </a:extLst>
              </a:tr>
              <a:tr h="2165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(1.82)   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(1.79)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extLst>
                  <a:ext uri="{0D108BD9-81ED-4DB2-BD59-A6C34878D82A}">
                    <a16:rowId xmlns:a16="http://schemas.microsoft.com/office/drawing/2014/main" val="3347619126"/>
                  </a:ext>
                </a:extLst>
              </a:tr>
              <a:tr h="409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ClusCoef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0.739***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0.790***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0.763***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0.763***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0.751***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extLst>
                  <a:ext uri="{0D108BD9-81ED-4DB2-BD59-A6C34878D82A}">
                    <a16:rowId xmlns:a16="http://schemas.microsoft.com/office/drawing/2014/main" val="3185505861"/>
                  </a:ext>
                </a:extLst>
              </a:tr>
              <a:tr h="2000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Mulher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-0.0576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-0.0454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-0.0492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-0.0462   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-0.0450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extLst>
                  <a:ext uri="{0D108BD9-81ED-4DB2-BD59-A6C34878D82A}">
                    <a16:rowId xmlns:a16="http://schemas.microsoft.com/office/drawing/2014/main" val="4086880390"/>
                  </a:ext>
                </a:extLst>
              </a:tr>
              <a:tr h="2165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(-1.38)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(-1.08)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(-1.15)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(-1.11)   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(-1.08)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extLst>
                  <a:ext uri="{0D108BD9-81ED-4DB2-BD59-A6C34878D82A}">
                    <a16:rowId xmlns:a16="http://schemas.microsoft.com/office/drawing/2014/main" val="1770001898"/>
                  </a:ext>
                </a:extLst>
              </a:tr>
              <a:tr h="2165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Idade (ref. &lt; 30 anos)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64" marR="54764" marT="0" marB="0" anchor="ctr"/>
                </a:tc>
                <a:extLst>
                  <a:ext uri="{0D108BD9-81ED-4DB2-BD59-A6C34878D82A}">
                    <a16:rowId xmlns:a16="http://schemas.microsoft.com/office/drawing/2014/main" val="624525832"/>
                  </a:ext>
                </a:extLst>
              </a:tr>
              <a:tr h="2000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30 a 39 anos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0.0863+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0.107*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0.0958*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0.0921*  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0.0912*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extLst>
                  <a:ext uri="{0D108BD9-81ED-4DB2-BD59-A6C34878D82A}">
                    <a16:rowId xmlns:a16="http://schemas.microsoft.com/office/drawing/2014/main" val="1167430383"/>
                  </a:ext>
                </a:extLst>
              </a:tr>
              <a:tr h="2165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(1.95)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(2.39)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(2.22)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(2.14)   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(2.03)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extLst>
                  <a:ext uri="{0D108BD9-81ED-4DB2-BD59-A6C34878D82A}">
                    <a16:rowId xmlns:a16="http://schemas.microsoft.com/office/drawing/2014/main" val="3418781861"/>
                  </a:ext>
                </a:extLst>
              </a:tr>
              <a:tr h="2000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40 ou mais anos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0.0337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0.0423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0.0516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0.0436   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0.0305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extLst>
                  <a:ext uri="{0D108BD9-81ED-4DB2-BD59-A6C34878D82A}">
                    <a16:rowId xmlns:a16="http://schemas.microsoft.com/office/drawing/2014/main" val="1810693687"/>
                  </a:ext>
                </a:extLst>
              </a:tr>
              <a:tr h="2165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(0.58)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(0.75)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(0.90)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(0.78)   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(0.52)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extLst>
                  <a:ext uri="{0D108BD9-81ED-4DB2-BD59-A6C34878D82A}">
                    <a16:rowId xmlns:a16="http://schemas.microsoft.com/office/drawing/2014/main" val="1160816532"/>
                  </a:ext>
                </a:extLst>
              </a:tr>
              <a:tr h="409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Tempo de casa (ref. Menos de 3 anos)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64" marR="54764" marT="0" marB="0" anchor="ctr"/>
                </a:tc>
                <a:extLst>
                  <a:ext uri="{0D108BD9-81ED-4DB2-BD59-A6C34878D82A}">
                    <a16:rowId xmlns:a16="http://schemas.microsoft.com/office/drawing/2014/main" val="3163280371"/>
                  </a:ext>
                </a:extLst>
              </a:tr>
              <a:tr h="2000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3 a 10 anos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0.133**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0.127**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0.133**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0.130** 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0.130**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extLst>
                  <a:ext uri="{0D108BD9-81ED-4DB2-BD59-A6C34878D82A}">
                    <a16:rowId xmlns:a16="http://schemas.microsoft.com/office/drawing/2014/main" val="3787038579"/>
                  </a:ext>
                </a:extLst>
              </a:tr>
              <a:tr h="2165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(2.96)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(2.85)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(2.95)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(2.90)   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(2.94)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extLst>
                  <a:ext uri="{0D108BD9-81ED-4DB2-BD59-A6C34878D82A}">
                    <a16:rowId xmlns:a16="http://schemas.microsoft.com/office/drawing/2014/main" val="544229494"/>
                  </a:ext>
                </a:extLst>
              </a:tr>
              <a:tr h="409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Acima de 10 anos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0.284***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0.279***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0.266***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0.248***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0.272***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extLst>
                  <a:ext uri="{0D108BD9-81ED-4DB2-BD59-A6C34878D82A}">
                    <a16:rowId xmlns:a16="http://schemas.microsoft.com/office/drawing/2014/main" val="4156091853"/>
                  </a:ext>
                </a:extLst>
              </a:tr>
              <a:tr h="2165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(4.01)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(4.02)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(3.72)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(3.41)   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(3.74)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extLst>
                  <a:ext uri="{0D108BD9-81ED-4DB2-BD59-A6C34878D82A}">
                    <a16:rowId xmlns:a16="http://schemas.microsoft.com/office/drawing/2014/main" val="943202947"/>
                  </a:ext>
                </a:extLst>
              </a:tr>
              <a:tr h="409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Constante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0.259***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0.228***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0.242***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0.248***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0.251***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extLst>
                  <a:ext uri="{0D108BD9-81ED-4DB2-BD59-A6C34878D82A}">
                    <a16:rowId xmlns:a16="http://schemas.microsoft.com/office/drawing/2014/main" val="21764504"/>
                  </a:ext>
                </a:extLst>
              </a:tr>
              <a:tr h="2000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(5.03)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(4.42)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(4.87)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(5.10)   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(4.80)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extLst>
                  <a:ext uri="{0D108BD9-81ED-4DB2-BD59-A6C34878D82A}">
                    <a16:rowId xmlns:a16="http://schemas.microsoft.com/office/drawing/2014/main" val="3241788230"/>
                  </a:ext>
                </a:extLst>
              </a:tr>
              <a:tr h="2000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R-sq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0.275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0.277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0.267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0.276   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0.296</a:t>
                      </a:r>
                      <a:endParaRPr lang="pt-BR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4" marR="54764" marT="0" marB="0" anchor="ctr"/>
                </a:tc>
                <a:extLst>
                  <a:ext uri="{0D108BD9-81ED-4DB2-BD59-A6C34878D82A}">
                    <a16:rowId xmlns:a16="http://schemas.microsoft.com/office/drawing/2014/main" val="1082861076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63DFA9D1-DF4A-4D2F-AAA9-21B3A9B4D1CD}"/>
              </a:ext>
            </a:extLst>
          </p:cNvPr>
          <p:cNvSpPr/>
          <p:nvPr/>
        </p:nvSpPr>
        <p:spPr>
          <a:xfrm>
            <a:off x="332935" y="5961191"/>
            <a:ext cx="6096000" cy="7730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Estatística t em parênteses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p&lt;0.10. * p&lt;0.05. ** p&lt;0.01. *** p&lt;0.001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057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0F9-8B3C-4F0D-86D3-CB5CB64D8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802794" cy="661182"/>
          </a:xfrm>
        </p:spPr>
        <p:txBody>
          <a:bodyPr>
            <a:normAutofit/>
          </a:bodyPr>
          <a:lstStyle/>
          <a:p>
            <a:r>
              <a:rPr lang="pt-BR" sz="2800" b="1" dirty="0"/>
              <a:t>Correlações</a:t>
            </a:r>
            <a:endParaRPr lang="pt-BR" sz="28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5C91CED-5BE7-48C0-9491-A8C6DD441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63723"/>
              </p:ext>
            </p:extLst>
          </p:nvPr>
        </p:nvGraphicFramePr>
        <p:xfrm>
          <a:off x="4023051" y="2546252"/>
          <a:ext cx="4006482" cy="3200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5494">
                  <a:extLst>
                    <a:ext uri="{9D8B030D-6E8A-4147-A177-3AD203B41FA5}">
                      <a16:colId xmlns:a16="http://schemas.microsoft.com/office/drawing/2014/main" val="1651644352"/>
                    </a:ext>
                  </a:extLst>
                </a:gridCol>
                <a:gridCol w="1335494">
                  <a:extLst>
                    <a:ext uri="{9D8B030D-6E8A-4147-A177-3AD203B41FA5}">
                      <a16:colId xmlns:a16="http://schemas.microsoft.com/office/drawing/2014/main" val="2375820139"/>
                    </a:ext>
                  </a:extLst>
                </a:gridCol>
                <a:gridCol w="1335494">
                  <a:extLst>
                    <a:ext uri="{9D8B030D-6E8A-4147-A177-3AD203B41FA5}">
                      <a16:colId xmlns:a16="http://schemas.microsoft.com/office/drawing/2014/main" val="3987024240"/>
                    </a:ext>
                  </a:extLst>
                </a:gridCol>
              </a:tblGrid>
              <a:tr h="4173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80" marR="973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Reflex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80" marR="973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ClusCoef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80" marR="97380" marT="0" marB="0" anchor="b"/>
                </a:tc>
                <a:extLst>
                  <a:ext uri="{0D108BD9-81ED-4DB2-BD59-A6C34878D82A}">
                    <a16:rowId xmlns:a16="http://schemas.microsoft.com/office/drawing/2014/main" val="2345235716"/>
                  </a:ext>
                </a:extLst>
              </a:tr>
              <a:tr h="4173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ClusCoef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80" marR="973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0.40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80" marR="973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-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80" marR="97380" marT="0" marB="0" anchor="b"/>
                </a:tc>
                <a:extLst>
                  <a:ext uri="{0D108BD9-81ED-4DB2-BD59-A6C34878D82A}">
                    <a16:rowId xmlns:a16="http://schemas.microsoft.com/office/drawing/2014/main" val="1398667248"/>
                  </a:ext>
                </a:extLst>
              </a:tr>
              <a:tr h="4173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HPHA (F4A)</a:t>
                      </a:r>
                      <a:endParaRPr lang="pt-B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80" marR="973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0.13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80" marR="973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0.14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80" marR="97380" marT="0" marB="0" anchor="b"/>
                </a:tc>
                <a:extLst>
                  <a:ext uri="{0D108BD9-81ED-4DB2-BD59-A6C34878D82A}">
                    <a16:rowId xmlns:a16="http://schemas.microsoft.com/office/drawing/2014/main" val="1534729969"/>
                  </a:ext>
                </a:extLst>
              </a:tr>
              <a:tr h="4173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LP (F4B)</a:t>
                      </a:r>
                      <a:endParaRPr lang="pt-B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80" marR="973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-0.04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80" marR="973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0.11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80" marR="97380" marT="0" marB="0" anchor="b"/>
                </a:tc>
                <a:extLst>
                  <a:ext uri="{0D108BD9-81ED-4DB2-BD59-A6C34878D82A}">
                    <a16:rowId xmlns:a16="http://schemas.microsoft.com/office/drawing/2014/main" val="3908331113"/>
                  </a:ext>
                </a:extLst>
              </a:tr>
              <a:tr h="4173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HPLA (F4C)</a:t>
                      </a:r>
                      <a:endParaRPr lang="pt-B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80" marR="973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-0.08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80" marR="973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-0.14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80" marR="97380" marT="0" marB="0" anchor="b"/>
                </a:tc>
                <a:extLst>
                  <a:ext uri="{0D108BD9-81ED-4DB2-BD59-A6C34878D82A}">
                    <a16:rowId xmlns:a16="http://schemas.microsoft.com/office/drawing/2014/main" val="3227239227"/>
                  </a:ext>
                </a:extLst>
              </a:tr>
              <a:tr h="4173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HA (F4D)</a:t>
                      </a:r>
                      <a:endParaRPr lang="pt-B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80" marR="973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0.17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80" marR="973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0.05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80" marR="97380" marT="0" marB="0" anchor="b"/>
                </a:tc>
                <a:extLst>
                  <a:ext uri="{0D108BD9-81ED-4DB2-BD59-A6C34878D82A}">
                    <a16:rowId xmlns:a16="http://schemas.microsoft.com/office/drawing/2014/main" val="751598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735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7B197-2D8B-47FB-B46A-88797839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0" y="0"/>
            <a:ext cx="12158589" cy="535207"/>
          </a:xfrm>
        </p:spPr>
        <p:txBody>
          <a:bodyPr>
            <a:normAutofit/>
          </a:bodyPr>
          <a:lstStyle/>
          <a:p>
            <a:r>
              <a:rPr lang="pt-BR" sz="2800" b="1" dirty="0"/>
              <a:t>Abordagem Analítica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5C7EE90-F88E-43A3-A17C-616C3D32A4B1}"/>
                  </a:ext>
                </a:extLst>
              </p:cNvPr>
              <p:cNvSpPr txBox="1"/>
              <p:nvPr/>
            </p:nvSpPr>
            <p:spPr>
              <a:xfrm>
                <a:off x="504967" y="2674960"/>
                <a:ext cx="1150415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𝑅𝐸𝐹𝐿𝐸𝑋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pt-BR" sz="2800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pt-BR" sz="28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/>
                  <a:t>F4A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pt-BR" sz="2800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dirty="0"/>
                  <a:t>F4B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pt-BR" sz="2800" b="0" i="1" baseline="-2500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800" dirty="0"/>
                  <a:t>F4C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pt-BR" sz="2800" b="0" i="1" baseline="-2500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800" dirty="0"/>
                  <a:t>F4D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pt-BR" sz="28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err="1"/>
                  <a:t>Variáveis</a:t>
                </a:r>
                <a:r>
                  <a:rPr lang="en-US" sz="2800" dirty="0"/>
                  <a:t> de </a:t>
                </a:r>
                <a:r>
                  <a:rPr lang="en-US" sz="2800" dirty="0" err="1"/>
                  <a:t>Controle</a:t>
                </a:r>
                <a:r>
                  <a:rPr lang="en-US" sz="2800" dirty="0"/>
                  <a:t> + </a:t>
                </a:r>
                <a:r>
                  <a:rPr lang="el-GR" sz="2800" dirty="0"/>
                  <a:t>ε</a:t>
                </a:r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5C7EE90-F88E-43A3-A17C-616C3D32A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67" y="2674960"/>
                <a:ext cx="11504153" cy="430887"/>
              </a:xfrm>
              <a:prstGeom prst="rect">
                <a:avLst/>
              </a:prstGeom>
              <a:blipFill>
                <a:blip r:embed="rId2"/>
                <a:stretch>
                  <a:fillRect t="-24286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351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4AB1D-038A-439B-8431-C4A4B067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Relacionais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BE18D5-AC82-4845-ABDF-A0D55160C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ffectLst/>
                <a:latin typeface="Arial"/>
                <a:cs typeface="Arial"/>
              </a:rPr>
              <a:t>Quem são seus colegas de empresa </a:t>
            </a:r>
            <a:r>
              <a:rPr lang="pt-BR" dirty="0">
                <a:latin typeface="Arial"/>
                <a:cs typeface="Arial"/>
              </a:rPr>
              <a:t>com quem</a:t>
            </a:r>
            <a:r>
              <a:rPr lang="pt-BR" dirty="0">
                <a:effectLst/>
                <a:latin typeface="Arial"/>
                <a:cs typeface="Arial"/>
              </a:rPr>
              <a:t> você considera ter uma relação positiva?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771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A8E69-5821-4B7D-8B78-4CFBA458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READ ME FIRST: O que há nesse conjunto de slides?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587D0C-FABE-4FB9-AD81-01FE36DD5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Bem-vinda(o). Nessa apresentação você encontrará um conjunto de ideias, análises, conceitos e explicações que estão associados ao seguinte tema de pesquisa: </a:t>
            </a:r>
            <a:r>
              <a:rPr lang="pt-BR" b="1" i="1" dirty="0"/>
              <a:t>como as emoções impactam o desempenho de vendedores?</a:t>
            </a:r>
          </a:p>
          <a:p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problema</a:t>
            </a:r>
            <a:r>
              <a:rPr lang="en-US" dirty="0"/>
              <a:t> é que nada </a:t>
            </a:r>
            <a:r>
              <a:rPr lang="en-US" dirty="0" err="1"/>
              <a:t>garante</a:t>
            </a:r>
            <a:r>
              <a:rPr lang="en-US" dirty="0"/>
              <a:t> que </a:t>
            </a:r>
            <a:r>
              <a:rPr lang="en-US" dirty="0" err="1"/>
              <a:t>os</a:t>
            </a:r>
            <a:r>
              <a:rPr lang="en-US" dirty="0"/>
              <a:t> slides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ordem</a:t>
            </a:r>
            <a:r>
              <a:rPr lang="en-US" dirty="0"/>
              <a:t>; nada </a:t>
            </a:r>
            <a:r>
              <a:rPr lang="en-US" dirty="0" err="1"/>
              <a:t>garante</a:t>
            </a:r>
            <a:r>
              <a:rPr lang="en-US" dirty="0"/>
              <a:t> que o material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incluído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cobre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‘</a:t>
            </a:r>
            <a:r>
              <a:rPr lang="en-US" dirty="0" err="1"/>
              <a:t>blocos</a:t>
            </a:r>
            <a:r>
              <a:rPr lang="en-US" dirty="0"/>
              <a:t>’ do Canvas do </a:t>
            </a:r>
            <a:r>
              <a:rPr lang="en-US" dirty="0" err="1"/>
              <a:t>projeto</a:t>
            </a:r>
            <a:r>
              <a:rPr lang="en-US" dirty="0"/>
              <a:t>; e nada </a:t>
            </a:r>
            <a:r>
              <a:rPr lang="en-US" dirty="0" err="1"/>
              <a:t>garante</a:t>
            </a:r>
            <a:r>
              <a:rPr lang="en-US" dirty="0"/>
              <a:t> que </a:t>
            </a:r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desses</a:t>
            </a:r>
            <a:r>
              <a:rPr lang="en-US" dirty="0"/>
              <a:t> slides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devam</a:t>
            </a:r>
            <a:r>
              <a:rPr lang="en-US" dirty="0"/>
              <a:t> ser </a:t>
            </a:r>
            <a:r>
              <a:rPr lang="en-US" dirty="0" err="1"/>
              <a:t>substituídos</a:t>
            </a:r>
            <a:r>
              <a:rPr lang="en-US" dirty="0"/>
              <a:t>, </a:t>
            </a:r>
            <a:r>
              <a:rPr lang="en-US" dirty="0" err="1"/>
              <a:t>novas</a:t>
            </a:r>
            <a:r>
              <a:rPr lang="en-US" dirty="0"/>
              <a:t> </a:t>
            </a:r>
            <a:r>
              <a:rPr lang="en-US" dirty="0" err="1"/>
              <a:t>análises</a:t>
            </a:r>
            <a:r>
              <a:rPr lang="en-US" dirty="0"/>
              <a:t> </a:t>
            </a:r>
            <a:r>
              <a:rPr lang="en-US" dirty="0" err="1"/>
              <a:t>realizadas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38105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53CE8-90F7-4861-9A8C-4DF87618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Objetivos deste exercício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BDDA39-5180-4952-BF1D-3D3B71921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/>
              <a:t>A atividade com esses slides tem os seguintes objetivos:</a:t>
            </a:r>
          </a:p>
          <a:p>
            <a:endParaRPr lang="pt-BR" dirty="0"/>
          </a:p>
          <a:p>
            <a:r>
              <a:rPr lang="pt-BR" dirty="0"/>
              <a:t>Desenvolver as habilidades de </a:t>
            </a:r>
            <a:r>
              <a:rPr lang="pt-BR" dirty="0" err="1"/>
              <a:t>storytelling</a:t>
            </a:r>
            <a:r>
              <a:rPr lang="pt-BR" dirty="0"/>
              <a:t>: você terá que ordenar os slides de forma lógica</a:t>
            </a:r>
          </a:p>
          <a:p>
            <a:endParaRPr lang="pt-BR" dirty="0"/>
          </a:p>
          <a:p>
            <a:r>
              <a:rPr lang="pt-BR" dirty="0"/>
              <a:t>Entender e pôr em prática os diversos elementos do </a:t>
            </a:r>
            <a:r>
              <a:rPr lang="pt-BR" dirty="0" err="1"/>
              <a:t>Canvas</a:t>
            </a:r>
            <a:r>
              <a:rPr lang="pt-BR" dirty="0"/>
              <a:t> do projeto</a:t>
            </a:r>
          </a:p>
          <a:p>
            <a:endParaRPr lang="pt-BR" dirty="0"/>
          </a:p>
          <a:p>
            <a:r>
              <a:rPr lang="pt-BR" dirty="0"/>
              <a:t>Desenvolver o raciocínio crítico em relação às análises obtidas e, com isso, consolidar os conhecimentos obtidos até o momento no curso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774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22EB3-0EA8-4244-9A5F-B729A9FD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Ao final da sessão de hoje, espera-se que você: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617EC7-5E89-462F-9843-E7BA516A9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>
                <a:cs typeface="Calibri"/>
              </a:rPr>
              <a:t>Preencha o lado esquerdo do canvas de acordo com os slides.</a:t>
            </a:r>
            <a:endParaRPr lang="pt-BR" dirty="0"/>
          </a:p>
          <a:p>
            <a:pPr marL="514350" indent="-514350">
              <a:buAutoNum type="arabicPeriod"/>
            </a:pPr>
            <a:r>
              <a:rPr lang="pt-BR"/>
              <a:t>Ordene os slides e crie uma </a:t>
            </a:r>
            <a:r>
              <a:rPr lang="pt-BR" err="1"/>
              <a:t>storyline</a:t>
            </a:r>
            <a:r>
              <a:rPr lang="pt-BR" dirty="0"/>
              <a:t>; você pode incluir/excluir/modificar slides para se adequarem ao seu propósito; identifique claramente em sua apresentação as seções de acordo com a estrutura de projeto </a:t>
            </a:r>
            <a:r>
              <a:rPr lang="pt-BR"/>
              <a:t>proposto pelos professores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Liste os dados adicionais a serem coletados e análises que gostaria de desenvolver como suplemento ou substituição às análises existentes; essa lista deve ser acompanhada de justificativa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Identifique as limitações desta pesquisa, assim como potenciais estudos futuros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DF8C6-F60C-4B26-A188-8B37DC8E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PACOTE DE SLIDES DA TEMÁTICA “</a:t>
            </a:r>
            <a:r>
              <a:rPr lang="pt-BR" b="1" dirty="0"/>
              <a:t>EMOÇÕES E DESEMPENHO</a:t>
            </a:r>
            <a:r>
              <a:rPr lang="pt-BR" dirty="0"/>
              <a:t>”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8287B9-D42C-4EB0-A84A-9F9F1C2C82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02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7B197-2D8B-47FB-B46A-88797839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0" y="0"/>
            <a:ext cx="12158589" cy="535207"/>
          </a:xfrm>
        </p:spPr>
        <p:txBody>
          <a:bodyPr>
            <a:normAutofit/>
          </a:bodyPr>
          <a:lstStyle/>
          <a:p>
            <a:r>
              <a:rPr lang="pt-BR" sz="2800" b="1" dirty="0"/>
              <a:t>Modelo </a:t>
            </a:r>
            <a:r>
              <a:rPr lang="pt-BR" sz="2800" b="1" dirty="0" err="1"/>
              <a:t>Circumplex</a:t>
            </a:r>
            <a:r>
              <a:rPr lang="pt-BR" sz="2800" b="1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417139-4B01-4CD6-8CB2-A8A85827F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92" y="703385"/>
            <a:ext cx="4791808" cy="5852160"/>
          </a:xfrm>
        </p:spPr>
        <p:txBody>
          <a:bodyPr/>
          <a:lstStyle/>
          <a:p>
            <a:r>
              <a:rPr lang="pt-BR" dirty="0"/>
              <a:t>Desenvolvido para explorar a linguagem das emoções</a:t>
            </a:r>
          </a:p>
          <a:p>
            <a:endParaRPr lang="en-US" dirty="0"/>
          </a:p>
          <a:p>
            <a:r>
              <a:rPr lang="en-US" dirty="0" err="1"/>
              <a:t>Distinção</a:t>
            </a:r>
            <a:r>
              <a:rPr lang="en-US" dirty="0"/>
              <a:t> de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dimensões</a:t>
            </a:r>
            <a:r>
              <a:rPr lang="en-US" dirty="0"/>
              <a:t>:</a:t>
            </a:r>
          </a:p>
          <a:p>
            <a:pPr lvl="1"/>
            <a:r>
              <a:rPr lang="pt-BR" dirty="0"/>
              <a:t>Valência (também Agradabilidade: alta/baixa)</a:t>
            </a:r>
          </a:p>
          <a:p>
            <a:pPr lvl="1"/>
            <a:r>
              <a:rPr lang="pt-BR" dirty="0"/>
              <a:t>Energia (alta/baixa)</a:t>
            </a:r>
            <a:endParaRPr lang="en-US" dirty="0"/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5A31AA-B67E-4951-84E5-8EF8C43DDF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50" t="19428" r="30937" b="13316"/>
          <a:stretch/>
        </p:blipFill>
        <p:spPr>
          <a:xfrm>
            <a:off x="5143500" y="1123950"/>
            <a:ext cx="7048500" cy="46101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FDCE0589-EF75-4F26-AD2A-0DA818230F90}"/>
              </a:ext>
            </a:extLst>
          </p:cNvPr>
          <p:cNvSpPr/>
          <p:nvPr/>
        </p:nvSpPr>
        <p:spPr>
          <a:xfrm>
            <a:off x="5359791" y="1364566"/>
            <a:ext cx="1688123" cy="576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EC624CA-2AAE-4D8E-8ABF-6E97759A4D35}"/>
              </a:ext>
            </a:extLst>
          </p:cNvPr>
          <p:cNvSpPr/>
          <p:nvPr/>
        </p:nvSpPr>
        <p:spPr>
          <a:xfrm>
            <a:off x="5143500" y="4764258"/>
            <a:ext cx="1688123" cy="576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173AE20-0B68-4A8E-8B71-A64837465E22}"/>
              </a:ext>
            </a:extLst>
          </p:cNvPr>
          <p:cNvSpPr/>
          <p:nvPr/>
        </p:nvSpPr>
        <p:spPr>
          <a:xfrm>
            <a:off x="10503877" y="4764258"/>
            <a:ext cx="1688123" cy="576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CD84C36-CD78-4384-A1E2-6105F52012F4}"/>
              </a:ext>
            </a:extLst>
          </p:cNvPr>
          <p:cNvSpPr/>
          <p:nvPr/>
        </p:nvSpPr>
        <p:spPr>
          <a:xfrm>
            <a:off x="10351477" y="1343025"/>
            <a:ext cx="1688123" cy="576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9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3BC5C-8568-4132-A83D-84B2BB1C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e quando foi feita a coleta de dados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CBD20C-3B73-40EA-A155-C82011536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Empresa líder de construção no Brasil</a:t>
            </a:r>
          </a:p>
          <a:p>
            <a:endParaRPr lang="pt-BR" dirty="0"/>
          </a:p>
          <a:p>
            <a:r>
              <a:rPr lang="pt-BR" dirty="0"/>
              <a:t>Setor em declínio com a diminuição do crescimento da economia</a:t>
            </a:r>
          </a:p>
          <a:p>
            <a:endParaRPr lang="pt-BR" dirty="0"/>
          </a:p>
          <a:p>
            <a:r>
              <a:rPr lang="pt-BR" dirty="0"/>
              <a:t>Todos os entrevistados são da área comercial</a:t>
            </a:r>
          </a:p>
          <a:p>
            <a:endParaRPr lang="pt-BR" dirty="0"/>
          </a:p>
          <a:p>
            <a:r>
              <a:rPr lang="pt-BR" dirty="0"/>
              <a:t>Dados coletados entre dezembro de 2017 e fevereiro de 2018 antes dos vendedores serem formalmente avaliados pela gestão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5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7B197-2D8B-47FB-B46A-88797839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0" y="0"/>
            <a:ext cx="12158589" cy="535207"/>
          </a:xfrm>
        </p:spPr>
        <p:txBody>
          <a:bodyPr>
            <a:normAutofit/>
          </a:bodyPr>
          <a:lstStyle/>
          <a:p>
            <a:r>
              <a:rPr lang="pt-BR" sz="2800" b="1" dirty="0"/>
              <a:t>Alguns conceitos úteis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63CE4CB7-5D63-4779-8EB9-DB3B73F095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805385"/>
              </p:ext>
            </p:extLst>
          </p:nvPr>
        </p:nvGraphicFramePr>
        <p:xfrm>
          <a:off x="838201" y="672516"/>
          <a:ext cx="10515597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100">
                  <a:extLst>
                    <a:ext uri="{9D8B030D-6E8A-4147-A177-3AD203B41FA5}">
                      <a16:colId xmlns:a16="http://schemas.microsoft.com/office/drawing/2014/main" val="2246138487"/>
                    </a:ext>
                  </a:extLst>
                </a:gridCol>
                <a:gridCol w="5090615">
                  <a:extLst>
                    <a:ext uri="{9D8B030D-6E8A-4147-A177-3AD203B41FA5}">
                      <a16:colId xmlns:a16="http://schemas.microsoft.com/office/drawing/2014/main" val="2405945498"/>
                    </a:ext>
                  </a:extLst>
                </a:gridCol>
                <a:gridCol w="3833882">
                  <a:extLst>
                    <a:ext uri="{9D8B030D-6E8A-4147-A177-3AD203B41FA5}">
                      <a16:colId xmlns:a16="http://schemas.microsoft.com/office/drawing/2014/main" val="2824297896"/>
                    </a:ext>
                  </a:extLst>
                </a:gridCol>
              </a:tblGrid>
              <a:tr h="455866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Conceitos utilizados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Definição</a:t>
                      </a:r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formal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Termos</a:t>
                      </a:r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coloquiais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817087"/>
                  </a:ext>
                </a:extLst>
              </a:tr>
              <a:tr h="1232681">
                <a:tc>
                  <a:txBody>
                    <a:bodyPr/>
                    <a:lstStyle/>
                    <a:p>
                      <a:r>
                        <a:rPr lang="pt-BR" sz="1600" b="1" dirty="0"/>
                        <a:t>Afeto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Termo genérico que abrange uma ampla gama de sentimentos que os indivíduos experimentam, incluindo estados de sentimento, como humores e emoções discretas, e traços, como traços de afetividade positiva e negativa.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"Eu sinto..."</a:t>
                      </a:r>
                    </a:p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"Ela parece estar se sentindo ..."</a:t>
                      </a:r>
                    </a:p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"Ele geralmente não apresenta nenhuma emoção ..."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939571"/>
                  </a:ext>
                </a:extLst>
              </a:tr>
              <a:tr h="1180562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Emoções</a:t>
                      </a:r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discretas</a:t>
                      </a:r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As emoções são focadas em um alvo ou causa específica - geralmente percebida por quem percebe a emoção; relativamente intenso e de vida muito curta. Após a intensidade inicial, às vezes pode se transformar em um humor.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 exemplo, amor, raiva, ódio, medo, ciúme, felicidade, tristeza, pesar, raiva, êxtase, afeto, alegria, inveja, medo, etc.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708474"/>
                  </a:ext>
                </a:extLst>
              </a:tr>
              <a:tr h="1008325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‘Humor’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Geralmente assume a forma de um sentimento global positivo (agradável) ou negativo (desagradável); tendem a ser difusos - não focados em uma causa específica - e </a:t>
                      </a:r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freqüentemente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não percebidos por quem percebe o humor; duração média (de alguns momentos a algumas semanas ou mais).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Sentir-se bem, mal, negativo, positivo, alegre, deprimido, agradável, irritado, etc.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796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5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7B197-2D8B-47FB-B46A-88797839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0" y="0"/>
            <a:ext cx="12158589" cy="535207"/>
          </a:xfrm>
        </p:spPr>
        <p:txBody>
          <a:bodyPr>
            <a:normAutofit/>
          </a:bodyPr>
          <a:lstStyle/>
          <a:p>
            <a:r>
              <a:rPr lang="pt-BR" sz="2800" b="1" dirty="0"/>
              <a:t>Questionário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417139-4B01-4CD6-8CB2-A8A85827F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92" y="703385"/>
            <a:ext cx="11451102" cy="5852160"/>
          </a:xfrm>
        </p:spPr>
        <p:txBody>
          <a:bodyPr>
            <a:normAutofit/>
          </a:bodyPr>
          <a:lstStyle/>
          <a:p>
            <a:r>
              <a:rPr lang="pt-BR" sz="3600" dirty="0"/>
              <a:t>JAWS (</a:t>
            </a:r>
            <a:r>
              <a:rPr lang="pt-BR" sz="3600" i="1" dirty="0" err="1"/>
              <a:t>Job-related</a:t>
            </a:r>
            <a:r>
              <a:rPr lang="pt-BR" sz="3600" i="1" dirty="0"/>
              <a:t> </a:t>
            </a:r>
            <a:r>
              <a:rPr lang="pt-BR" sz="3600" i="1" dirty="0" err="1"/>
              <a:t>Affective</a:t>
            </a:r>
            <a:r>
              <a:rPr lang="pt-BR" sz="3600" i="1" dirty="0"/>
              <a:t> </a:t>
            </a:r>
            <a:r>
              <a:rPr lang="pt-BR" sz="3600" i="1" dirty="0" err="1"/>
              <a:t>Well</a:t>
            </a:r>
            <a:r>
              <a:rPr lang="pt-BR" sz="3600" i="1" dirty="0"/>
              <a:t> </a:t>
            </a:r>
            <a:r>
              <a:rPr lang="pt-BR" sz="3600" i="1" dirty="0" err="1"/>
              <a:t>Being</a:t>
            </a:r>
            <a:r>
              <a:rPr lang="pt-BR" sz="3600" i="1" dirty="0"/>
              <a:t> </a:t>
            </a:r>
            <a:r>
              <a:rPr lang="pt-BR" sz="3600" i="1" dirty="0" err="1"/>
              <a:t>Scale</a:t>
            </a:r>
            <a:r>
              <a:rPr lang="pt-BR" sz="3600" dirty="0"/>
              <a:t>)</a:t>
            </a:r>
          </a:p>
          <a:p>
            <a:endParaRPr lang="pt-BR" sz="3600" dirty="0"/>
          </a:p>
          <a:p>
            <a:r>
              <a:rPr lang="pt-BR" sz="3600" dirty="0"/>
              <a:t>20 perguntas: “No meu último mês, meu trabalho me fez sentir [com raiva]” (a emoção é substituída em cada pergunta)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 err="1"/>
              <a:t>Escala</a:t>
            </a:r>
            <a:r>
              <a:rPr lang="en-US" sz="3600" dirty="0"/>
              <a:t>: </a:t>
            </a:r>
            <a:r>
              <a:rPr lang="pt-BR" sz="3600" dirty="0"/>
              <a:t>Nunca, raramente, às vezes, com bastante frequência, extremamente frequentemente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398266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1518</Words>
  <Application>Microsoft Office PowerPoint</Application>
  <PresentationFormat>Widescreen</PresentationFormat>
  <Paragraphs>552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EMOÇÕES E DESEMPENHO  Uma investigação</vt:lpstr>
      <vt:lpstr>READ ME FIRST: O que há nesse conjunto de slides?</vt:lpstr>
      <vt:lpstr>Os Objetivos deste exercício</vt:lpstr>
      <vt:lpstr>Ao final da sessão de hoje, espera-se que você:</vt:lpstr>
      <vt:lpstr>PACOTE DE SLIDES DA TEMÁTICA “EMOÇÕES E DESEMPENHO”</vt:lpstr>
      <vt:lpstr>Modelo Circumplex </vt:lpstr>
      <vt:lpstr>Onde e quando foi feita a coleta de dados</vt:lpstr>
      <vt:lpstr>Alguns conceitos úteis</vt:lpstr>
      <vt:lpstr>Questionário</vt:lpstr>
      <vt:lpstr>Análise Fatorial</vt:lpstr>
      <vt:lpstr>Amostra (n=231)</vt:lpstr>
      <vt:lpstr>Emoções</vt:lpstr>
      <vt:lpstr>Estatísticas Descritivas (n=231)</vt:lpstr>
      <vt:lpstr>Representação Gráfica das Emoções a partir das respostas dos vendedores </vt:lpstr>
      <vt:lpstr>Estimativas dos parâmetros dos modelos  Variável dependente: Reflex (desempenho)</vt:lpstr>
      <vt:lpstr>Correlações</vt:lpstr>
      <vt:lpstr>Abordagem Analítica</vt:lpstr>
      <vt:lpstr>Dados Relacionais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Charles Kirschbaum</dc:creator>
  <cp:lastModifiedBy>Charles Kirschbaum</cp:lastModifiedBy>
  <cp:revision>241</cp:revision>
  <dcterms:created xsi:type="dcterms:W3CDTF">2020-02-26T16:39:09Z</dcterms:created>
  <dcterms:modified xsi:type="dcterms:W3CDTF">2020-10-16T18:33:53Z</dcterms:modified>
</cp:coreProperties>
</file>