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C9862-3D58-43E8-ADA3-AAFBD945F395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F9EC-CC7D-444C-9644-E3F87E9F4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14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FD4A3-9213-4AB8-B271-315D63179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9E8383-12EB-4CE8-825C-03FBD8ED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28AC0-F74E-4FA7-9474-00841463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F3637-88FD-47C8-97CD-3F6556B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91BAB-007A-4D6A-881A-297CE93C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09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58D3D-F419-44DB-9828-7C63618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AAF532-3A1C-4C04-ADC9-B606E2C93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A56C9-03BC-4820-922C-FCF73154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F7419-22C7-4A3B-B8DB-836E5756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BC1AB-7677-4B89-BB98-BBEB21ED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1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C14D06-746C-4FDE-A241-7D91E2009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003D41-07D7-4C1C-9471-AC1FBDF4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5A959-B133-4DE6-8690-B3011A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A9331-1B32-4B1D-AB15-16034A72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ACDD6-DA57-4B6A-9F1E-B8576474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6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DB0B5-D12A-4384-B37F-87368AB7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B0EFE-223F-4787-9276-0C3DF2F9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90150-84EA-4F5A-B01C-D376BC16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961D8-5223-4CF8-B129-1CC5E1B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FA1FC-CBB6-4744-AD27-677BD297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75D53-2CA8-4243-8ABC-6931C0BE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1D643E-4498-4072-A032-CADDEF23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145D3-159C-4A7F-B021-F6FEE3A7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DFFD1-8E5A-4164-A03E-1594DCFE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C05D9-7841-4966-AA56-34384985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41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C103A-6CCC-494E-A802-9F5F290B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81DA8-63D5-4066-8AA2-EC32DD5B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0FD060-B43D-4C43-8B79-5E56435A7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CEAD3-1762-4F9D-A78F-77F26AAC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F1B3A1-E95A-4668-A22E-E132FB04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04597-69D7-4ADD-B6C7-672D4034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06A5-86A8-4260-837D-82CDD21C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1BF1B-7AFA-417B-8854-98F236CB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74F40-4D4F-44DB-9FF6-3F810FB1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CFAC67-F46B-4F1A-A535-8FF5ABE0B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A05260-A13A-4CB9-87BB-0827D86D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EBB250-BB72-4B37-8E2C-1B2DB56C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402107-E8B2-4BE6-B480-DF489ACD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0EF70E-D057-4ECB-B4C7-9C7D70A5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3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80EF4-0969-4701-B6B6-9A039C19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A7D9F2-E2E2-464B-B139-6E456DD2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E47D63-5005-41D5-99C8-C2FF59BB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C052FC-0920-427F-9FDB-D425007B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14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FDF1F9-23FE-45E0-9234-4EF4059A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590D83-9A9D-49E3-B4C9-05909F4D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5663AB-4347-4313-BF62-A36FCBF2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93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3C5F-9180-4258-A804-06654A03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9BF7C-7EDD-4A05-99B8-AAB77410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E9FC9A-C06D-46A8-AF88-F6C952E5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F7E9D-3782-4392-A0BD-DFAE535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92F92-011F-4CEA-A30D-D6BF6537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B95BD-0DC5-44C0-B1F7-FC9C5801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4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4ADA-8954-4CE9-B480-B75F727A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C0EFF7-1B43-4934-8843-6B3C54C78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4331C-0971-4D2C-933E-35F8CCB8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F8A7D4-4CB8-49E3-9980-9A63245B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E89F1C-86F5-47D5-B7E0-4E8384AC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270509-159D-42FF-9F07-0F310A46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04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6987AC-9F71-4CA0-90F4-12B595ED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1FE50-E7E0-41E4-B829-C1338CE5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54A6D-6E0F-48AB-BA97-440678A69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93D9-1229-455A-A02D-07B90E7C3E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149B4F-619C-400C-96C7-7F981B79F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6BD31-593B-494E-97B2-1B8EF049F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40F2-F3F3-4DFE-A4E9-669939C6C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767EB4F-03A2-492B-9AF0-A4C21BCFE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Projeto</a:t>
            </a:r>
            <a:r>
              <a:rPr lang="pt-BR" sz="6600" dirty="0">
                <a:latin typeface="Montserrat Semibold" panose="00000700000000000000" pitchFamily="2" charset="0"/>
              </a:rPr>
              <a:t> ICD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0F93B2A0-7754-4A7E-B183-141A0A1A9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Montserrat Regular" panose="00000500000000000000" pitchFamily="2" charset="0"/>
              </a:rPr>
              <a:t>Lucas Augusto da Silva Gonçalves – 2019006884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Montserrat Regular" panose="00000500000000000000" pitchFamily="2" charset="0"/>
              </a:rPr>
              <a:t>João Pedro Macedo Oliveira – 2019006779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Montserrat Regular" panose="00000500000000000000" pitchFamily="2" charset="0"/>
              </a:rPr>
              <a:t>Arthur Yochio Rodrigues Codama – 2019006418</a:t>
            </a:r>
          </a:p>
          <a:p>
            <a:endParaRPr lang="pt-BR" b="0" dirty="0">
              <a:solidFill>
                <a:srgbClr val="000000"/>
              </a:solidFill>
              <a:effectLst/>
              <a:latin typeface="Montserrat Regular" panose="00000500000000000000" pitchFamily="2" charset="0"/>
            </a:endParaRPr>
          </a:p>
          <a:p>
            <a:endParaRPr lang="pt-BR" b="0" dirty="0">
              <a:solidFill>
                <a:srgbClr val="000000"/>
              </a:solidFill>
              <a:effectLst/>
              <a:latin typeface="Montserrat Regular" panose="00000500000000000000" pitchFamily="2" charset="0"/>
            </a:endParaRPr>
          </a:p>
          <a:p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pt-BR" dirty="0">
              <a:latin typeface="Montserrat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298F0-6B3D-4C56-9FF9-2A698FA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377482"/>
            <a:ext cx="10515600" cy="7840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Montserrat Semibold" panose="00000700000000000000" pitchFamily="2" charset="0"/>
              </a:rPr>
              <a:t>Introdução</a:t>
            </a:r>
            <a:endParaRPr lang="pt-BR" sz="2200" b="1" dirty="0">
              <a:latin typeface="Montserrat Semibold" panose="000007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C60D95-B87E-4EB1-A0A3-EBA0A5DE11DD}"/>
              </a:ext>
            </a:extLst>
          </p:cNvPr>
          <p:cNvSpPr txBox="1"/>
          <p:nvPr/>
        </p:nvSpPr>
        <p:spPr>
          <a:xfrm>
            <a:off x="319216" y="1285103"/>
            <a:ext cx="1099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6984FB-E9FC-4D07-BCC7-B58ACA3B5AB7}"/>
              </a:ext>
            </a:extLst>
          </p:cNvPr>
          <p:cNvSpPr txBox="1"/>
          <p:nvPr/>
        </p:nvSpPr>
        <p:spPr>
          <a:xfrm>
            <a:off x="319216" y="1161537"/>
            <a:ext cx="11553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Nesse projeto, o grupo trata de uma base de dados do site IMDb, site conhecido por conter um grande número de informações e notícias sobre filmes e séries de TV. </a:t>
            </a:r>
          </a:p>
          <a:p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Da vastidão de conteúdo do site, nosso projeto foca nos filmes e seus atributos e nas avaliações que eles receberam, com o objetivo de ponderar sobre a seguinte pergunta: </a:t>
            </a:r>
            <a:r>
              <a:rPr lang="pt-BR" sz="2000" b="1" dirty="0">
                <a:latin typeface="Roboto" panose="02000000000000000000" pitchFamily="2" charset="0"/>
                <a:ea typeface="Roboto" panose="02000000000000000000" pitchFamily="2" charset="0"/>
              </a:rPr>
              <a:t>As características do público e do próprio filme influenciam sua avaliação e popularidade?</a:t>
            </a:r>
          </a:p>
        </p:txBody>
      </p:sp>
      <p:pic>
        <p:nvPicPr>
          <p:cNvPr id="2050" name="Picture 2" descr="IMDb – Wikipédia, a enciclopédia livre">
            <a:extLst>
              <a:ext uri="{FF2B5EF4-FFF2-40B4-BE49-F238E27FC236}">
                <a16:creationId xmlns:a16="http://schemas.microsoft.com/office/drawing/2014/main" id="{C52B81BE-312D-4903-9D0D-605D49370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68" y="4317672"/>
            <a:ext cx="2489704" cy="125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C2BA59-0903-47E7-AAC5-9AA147E1A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93" y="3277989"/>
            <a:ext cx="6843110" cy="33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298F0-6B3D-4C56-9FF9-2A698FA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377482"/>
            <a:ext cx="10515600" cy="7840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Montserrat Semibold" panose="00000700000000000000" pitchFamily="2" charset="0"/>
              </a:rPr>
              <a:t>Testes de Hipótese</a:t>
            </a:r>
            <a:endParaRPr lang="pt-BR" sz="2200" b="1" dirty="0">
              <a:latin typeface="Montserrat Semibold" panose="000007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C60D95-B87E-4EB1-A0A3-EBA0A5DE11DD}"/>
              </a:ext>
            </a:extLst>
          </p:cNvPr>
          <p:cNvSpPr txBox="1"/>
          <p:nvPr/>
        </p:nvSpPr>
        <p:spPr>
          <a:xfrm>
            <a:off x="319216" y="1285103"/>
            <a:ext cx="1099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932FA1-5460-4D36-B4A3-538BDCCFABDD}"/>
              </a:ext>
            </a:extLst>
          </p:cNvPr>
          <p:cNvSpPr txBox="1"/>
          <p:nvPr/>
        </p:nvSpPr>
        <p:spPr>
          <a:xfrm>
            <a:off x="319216" y="1161537"/>
            <a:ext cx="115535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Para começar a responder àquela pergunta, inicialmente foram testadas algumas hipóteses através da noção de Intervalos de Confiança, construídos, nesse caso, por meio da técnica de Bootstrap. Essa técnica foi a escolhida porque o dataset, apesar de extenso, contém apenas os filmes que receberam mais de 100 avaliações, e não apenas a população inteira. As hipóteses testadas foram as seguintes:</a:t>
            </a:r>
          </a:p>
          <a:p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12121"/>
                </a:solidFill>
                <a:latin typeface="Roboto" panose="02000000000000000000" pitchFamily="2" charset="0"/>
              </a:rPr>
              <a:t>U</a:t>
            </a:r>
            <a:r>
              <a:rPr lang="pt-B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 nota média 8 diz pouco sobre a qualidade de um filme, já que ela é bem comum na base de dados</a:t>
            </a:r>
          </a:p>
          <a:p>
            <a:pPr lvl="1"/>
            <a:endParaRPr lang="pt-BR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Jovens (até 18 anos) tendem a dar notas mais altas que outras faixas etárias</a:t>
            </a:r>
          </a:p>
          <a:p>
            <a:pPr lvl="1"/>
            <a:endParaRPr lang="pt-BR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Filmes produzidos nos EUA tendem a ter melhores avaliações.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Filmes que possuem 'Action' como um dos gêneros são mais populares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Filmes de duração maior que 100 minutos têm avaliação mais baixa</a:t>
            </a:r>
          </a:p>
          <a:p>
            <a:r>
              <a:rPr lang="pt-BR" sz="20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 sequência, o passo a passo de algumas delas será mais detalhado</a:t>
            </a:r>
          </a:p>
        </p:txBody>
      </p:sp>
    </p:spTree>
    <p:extLst>
      <p:ext uri="{BB962C8B-B14F-4D97-AF65-F5344CB8AC3E}">
        <p14:creationId xmlns:p14="http://schemas.microsoft.com/office/powerpoint/2010/main" val="39851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298F0-6B3D-4C56-9FF9-2A698FA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377482"/>
            <a:ext cx="10515600" cy="7840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Montserrat Semibold" panose="00000700000000000000" pitchFamily="2" charset="0"/>
              </a:rPr>
              <a:t>Testes de Hipótese</a:t>
            </a:r>
            <a:endParaRPr lang="pt-BR" sz="2200" b="1" dirty="0">
              <a:latin typeface="Montserrat Semibold" panose="000007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C60D95-B87E-4EB1-A0A3-EBA0A5DE11DD}"/>
              </a:ext>
            </a:extLst>
          </p:cNvPr>
          <p:cNvSpPr txBox="1"/>
          <p:nvPr/>
        </p:nvSpPr>
        <p:spPr>
          <a:xfrm>
            <a:off x="319216" y="1285103"/>
            <a:ext cx="10999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12121"/>
                </a:solidFill>
                <a:latin typeface="Roboto" panose="02000000000000000000" pitchFamily="2" charset="0"/>
              </a:rPr>
              <a:t>U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 nota média 8 diz pouco sobre a qualidade de um filme, já que ela é bem comum na base de dados</a:t>
            </a:r>
          </a:p>
          <a:p>
            <a:endParaRPr lang="pt-B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pt-BR" dirty="0">
                <a:solidFill>
                  <a:srgbClr val="212121"/>
                </a:solidFill>
                <a:latin typeface="Roboto" panose="02000000000000000000" pitchFamily="2" charset="0"/>
              </a:rPr>
              <a:t>Ao realizar o bootstrap na coluna de avaliação média, obtemos (imagem da esquerda) a distribuição dos valores e onde a maior parte deles está concentrada (imagem da direita). Como 8 está fora desse intervalo, rejeitamos a hipótese já que ele é um valor de ocorrência rara, isto é, 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um filme não apresenta média igual a ele frequentemente.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17C61C-2CA0-4449-B483-CBFAE0D7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6" y="3685084"/>
            <a:ext cx="4453645" cy="279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F3A4B4F-A017-4F88-8DDD-96C5E4775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41" y="3685084"/>
            <a:ext cx="4453646" cy="279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99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298F0-6B3D-4C56-9FF9-2A698FA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377482"/>
            <a:ext cx="10515600" cy="7840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Montserrat Semibold" panose="00000700000000000000" pitchFamily="2" charset="0"/>
              </a:rPr>
              <a:t>Testes de Hipótese</a:t>
            </a:r>
            <a:endParaRPr lang="pt-BR" sz="2200" b="1" dirty="0">
              <a:latin typeface="Montserrat Semibold" panose="000007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C60D95-B87E-4EB1-A0A3-EBA0A5DE11DD}"/>
              </a:ext>
            </a:extLst>
          </p:cNvPr>
          <p:cNvSpPr txBox="1"/>
          <p:nvPr/>
        </p:nvSpPr>
        <p:spPr>
          <a:xfrm>
            <a:off x="319216" y="1285103"/>
            <a:ext cx="10999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Jovens (até 18 anos) tendem a dar notas mais altas que outras faixas etárias</a:t>
            </a:r>
            <a:endParaRPr lang="pt-B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Após a divisão em classes distintas dos dados, a distribuição da imagem da esquerda foi obtida, enquanto os valores obtidos após a execução do bootstrap da diferença entre as médias de cada uma delas gerou o histograma da direita. Nela, podemos ver que o intervalo das médias não se cruzam e que o intervalo que contém 95% dos resultados obtidos para a diferença não possui o valor zero, o que confirma nossa hipótese.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453E2A-ADF8-4E6C-9E2A-662F3466A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7" y="3429000"/>
            <a:ext cx="5078270" cy="32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BE858B2-027E-4ADA-8C5F-9ED1E706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45" y="3429000"/>
            <a:ext cx="4993414" cy="32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9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298F0-6B3D-4C56-9FF9-2A698FA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377482"/>
            <a:ext cx="10515600" cy="7840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Montserrat Semibold" panose="00000700000000000000" pitchFamily="2" charset="0"/>
              </a:rPr>
              <a:t>Testes de Hipótese</a:t>
            </a:r>
            <a:endParaRPr lang="pt-BR" sz="2200" b="1" dirty="0">
              <a:latin typeface="Montserrat Semibold" panose="000007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979B79-F9A9-4049-895A-201C4D7C2458}"/>
              </a:ext>
            </a:extLst>
          </p:cNvPr>
          <p:cNvSpPr txBox="1"/>
          <p:nvPr/>
        </p:nvSpPr>
        <p:spPr>
          <a:xfrm>
            <a:off x="319216" y="1285103"/>
            <a:ext cx="10999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Filmes produzidos nos EUA tendem a ter melhores avaliações.</a:t>
            </a:r>
            <a:endParaRPr lang="pt-B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</a:t>
            </a:r>
            <a:r>
              <a:rPr lang="pt-BR" dirty="0">
                <a:solidFill>
                  <a:srgbClr val="212121"/>
                </a:solidFill>
                <a:latin typeface="Roboto" panose="02000000000000000000" pitchFamily="2" charset="0"/>
              </a:rPr>
              <a:t>ais uma vez os dados foram divididos em duas classes e plotados como é mostrado na imagem à esquerda, e os resultados do bootstrap foram plotados como à direita, no qual notamos que o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intervalo das médias não se cruzam, porém, a nota média dos filmes dos EUA é menor que a de produções de outros países, logo, rejeitamos nossa hipótese.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63CAD14-9993-4901-BAFE-DC83B863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9" y="3094283"/>
            <a:ext cx="4957376" cy="317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644DE1-DB55-47AE-A568-D5148FC7F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977" y="3094283"/>
            <a:ext cx="4755228" cy="30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6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298F0-6B3D-4C56-9FF9-2A698FA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477778"/>
            <a:ext cx="10515600" cy="7840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Montserrat Semibold" panose="00000700000000000000" pitchFamily="2" charset="0"/>
              </a:rPr>
              <a:t>Regressões lineares</a:t>
            </a:r>
            <a:endParaRPr lang="pt-BR" sz="2200" b="1" dirty="0">
              <a:latin typeface="Montserrat Semibold" panose="00000700000000000000" pitchFamily="2" charset="0"/>
            </a:endParaRPr>
          </a:p>
        </p:txBody>
      </p:sp>
      <p:sp>
        <p:nvSpPr>
          <p:cNvPr id="6" name="Google Shape;342;p54">
            <a:extLst>
              <a:ext uri="{FF2B5EF4-FFF2-40B4-BE49-F238E27FC236}">
                <a16:creationId xmlns:a16="http://schemas.microsoft.com/office/drawing/2014/main" id="{BC6B5E3B-2F5A-4E73-B76A-1200917260EA}"/>
              </a:ext>
            </a:extLst>
          </p:cNvPr>
          <p:cNvSpPr/>
          <p:nvPr/>
        </p:nvSpPr>
        <p:spPr>
          <a:xfrm>
            <a:off x="1817546" y="2438152"/>
            <a:ext cx="1025571" cy="1495490"/>
          </a:xfrm>
          <a:prstGeom prst="rect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rPr>
              <a:t>Sample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Proxima Nova"/>
              <a:sym typeface="Proxima Nova"/>
            </a:endParaRPr>
          </a:p>
        </p:txBody>
      </p:sp>
      <p:grpSp>
        <p:nvGrpSpPr>
          <p:cNvPr id="7" name="Google Shape;343;p54">
            <a:extLst>
              <a:ext uri="{FF2B5EF4-FFF2-40B4-BE49-F238E27FC236}">
                <a16:creationId xmlns:a16="http://schemas.microsoft.com/office/drawing/2014/main" id="{3986A712-5565-47AB-B0BC-4D6E032E68A8}"/>
              </a:ext>
            </a:extLst>
          </p:cNvPr>
          <p:cNvGrpSpPr/>
          <p:nvPr/>
        </p:nvGrpSpPr>
        <p:grpSpPr>
          <a:xfrm>
            <a:off x="6473117" y="1945592"/>
            <a:ext cx="1365978" cy="1970292"/>
            <a:chOff x="5334825" y="626125"/>
            <a:chExt cx="1319400" cy="2067526"/>
          </a:xfrm>
        </p:grpSpPr>
        <p:sp>
          <p:nvSpPr>
            <p:cNvPr id="8" name="Google Shape;344;p54">
              <a:extLst>
                <a:ext uri="{FF2B5EF4-FFF2-40B4-BE49-F238E27FC236}">
                  <a16:creationId xmlns:a16="http://schemas.microsoft.com/office/drawing/2014/main" id="{150F9E30-B9D8-4873-A125-681092B0BE10}"/>
                </a:ext>
              </a:extLst>
            </p:cNvPr>
            <p:cNvSpPr/>
            <p:nvPr/>
          </p:nvSpPr>
          <p:spPr>
            <a:xfrm>
              <a:off x="5334825" y="1029711"/>
              <a:ext cx="1319400" cy="1663940"/>
            </a:xfrm>
            <a:prstGeom prst="rect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Lin reg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Log reg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Forests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kNN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...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  <p:sp>
          <p:nvSpPr>
            <p:cNvPr id="9" name="Google Shape;345;p54">
              <a:extLst>
                <a:ext uri="{FF2B5EF4-FFF2-40B4-BE49-F238E27FC236}">
                  <a16:creationId xmlns:a16="http://schemas.microsoft.com/office/drawing/2014/main" id="{630C1BC0-D47C-4A4D-B93D-B81383C090BB}"/>
                </a:ext>
              </a:extLst>
            </p:cNvPr>
            <p:cNvSpPr/>
            <p:nvPr/>
          </p:nvSpPr>
          <p:spPr>
            <a:xfrm>
              <a:off x="5334825" y="626125"/>
              <a:ext cx="13194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Models</a:t>
              </a:r>
              <a:endParaRPr sz="1800" b="1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</p:grpSp>
      <p:grpSp>
        <p:nvGrpSpPr>
          <p:cNvPr id="10" name="Google Shape;346;p54">
            <a:extLst>
              <a:ext uri="{FF2B5EF4-FFF2-40B4-BE49-F238E27FC236}">
                <a16:creationId xmlns:a16="http://schemas.microsoft.com/office/drawing/2014/main" id="{54EB42E4-2D8C-4CEA-98AF-37F61803DB94}"/>
              </a:ext>
            </a:extLst>
          </p:cNvPr>
          <p:cNvGrpSpPr/>
          <p:nvPr/>
        </p:nvGrpSpPr>
        <p:grpSpPr>
          <a:xfrm>
            <a:off x="4809805" y="1945592"/>
            <a:ext cx="1693342" cy="1273426"/>
            <a:chOff x="3762875" y="626125"/>
            <a:chExt cx="1635600" cy="1352625"/>
          </a:xfrm>
        </p:grpSpPr>
        <p:sp>
          <p:nvSpPr>
            <p:cNvPr id="11" name="Google Shape;347;p54">
              <a:extLst>
                <a:ext uri="{FF2B5EF4-FFF2-40B4-BE49-F238E27FC236}">
                  <a16:creationId xmlns:a16="http://schemas.microsoft.com/office/drawing/2014/main" id="{4B4B6BF1-1252-45B6-B143-1B58E3C5DA1C}"/>
                </a:ext>
              </a:extLst>
            </p:cNvPr>
            <p:cNvSpPr/>
            <p:nvPr/>
          </p:nvSpPr>
          <p:spPr>
            <a:xfrm>
              <a:off x="3826500" y="1034650"/>
              <a:ext cx="1508400" cy="944100"/>
            </a:xfrm>
            <a:prstGeom prst="rect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L</a:t>
              </a:r>
              <a:r>
                <a:rPr lang="pt-BR" sz="1800" baseline="-250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1</a:t>
              </a: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, L</a:t>
              </a:r>
              <a:r>
                <a:rPr lang="pt-BR" sz="1800" baseline="-250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2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λ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β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  <p:sp>
          <p:nvSpPr>
            <p:cNvPr id="12" name="Google Shape;348;p54">
              <a:extLst>
                <a:ext uri="{FF2B5EF4-FFF2-40B4-BE49-F238E27FC236}">
                  <a16:creationId xmlns:a16="http://schemas.microsoft.com/office/drawing/2014/main" id="{CA111E25-45B9-461A-BF65-E8BBCBBFF6B6}"/>
                </a:ext>
              </a:extLst>
            </p:cNvPr>
            <p:cNvSpPr/>
            <p:nvPr/>
          </p:nvSpPr>
          <p:spPr>
            <a:xfrm>
              <a:off x="3762875" y="626125"/>
              <a:ext cx="16356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Hyperparams</a:t>
              </a:r>
              <a:endParaRPr sz="1800" b="1" dirty="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</p:grpSp>
      <p:sp>
        <p:nvSpPr>
          <p:cNvPr id="13" name="Google Shape;349;p54">
            <a:extLst>
              <a:ext uri="{FF2B5EF4-FFF2-40B4-BE49-F238E27FC236}">
                <a16:creationId xmlns:a16="http://schemas.microsoft.com/office/drawing/2014/main" id="{0285CB13-4441-4993-BF58-6FBA333BD3DE}"/>
              </a:ext>
            </a:extLst>
          </p:cNvPr>
          <p:cNvSpPr/>
          <p:nvPr/>
        </p:nvSpPr>
        <p:spPr>
          <a:xfrm>
            <a:off x="4875030" y="3240223"/>
            <a:ext cx="1562297" cy="673041"/>
          </a:xfrm>
          <a:prstGeom prst="rect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rPr>
              <a:t>Feature Engineering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Proxima Nova"/>
              <a:sym typeface="Proxima Nova"/>
            </a:endParaRPr>
          </a:p>
        </p:txBody>
      </p:sp>
      <p:sp>
        <p:nvSpPr>
          <p:cNvPr id="14" name="Google Shape;350;p54">
            <a:extLst>
              <a:ext uri="{FF2B5EF4-FFF2-40B4-BE49-F238E27FC236}">
                <a16:creationId xmlns:a16="http://schemas.microsoft.com/office/drawing/2014/main" id="{D180BEE1-4B27-493A-9EEF-AA7DF79EEED2}"/>
              </a:ext>
            </a:extLst>
          </p:cNvPr>
          <p:cNvSpPr/>
          <p:nvPr/>
        </p:nvSpPr>
        <p:spPr>
          <a:xfrm>
            <a:off x="2921706" y="5327867"/>
            <a:ext cx="1630602" cy="742802"/>
          </a:xfrm>
          <a:prstGeom prst="rect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 panose="02000000000000000000" pitchFamily="2" charset="0"/>
                <a:ea typeface="Roboto" panose="02000000000000000000" pitchFamily="2" charset="0"/>
                <a:sym typeface="Proxima Nova"/>
              </a:rPr>
              <a:t>Bootstrap CI for test error</a:t>
            </a:r>
            <a:endParaRPr>
              <a:latin typeface="Roboto" panose="02000000000000000000" pitchFamily="2" charset="0"/>
              <a:ea typeface="Roboto" panose="02000000000000000000" pitchFamily="2" charset="0"/>
              <a:sym typeface="Proxima Nova"/>
            </a:endParaRPr>
          </a:p>
        </p:txBody>
      </p:sp>
      <p:grpSp>
        <p:nvGrpSpPr>
          <p:cNvPr id="15" name="Google Shape;352;p54">
            <a:extLst>
              <a:ext uri="{FF2B5EF4-FFF2-40B4-BE49-F238E27FC236}">
                <a16:creationId xmlns:a16="http://schemas.microsoft.com/office/drawing/2014/main" id="{18A3D6FF-EC47-4404-B471-75EECD3D73B8}"/>
              </a:ext>
            </a:extLst>
          </p:cNvPr>
          <p:cNvGrpSpPr/>
          <p:nvPr/>
        </p:nvGrpSpPr>
        <p:grpSpPr>
          <a:xfrm>
            <a:off x="2861649" y="2371371"/>
            <a:ext cx="1592041" cy="1005467"/>
            <a:chOff x="1928200" y="1091550"/>
            <a:chExt cx="1410500" cy="1068000"/>
          </a:xfrm>
        </p:grpSpPr>
        <p:sp>
          <p:nvSpPr>
            <p:cNvPr id="16" name="Google Shape;353;p54">
              <a:extLst>
                <a:ext uri="{FF2B5EF4-FFF2-40B4-BE49-F238E27FC236}">
                  <a16:creationId xmlns:a16="http://schemas.microsoft.com/office/drawing/2014/main" id="{6DC97D15-3DC2-4AB8-AFEA-57C2C3C02EBB}"/>
                </a:ext>
              </a:extLst>
            </p:cNvPr>
            <p:cNvSpPr/>
            <p:nvPr/>
          </p:nvSpPr>
          <p:spPr>
            <a:xfrm>
              <a:off x="2348100" y="1091550"/>
              <a:ext cx="990600" cy="1068000"/>
            </a:xfrm>
            <a:prstGeom prst="rect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Training Set</a:t>
              </a:r>
              <a:endParaRPr sz="1800" dirty="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  <p:cxnSp>
          <p:nvCxnSpPr>
            <p:cNvPr id="17" name="Google Shape;354;p54">
              <a:extLst>
                <a:ext uri="{FF2B5EF4-FFF2-40B4-BE49-F238E27FC236}">
                  <a16:creationId xmlns:a16="http://schemas.microsoft.com/office/drawing/2014/main" id="{5F49422A-066F-4F93-AB06-E2A39696A6A1}"/>
                </a:ext>
              </a:extLst>
            </p:cNvPr>
            <p:cNvCxnSpPr/>
            <p:nvPr/>
          </p:nvCxnSpPr>
          <p:spPr>
            <a:xfrm>
              <a:off x="1928200" y="1700875"/>
              <a:ext cx="415800" cy="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" name="Google Shape;355;p54">
            <a:extLst>
              <a:ext uri="{FF2B5EF4-FFF2-40B4-BE49-F238E27FC236}">
                <a16:creationId xmlns:a16="http://schemas.microsoft.com/office/drawing/2014/main" id="{C5D94338-FD1A-49A6-B870-E066F33AF654}"/>
              </a:ext>
            </a:extLst>
          </p:cNvPr>
          <p:cNvGrpSpPr/>
          <p:nvPr/>
        </p:nvGrpSpPr>
        <p:grpSpPr>
          <a:xfrm>
            <a:off x="2843118" y="3377964"/>
            <a:ext cx="1610573" cy="554487"/>
            <a:chOff x="1894191" y="2248324"/>
            <a:chExt cx="1477831" cy="450195"/>
          </a:xfrm>
        </p:grpSpPr>
        <p:sp>
          <p:nvSpPr>
            <p:cNvPr id="19" name="Google Shape;356;p54">
              <a:extLst>
                <a:ext uri="{FF2B5EF4-FFF2-40B4-BE49-F238E27FC236}">
                  <a16:creationId xmlns:a16="http://schemas.microsoft.com/office/drawing/2014/main" id="{61FE88A3-E551-4BF2-AFAE-FAB2B086F99D}"/>
                </a:ext>
              </a:extLst>
            </p:cNvPr>
            <p:cNvSpPr/>
            <p:nvPr/>
          </p:nvSpPr>
          <p:spPr>
            <a:xfrm>
              <a:off x="2348100" y="2248324"/>
              <a:ext cx="1023922" cy="450195"/>
            </a:xfrm>
            <a:prstGeom prst="rect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Test Set</a:t>
              </a:r>
              <a:endParaRPr sz="1800" dirty="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  <p:cxnSp>
          <p:nvCxnSpPr>
            <p:cNvPr id="20" name="Google Shape;357;p54">
              <a:extLst>
                <a:ext uri="{FF2B5EF4-FFF2-40B4-BE49-F238E27FC236}">
                  <a16:creationId xmlns:a16="http://schemas.microsoft.com/office/drawing/2014/main" id="{BAAAA5FD-A67C-48DF-9F00-5F7035C9817E}"/>
                </a:ext>
              </a:extLst>
            </p:cNvPr>
            <p:cNvCxnSpPr>
              <a:cxnSpLocks/>
            </p:cNvCxnSpPr>
            <p:nvPr/>
          </p:nvCxnSpPr>
          <p:spPr>
            <a:xfrm>
              <a:off x="1894191" y="2464175"/>
              <a:ext cx="449809" cy="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1" name="Google Shape;358;p54">
            <a:extLst>
              <a:ext uri="{FF2B5EF4-FFF2-40B4-BE49-F238E27FC236}">
                <a16:creationId xmlns:a16="http://schemas.microsoft.com/office/drawing/2014/main" id="{048AE0E8-7B16-4B38-A6B4-BACB724EB339}"/>
              </a:ext>
            </a:extLst>
          </p:cNvPr>
          <p:cNvCxnSpPr>
            <a:cxnSpLocks/>
          </p:cNvCxnSpPr>
          <p:nvPr/>
        </p:nvCxnSpPr>
        <p:spPr>
          <a:xfrm>
            <a:off x="4444551" y="2953212"/>
            <a:ext cx="430479" cy="0"/>
          </a:xfrm>
          <a:prstGeom prst="straightConnector1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" name="Google Shape;359;p54">
            <a:extLst>
              <a:ext uri="{FF2B5EF4-FFF2-40B4-BE49-F238E27FC236}">
                <a16:creationId xmlns:a16="http://schemas.microsoft.com/office/drawing/2014/main" id="{AEE16E84-0F1D-47F0-AA4C-75426824B7EA}"/>
              </a:ext>
            </a:extLst>
          </p:cNvPr>
          <p:cNvGrpSpPr/>
          <p:nvPr/>
        </p:nvGrpSpPr>
        <p:grpSpPr>
          <a:xfrm>
            <a:off x="7874885" y="2330197"/>
            <a:ext cx="1569830" cy="1561580"/>
            <a:chOff x="6690025" y="1034950"/>
            <a:chExt cx="1516300" cy="1658700"/>
          </a:xfrm>
        </p:grpSpPr>
        <p:sp>
          <p:nvSpPr>
            <p:cNvPr id="23" name="Google Shape;360;p54">
              <a:extLst>
                <a:ext uri="{FF2B5EF4-FFF2-40B4-BE49-F238E27FC236}">
                  <a16:creationId xmlns:a16="http://schemas.microsoft.com/office/drawing/2014/main" id="{CBDE794C-CABD-40BA-8B68-07860C6AFC8E}"/>
                </a:ext>
              </a:extLst>
            </p:cNvPr>
            <p:cNvSpPr/>
            <p:nvPr/>
          </p:nvSpPr>
          <p:spPr>
            <a:xfrm>
              <a:off x="7141625" y="1034950"/>
              <a:ext cx="1064700" cy="1658700"/>
            </a:xfrm>
            <a:prstGeom prst="rect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Fitted Models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  <p:cxnSp>
          <p:nvCxnSpPr>
            <p:cNvPr id="24" name="Google Shape;361;p54">
              <a:extLst>
                <a:ext uri="{FF2B5EF4-FFF2-40B4-BE49-F238E27FC236}">
                  <a16:creationId xmlns:a16="http://schemas.microsoft.com/office/drawing/2014/main" id="{EA8D2F3D-1EFF-4BD6-ABE9-2E36EA33A903}"/>
                </a:ext>
              </a:extLst>
            </p:cNvPr>
            <p:cNvCxnSpPr/>
            <p:nvPr/>
          </p:nvCxnSpPr>
          <p:spPr>
            <a:xfrm>
              <a:off x="6690025" y="1885800"/>
              <a:ext cx="415800" cy="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5" name="Google Shape;362;p54">
            <a:extLst>
              <a:ext uri="{FF2B5EF4-FFF2-40B4-BE49-F238E27FC236}">
                <a16:creationId xmlns:a16="http://schemas.microsoft.com/office/drawing/2014/main" id="{4AA76CF2-4C0A-4C5D-B07E-6FD57FC9E51B}"/>
              </a:ext>
            </a:extLst>
          </p:cNvPr>
          <p:cNvGrpSpPr/>
          <p:nvPr/>
        </p:nvGrpSpPr>
        <p:grpSpPr>
          <a:xfrm>
            <a:off x="7215915" y="3913264"/>
            <a:ext cx="2228800" cy="1391272"/>
            <a:chOff x="6053600" y="2693775"/>
            <a:chExt cx="2152800" cy="1477800"/>
          </a:xfrm>
        </p:grpSpPr>
        <p:sp>
          <p:nvSpPr>
            <p:cNvPr id="26" name="Google Shape;363;p54">
              <a:extLst>
                <a:ext uri="{FF2B5EF4-FFF2-40B4-BE49-F238E27FC236}">
                  <a16:creationId xmlns:a16="http://schemas.microsoft.com/office/drawing/2014/main" id="{6C6C6B8E-7DC7-4BA8-BB67-EF3471643B4E}"/>
                </a:ext>
              </a:extLst>
            </p:cNvPr>
            <p:cNvSpPr/>
            <p:nvPr/>
          </p:nvSpPr>
          <p:spPr>
            <a:xfrm>
              <a:off x="6053600" y="3227475"/>
              <a:ext cx="2152800" cy="944100"/>
            </a:xfrm>
            <a:prstGeom prst="rect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Cross-validation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  <p:cxnSp>
          <p:nvCxnSpPr>
            <p:cNvPr id="27" name="Google Shape;364;p54">
              <a:extLst>
                <a:ext uri="{FF2B5EF4-FFF2-40B4-BE49-F238E27FC236}">
                  <a16:creationId xmlns:a16="http://schemas.microsoft.com/office/drawing/2014/main" id="{2DD4D664-005F-484C-ACAD-F96B5E2E370F}"/>
                </a:ext>
              </a:extLst>
            </p:cNvPr>
            <p:cNvCxnSpPr/>
            <p:nvPr/>
          </p:nvCxnSpPr>
          <p:spPr>
            <a:xfrm>
              <a:off x="7673975" y="2693775"/>
              <a:ext cx="0" cy="539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" name="Google Shape;365;p54">
            <a:extLst>
              <a:ext uri="{FF2B5EF4-FFF2-40B4-BE49-F238E27FC236}">
                <a16:creationId xmlns:a16="http://schemas.microsoft.com/office/drawing/2014/main" id="{64D32D08-77C0-455A-9060-ABFD1A17CDA8}"/>
              </a:ext>
            </a:extLst>
          </p:cNvPr>
          <p:cNvGrpSpPr/>
          <p:nvPr/>
        </p:nvGrpSpPr>
        <p:grpSpPr>
          <a:xfrm>
            <a:off x="2921706" y="4412834"/>
            <a:ext cx="2267909" cy="888821"/>
            <a:chOff x="1928100" y="3227475"/>
            <a:chExt cx="2190575" cy="944100"/>
          </a:xfrm>
        </p:grpSpPr>
        <p:sp>
          <p:nvSpPr>
            <p:cNvPr id="29" name="Google Shape;366;p54">
              <a:extLst>
                <a:ext uri="{FF2B5EF4-FFF2-40B4-BE49-F238E27FC236}">
                  <a16:creationId xmlns:a16="http://schemas.microsoft.com/office/drawing/2014/main" id="{B3E339B2-F288-4BC8-9FDE-26AC40855183}"/>
                </a:ext>
              </a:extLst>
            </p:cNvPr>
            <p:cNvSpPr/>
            <p:nvPr/>
          </p:nvSpPr>
          <p:spPr>
            <a:xfrm>
              <a:off x="1928100" y="3227475"/>
              <a:ext cx="1575000" cy="944100"/>
            </a:xfrm>
            <a:prstGeom prst="rect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Test error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  <p:cxnSp>
          <p:nvCxnSpPr>
            <p:cNvPr id="30" name="Google Shape;367;p54">
              <a:extLst>
                <a:ext uri="{FF2B5EF4-FFF2-40B4-BE49-F238E27FC236}">
                  <a16:creationId xmlns:a16="http://schemas.microsoft.com/office/drawing/2014/main" id="{56034C4D-FCA4-4B3B-B59D-C52D203F1D39}"/>
                </a:ext>
              </a:extLst>
            </p:cNvPr>
            <p:cNvCxnSpPr/>
            <p:nvPr/>
          </p:nvCxnSpPr>
          <p:spPr>
            <a:xfrm rot="10800000">
              <a:off x="3532175" y="3699525"/>
              <a:ext cx="586500" cy="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1" name="Google Shape;368;p54">
            <a:extLst>
              <a:ext uri="{FF2B5EF4-FFF2-40B4-BE49-F238E27FC236}">
                <a16:creationId xmlns:a16="http://schemas.microsoft.com/office/drawing/2014/main" id="{4D3F88F4-6807-4CCE-9B4A-41FEEF31FA42}"/>
              </a:ext>
            </a:extLst>
          </p:cNvPr>
          <p:cNvGrpSpPr/>
          <p:nvPr/>
        </p:nvGrpSpPr>
        <p:grpSpPr>
          <a:xfrm>
            <a:off x="3895746" y="3932451"/>
            <a:ext cx="3320169" cy="1331600"/>
            <a:chOff x="4325372" y="3538152"/>
            <a:chExt cx="3066625" cy="1556188"/>
          </a:xfrm>
        </p:grpSpPr>
        <p:sp>
          <p:nvSpPr>
            <p:cNvPr id="32" name="Google Shape;369;p54">
              <a:extLst>
                <a:ext uri="{FF2B5EF4-FFF2-40B4-BE49-F238E27FC236}">
                  <a16:creationId xmlns:a16="http://schemas.microsoft.com/office/drawing/2014/main" id="{3C1B9FCB-6DA0-4DE8-AF5D-D4FDE6B71CF1}"/>
                </a:ext>
              </a:extLst>
            </p:cNvPr>
            <p:cNvSpPr/>
            <p:nvPr/>
          </p:nvSpPr>
          <p:spPr>
            <a:xfrm>
              <a:off x="5523129" y="4150240"/>
              <a:ext cx="1319400" cy="944100"/>
            </a:xfrm>
            <a:prstGeom prst="rect">
              <a:avLst/>
            </a:prstGeom>
            <a:noFill/>
            <a:ln w="38100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Roboto" panose="02000000000000000000" pitchFamily="2" charset="0"/>
                  <a:ea typeface="Roboto" panose="02000000000000000000" pitchFamily="2" charset="0"/>
                  <a:cs typeface="Proxima Nova"/>
                  <a:sym typeface="Proxima Nova"/>
                </a:rPr>
                <a:t>Chosen model</a:t>
              </a:r>
              <a:endParaRPr sz="1800">
                <a:latin typeface="Roboto" panose="02000000000000000000" pitchFamily="2" charset="0"/>
                <a:ea typeface="Roboto" panose="02000000000000000000" pitchFamily="2" charset="0"/>
                <a:cs typeface="Proxima Nova"/>
                <a:sym typeface="Proxima Nova"/>
              </a:endParaRPr>
            </a:p>
          </p:txBody>
        </p:sp>
        <p:cxnSp>
          <p:nvCxnSpPr>
            <p:cNvPr id="33" name="Google Shape;370;p54">
              <a:extLst>
                <a:ext uri="{FF2B5EF4-FFF2-40B4-BE49-F238E27FC236}">
                  <a16:creationId xmlns:a16="http://schemas.microsoft.com/office/drawing/2014/main" id="{9DB96BFA-32C8-48B4-B6DE-5D2243CFBAF5}"/>
                </a:ext>
              </a:extLst>
            </p:cNvPr>
            <p:cNvCxnSpPr>
              <a:cxnSpLocks/>
              <a:stCxn id="26" idx="1"/>
              <a:endCxn id="32" idx="3"/>
            </p:cNvCxnSpPr>
            <p:nvPr/>
          </p:nvCxnSpPr>
          <p:spPr>
            <a:xfrm flipH="1">
              <a:off x="6842529" y="4622290"/>
              <a:ext cx="549468" cy="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Google Shape;371;p54">
              <a:extLst>
                <a:ext uri="{FF2B5EF4-FFF2-40B4-BE49-F238E27FC236}">
                  <a16:creationId xmlns:a16="http://schemas.microsoft.com/office/drawing/2014/main" id="{4C69C7FD-F280-485A-A0E8-AA682E8BFDE4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rot="16200000" flipH="1">
              <a:off x="4948057" y="2915467"/>
              <a:ext cx="612087" cy="185745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82DA744-1D1C-4BDD-B3B3-2D3224C7D698}"/>
              </a:ext>
            </a:extLst>
          </p:cNvPr>
          <p:cNvSpPr txBox="1"/>
          <p:nvPr/>
        </p:nvSpPr>
        <p:spPr>
          <a:xfrm>
            <a:off x="319216" y="1161537"/>
            <a:ext cx="1085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As regressões do projeto foram feitas utilizando a biblioteca scikit-learn e com base no seguinte pipeline, apresentados em aula:</a:t>
            </a:r>
          </a:p>
        </p:txBody>
      </p:sp>
    </p:spTree>
    <p:extLst>
      <p:ext uri="{BB962C8B-B14F-4D97-AF65-F5344CB8AC3E}">
        <p14:creationId xmlns:p14="http://schemas.microsoft.com/office/powerpoint/2010/main" val="35874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298F0-6B3D-4C56-9FF9-2A698FA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479082"/>
            <a:ext cx="10515600" cy="7840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Montserrat Semibold" panose="00000700000000000000" pitchFamily="2" charset="0"/>
              </a:rPr>
              <a:t>Regressões lineares</a:t>
            </a:r>
            <a:endParaRPr lang="pt-BR" sz="2200" b="1" dirty="0">
              <a:latin typeface="Montserrat Semibold" panose="000007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58B8B5-C2D9-4CCB-86F6-A60CD66DA2EF}"/>
              </a:ext>
            </a:extLst>
          </p:cNvPr>
          <p:cNvSpPr txBox="1"/>
          <p:nvPr/>
        </p:nvSpPr>
        <p:spPr>
          <a:xfrm>
            <a:off x="319216" y="1230874"/>
            <a:ext cx="1115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A primeira das duas regressões escritas procura melhor destacar como a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idade dos usuários, país e duração dos filmes influenciam a avaliação. Para ela, obtemos os seguintes histogra</a:t>
            </a:r>
            <a:r>
              <a:rPr lang="pt-BR" dirty="0">
                <a:solidFill>
                  <a:srgbClr val="212121"/>
                </a:solidFill>
                <a:latin typeface="Roboto" panose="02000000000000000000" pitchFamily="2" charset="0"/>
              </a:rPr>
              <a:t>mas para o erro dos conjuntos treino e teste, respectivamente: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66AB9D-A724-4ED3-A83A-4074D69B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8" y="2794605"/>
            <a:ext cx="5113576" cy="34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85CBF64-83D8-4C16-B9E7-4498B6E3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56" y="2794605"/>
            <a:ext cx="5113576" cy="34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1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298F0-6B3D-4C56-9FF9-2A698FA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479082"/>
            <a:ext cx="10515600" cy="7840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Montserrat Semibold" panose="00000700000000000000" pitchFamily="2" charset="0"/>
              </a:rPr>
              <a:t>Conclusão</a:t>
            </a:r>
            <a:endParaRPr lang="pt-BR" sz="2200" b="1" dirty="0">
              <a:latin typeface="Montserrat Semibold" panose="000007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14ADB6-BF7D-4E82-B8B0-2931A2F6E2C9}"/>
              </a:ext>
            </a:extLst>
          </p:cNvPr>
          <p:cNvSpPr txBox="1"/>
          <p:nvPr/>
        </p:nvSpPr>
        <p:spPr>
          <a:xfrm>
            <a:off x="319216" y="1422400"/>
            <a:ext cx="1105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 construção deste relatório diversas hipóteses foram levantadas sobre o conteúdo do dataset, se existia alguma relação entre seus atributos e como estes se relacionavam, desenvolvendo testes de hipótese, intervalos de confiança e regressões lineares de modo a tirar conclusões estatisticamente embasadas sobre tais hipóteses. Voltando à pergunta inicial e tendo como base os testes mencionados, damos uma resposta positiva à pergunta que motivou este trabalho: sim, a avaliação e popularidade de um filme são influenciadas tanto por aspectos do próprio filme quanto por características da população que o avalia.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980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730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 Regular</vt:lpstr>
      <vt:lpstr>Montserrat SemiBold</vt:lpstr>
      <vt:lpstr>Roboto</vt:lpstr>
      <vt:lpstr>Tema do Office</vt:lpstr>
      <vt:lpstr>Projeto ICD</vt:lpstr>
      <vt:lpstr>Introdução</vt:lpstr>
      <vt:lpstr>Testes de Hipótese</vt:lpstr>
      <vt:lpstr>Testes de Hipótese</vt:lpstr>
      <vt:lpstr>Testes de Hipótese</vt:lpstr>
      <vt:lpstr>Testes de Hipótese</vt:lpstr>
      <vt:lpstr>Regressões lineares</vt:lpstr>
      <vt:lpstr>Regressões lineares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Augusto  Silva Gonçalves</dc:creator>
  <cp:lastModifiedBy>Lucas Augusto  Silva Gonçalves</cp:lastModifiedBy>
  <cp:revision>30</cp:revision>
  <dcterms:created xsi:type="dcterms:W3CDTF">2021-03-23T20:44:20Z</dcterms:created>
  <dcterms:modified xsi:type="dcterms:W3CDTF">2021-03-24T03:53:14Z</dcterms:modified>
</cp:coreProperties>
</file>