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9" r:id="rId2"/>
    <p:sldId id="261" r:id="rId3"/>
    <p:sldId id="270" r:id="rId4"/>
    <p:sldId id="263" r:id="rId5"/>
    <p:sldId id="267" r:id="rId6"/>
    <p:sldId id="288" r:id="rId7"/>
    <p:sldId id="289" r:id="rId8"/>
    <p:sldId id="290" r:id="rId9"/>
    <p:sldId id="291" r:id="rId10"/>
    <p:sldId id="264" r:id="rId11"/>
    <p:sldId id="265" r:id="rId12"/>
    <p:sldId id="268" r:id="rId13"/>
    <p:sldId id="280" r:id="rId14"/>
    <p:sldId id="262" r:id="rId15"/>
    <p:sldId id="271" r:id="rId16"/>
    <p:sldId id="274" r:id="rId17"/>
    <p:sldId id="275" r:id="rId18"/>
    <p:sldId id="292" r:id="rId19"/>
    <p:sldId id="279" r:id="rId20"/>
    <p:sldId id="272" r:id="rId21"/>
    <p:sldId id="282" r:id="rId22"/>
    <p:sldId id="283" r:id="rId23"/>
    <p:sldId id="284" r:id="rId24"/>
    <p:sldId id="281" r:id="rId25"/>
    <p:sldId id="276" r:id="rId26"/>
    <p:sldId id="278" r:id="rId27"/>
    <p:sldId id="287" r:id="rId28"/>
    <p:sldId id="286" r:id="rId2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3490"/>
    <a:srgbClr val="FF8145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41" autoAdjust="0"/>
    <p:restoredTop sz="95781"/>
  </p:normalViewPr>
  <p:slideViewPr>
    <p:cSldViewPr snapToGrid="0">
      <p:cViewPr>
        <p:scale>
          <a:sx n="116" d="100"/>
          <a:sy n="116" d="100"/>
        </p:scale>
        <p:origin x="144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23661-E68F-432A-A181-BA9A618B9166}" type="datetimeFigureOut">
              <a:rPr lang="pt-PT" smtClean="0"/>
              <a:t>22/05/22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1C96-AE65-4153-A540-555B06E2BF5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029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www.graphus.ai</a:t>
            </a:r>
            <a:r>
              <a:rPr lang="en-GB" dirty="0"/>
              <a:t>/blog/10-facts-about-ransomware-in-2021-that-businesses-need-to-know/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D1C96-AE65-4153-A540-555B06E2BF5D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73972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www.graphus.ai</a:t>
            </a:r>
            <a:r>
              <a:rPr lang="en-GB" dirty="0"/>
              <a:t>/blog/10-facts-about-ransomware-in-2021-that-businesses-need-to-know/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D1C96-AE65-4153-A540-555B06E2BF5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790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D1C96-AE65-4153-A540-555B06E2BF5D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6276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(EN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F461412F-0DD4-4E92-81AE-9B8A56C6B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9" y="2321513"/>
            <a:ext cx="8623202" cy="1251748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3BE299A-B8D6-4E86-B24A-F1B779DDC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678248"/>
            <a:ext cx="8623201" cy="842249"/>
          </a:xfrm>
        </p:spPr>
        <p:txBody>
          <a:bodyPr>
            <a:noAutofit/>
          </a:bodyPr>
          <a:lstStyle>
            <a:lvl1pPr marL="0" indent="0" algn="l">
              <a:buNone/>
              <a:defRPr lang="pt-PT" sz="16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9EDB28C-6D14-4D06-9301-749D32DC12CC}"/>
              </a:ext>
            </a:extLst>
          </p:cNvPr>
          <p:cNvSpPr/>
          <p:nvPr userDrawn="1"/>
        </p:nvSpPr>
        <p:spPr>
          <a:xfrm>
            <a:off x="727037" y="2321513"/>
            <a:ext cx="36000" cy="2198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8D62AF1-705C-45E5-BF50-AF8B1FC14A63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AC97940-289E-3EC1-AFB4-6AD8DE801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77" y="500973"/>
            <a:ext cx="2114654" cy="102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22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8C1A1D6-5CA1-4EDC-9C40-E470D7F2A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84656"/>
            <a:ext cx="5181600" cy="439230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DC33D9B-B308-4E85-B542-102BA9771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84656"/>
            <a:ext cx="5181600" cy="439230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269E529-C8B7-4D72-A838-79C5A199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CDE9443-EFC9-428B-B983-D08B6C3E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DA99C3E-03EE-4380-B60C-B7E5ECFB0CFB}"/>
              </a:ext>
            </a:extLst>
          </p:cNvPr>
          <p:cNvSpPr txBox="1">
            <a:spLocks/>
          </p:cNvSpPr>
          <p:nvPr userDrawn="1"/>
        </p:nvSpPr>
        <p:spPr>
          <a:xfrm>
            <a:off x="838199" y="683160"/>
            <a:ext cx="10515599" cy="92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/>
              <a:t>Clique para editar o estilo de título do Modelo Global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EBC7A26-697F-46A2-9B38-A6FE16D3DA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7C42391E-F013-4AD3-9CFF-C7035D88DFBE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950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24DCF01-C2A4-4F0F-9663-6E8824B17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55309A4-6B9D-46B0-95A5-FE9F64C48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7CF262B-6DC0-4499-90AC-4E51BF9E9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5D0FA1D-BCE9-435D-AD5E-075FD8BC3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D4E8269-3478-4FE1-980A-F4FA98A6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A2EFA58-3ED5-44D3-B923-B9682975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3E082DDC-47BB-4518-A61D-F3F36F916BF0}"/>
              </a:ext>
            </a:extLst>
          </p:cNvPr>
          <p:cNvSpPr txBox="1">
            <a:spLocks/>
          </p:cNvSpPr>
          <p:nvPr userDrawn="1"/>
        </p:nvSpPr>
        <p:spPr>
          <a:xfrm>
            <a:off x="838199" y="683160"/>
            <a:ext cx="10515599" cy="92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/>
              <a:t>Clique para editar o estilo de título do Modelo Global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12860C02-322E-4D59-86C4-8E20BC7C75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F4771DCF-1FAD-4A2F-8AC5-567ABD510E37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167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E9C5168E-DFA0-4B42-84EC-BB20D7C8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6643D57-0986-466B-B9DD-1419A1AB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818FD93-E85F-4766-9CF5-7A318426B2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2822B9C1-469B-4F49-94C4-55CB1E8414FE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4D77851-49B3-4E54-8281-823258C10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9" y="634757"/>
            <a:ext cx="10345335" cy="1251748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07637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BA62A-8EA9-405B-B4F2-E4A4606E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94DCF9-87A6-4072-8031-1FCF3BF98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CB8C096-A560-4234-BBF1-B9E803E75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0F05D13-99AF-4C6F-A25A-D5BB152F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DCA992A-3473-467A-B101-E66EAABE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B5E9DA3-7F52-4EC2-859D-69BC831C36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F1394209-996F-457D-9B4A-C1A05CB3A478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9548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965E6-53F3-4216-9AED-22F5BE62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3B309AF-412A-4D56-BB95-15380F507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03E5AA2-0F79-490B-8574-B60187072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10EC0C8-FD89-4BC2-94F6-6EE8F4D0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153D969-3071-4CD0-9E93-8F56C703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281B3BA-FA6E-4A9E-946B-88F5C68B12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EBC42E7-1DA3-40C4-B5E3-BE33B4851E33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396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2BDFC2D-2B2D-42E6-A47F-6486E850B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A585C5B-0C44-43A7-A8CF-874EF64E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FB10176-9688-40C6-B3DA-E8010A12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147BAF5-767B-41FE-8579-CBF37B9A42A6}"/>
              </a:ext>
            </a:extLst>
          </p:cNvPr>
          <p:cNvSpPr txBox="1">
            <a:spLocks/>
          </p:cNvSpPr>
          <p:nvPr userDrawn="1"/>
        </p:nvSpPr>
        <p:spPr>
          <a:xfrm>
            <a:off x="838199" y="683160"/>
            <a:ext cx="10515599" cy="92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200" b="1" dirty="0"/>
              <a:t>Clique para editar o estilo de título do Modelo Global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D35D916-1BDE-4969-8C41-3276C4EE13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FCDCEB69-D4A1-4842-BC6D-328B480A60CB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9186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146173-FFE6-4551-8922-5BE05FCF4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1335133-E8B9-48ED-9519-94E0B504A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F60C04-D99E-4FE1-905B-883F53BB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2387437-AE7A-4E34-BB04-71F4332E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3457F35-9391-42D2-90AA-1866D104F8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48A0B2BA-A8ED-429A-B985-8F323BA32302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149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(PT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E20C560-2C1E-48B2-AF08-C8776D2E92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78" y="717471"/>
            <a:ext cx="3306849" cy="556323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FED1565C-92B7-47A8-8A5C-51DEF3EF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9" y="2321513"/>
            <a:ext cx="8623202" cy="1251748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CF8B2C49-6515-4C5F-8500-AFA3A334D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678248"/>
            <a:ext cx="8623201" cy="842249"/>
          </a:xfrm>
        </p:spPr>
        <p:txBody>
          <a:bodyPr>
            <a:noAutofit/>
          </a:bodyPr>
          <a:lstStyle>
            <a:lvl1pPr marL="0" indent="0" algn="l">
              <a:buNone/>
              <a:defRPr lang="pt-PT" sz="16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2ADBA8B-6F31-435A-B1F4-17487CBAFEB1}"/>
              </a:ext>
            </a:extLst>
          </p:cNvPr>
          <p:cNvSpPr/>
          <p:nvPr userDrawn="1"/>
        </p:nvSpPr>
        <p:spPr>
          <a:xfrm>
            <a:off x="727037" y="2321513"/>
            <a:ext cx="36000" cy="2198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7A578CD-D32C-4DC7-B512-36F363EE2EB1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693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29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ver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FED1565C-92B7-47A8-8A5C-51DEF3EF4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89" y="2321513"/>
            <a:ext cx="8623202" cy="1251748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CF8B2C49-6515-4C5F-8500-AFA3A334D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678248"/>
            <a:ext cx="8623201" cy="842249"/>
          </a:xfrm>
        </p:spPr>
        <p:txBody>
          <a:bodyPr>
            <a:noAutofit/>
          </a:bodyPr>
          <a:lstStyle>
            <a:lvl1pPr marL="0" indent="0" algn="l">
              <a:buNone/>
              <a:defRPr lang="pt-PT" sz="1600" kern="1200" dirty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2ADBA8B-6F31-435A-B1F4-17487CBAFEB1}"/>
              </a:ext>
            </a:extLst>
          </p:cNvPr>
          <p:cNvSpPr/>
          <p:nvPr userDrawn="1"/>
        </p:nvSpPr>
        <p:spPr>
          <a:xfrm>
            <a:off x="727037" y="2321513"/>
            <a:ext cx="36000" cy="21989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7A578CD-D32C-4DC7-B512-36F363EE2EB1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3648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pos="3840">
          <p15:clr>
            <a:srgbClr val="FBAE40"/>
          </p15:clr>
        </p15:guide>
        <p15:guide id="3" pos="529">
          <p15:clr>
            <a:srgbClr val="FBAE40"/>
          </p15:clr>
        </p15:guide>
        <p15:guide id="4" orient="horz" pos="22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613066A-62F6-BA6A-D835-A060B2B2BC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76" y="6330013"/>
            <a:ext cx="860024" cy="418432"/>
          </a:xfrm>
          <a:prstGeom prst="rect">
            <a:avLst/>
          </a:prstGeom>
        </p:spPr>
      </p:pic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D811E58-CD7D-45CA-B838-D5B525B1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7" name="Marcador de Posição do Número do Diapositivo 5">
            <a:extLst>
              <a:ext uri="{FF2B5EF4-FFF2-40B4-BE49-F238E27FC236}">
                <a16:creationId xmlns:a16="http://schemas.microsoft.com/office/drawing/2014/main" id="{E5F2A9E5-3A75-4C75-AA90-1F85970B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1924" y="6356350"/>
            <a:ext cx="2743200" cy="365125"/>
          </a:xfrm>
        </p:spPr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4DC25A8-918D-4EA4-B5F8-08A9CE473DAB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B1D12A1-22E7-42B3-9578-9CDFCB7866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9" y="634757"/>
            <a:ext cx="10345335" cy="593113"/>
          </a:xfrm>
        </p:spPr>
        <p:txBody>
          <a:bodyPr anchor="t">
            <a:noAutofit/>
          </a:bodyPr>
          <a:lstStyle>
            <a:lvl1pPr algn="l">
              <a:defRPr sz="4000" b="1"/>
            </a:lvl1pPr>
          </a:lstStyle>
          <a:p>
            <a:r>
              <a:rPr lang="pt-PT" dirty="0" err="1"/>
              <a:t>Title</a:t>
            </a:r>
            <a:endParaRPr lang="pt-PT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24D11751-8E1A-499A-BF6A-67CB4835F7B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9788" y="1989090"/>
            <a:ext cx="10345335" cy="4198153"/>
          </a:xfrm>
        </p:spPr>
        <p:txBody>
          <a:bodyPr>
            <a:noAutofit/>
          </a:bodyPr>
          <a:lstStyle>
            <a:lvl1pPr marL="285750" indent="-285750" algn="l">
              <a:spcBef>
                <a:spcPts val="1600"/>
              </a:spcBef>
              <a:buFont typeface="Arial" panose="020B0604020202020204" pitchFamily="34" charset="0"/>
              <a:buChar char="•"/>
              <a:defRPr lang="pt-PT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>
              <a:buFont typeface="Arial" panose="020B0604020202020204" pitchFamily="34" charset="0"/>
              <a:buChar char="•"/>
              <a:defRPr sz="2000">
                <a:solidFill>
                  <a:schemeClr val="accent3">
                    <a:lumMod val="25000"/>
                  </a:schemeClr>
                </a:solidFill>
              </a:defRPr>
            </a:lvl2pPr>
            <a:lvl3pPr marL="1200150" indent="-285750" algn="l">
              <a:buFont typeface="Arial" panose="020B0604020202020204" pitchFamily="34" charset="0"/>
              <a:buChar char="•"/>
              <a:defRPr sz="1800">
                <a:solidFill>
                  <a:srgbClr val="293490"/>
                </a:solidFill>
              </a:defRPr>
            </a:lvl3pPr>
            <a:lvl4pPr marL="1657350" indent="-285750" algn="l">
              <a:buFont typeface="Arial" panose="020B0604020202020204" pitchFamily="34" charset="0"/>
              <a:buChar char="•"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dirty="0"/>
              <a:t>Clique para editar o estilo de subtítulo do Modelo Global</a:t>
            </a:r>
          </a:p>
          <a:p>
            <a:pPr lvl="1"/>
            <a:r>
              <a:rPr lang="pt-PT" dirty="0"/>
              <a:t>Teste</a:t>
            </a:r>
          </a:p>
          <a:p>
            <a:pPr lvl="2"/>
            <a:r>
              <a:rPr lang="pt-PT" dirty="0"/>
              <a:t>Asas</a:t>
            </a:r>
          </a:p>
          <a:p>
            <a:pPr lvl="3"/>
            <a:r>
              <a:rPr lang="pt-PT" dirty="0" err="1"/>
              <a:t>sdsd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4A95DB7-D525-DA59-4B15-B1BF0C8266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27870"/>
            <a:ext cx="10347325" cy="680305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lvl="0"/>
            <a:r>
              <a:rPr lang="pt-PT" dirty="0" err="1"/>
              <a:t>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060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Obje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D811E58-CD7D-45CA-B838-D5B525B1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7" name="Marcador de Posição do Número do Diapositivo 5">
            <a:extLst>
              <a:ext uri="{FF2B5EF4-FFF2-40B4-BE49-F238E27FC236}">
                <a16:creationId xmlns:a16="http://schemas.microsoft.com/office/drawing/2014/main" id="{E5F2A9E5-3A75-4C75-AA90-1F85970B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1924" y="6356350"/>
            <a:ext cx="2743200" cy="365125"/>
          </a:xfrm>
        </p:spPr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6F5237C-13C0-4D87-8A1B-2006E2A665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54DC25A8-918D-4EA4-B5F8-08A9CE473DAB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B1D12A1-22E7-42B3-9578-9CDFCB786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90" y="634757"/>
            <a:ext cx="6413268" cy="1251748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24D11751-8E1A-499A-BF6A-67CB4835F7B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9789" y="1991492"/>
            <a:ext cx="6413268" cy="4195751"/>
          </a:xfrm>
        </p:spPr>
        <p:txBody>
          <a:bodyPr>
            <a:noAutofit/>
          </a:bodyPr>
          <a:lstStyle>
            <a:lvl1pPr marL="0" indent="0" algn="l">
              <a:buNone/>
              <a:defRPr lang="pt-PT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E143F59-D39B-4416-BDC3-EEC4269019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59650" y="635000"/>
            <a:ext cx="3992563" cy="5551488"/>
          </a:xfrm>
        </p:spPr>
        <p:txBody>
          <a:bodyPr/>
          <a:lstStyle/>
          <a:p>
            <a:r>
              <a:rPr lang="pt-PT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06117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09EB00-9BEB-47C6-A2A2-AC47B776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33B30E7-31AE-460C-843C-27EA6C76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794FDAB2-7098-4314-AB2B-4FDF74ADE6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38684" y="1124835"/>
            <a:ext cx="2141672" cy="2141672"/>
          </a:xfrm>
        </p:spPr>
        <p:txBody>
          <a:bodyPr/>
          <a:lstStyle/>
          <a:p>
            <a:r>
              <a:rPr lang="pt-PT"/>
              <a:t>Clique no ícone para adicionar uma imagem</a:t>
            </a:r>
          </a:p>
        </p:txBody>
      </p:sp>
      <p:sp>
        <p:nvSpPr>
          <p:cNvPr id="11" name="Marcador de Posição da Imagem 6">
            <a:extLst>
              <a:ext uri="{FF2B5EF4-FFF2-40B4-BE49-F238E27FC236}">
                <a16:creationId xmlns:a16="http://schemas.microsoft.com/office/drawing/2014/main" id="{A4B2A0AB-EA86-4592-A25B-8903CB5FFD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813524" y="2358164"/>
            <a:ext cx="2141672" cy="2141672"/>
          </a:xfrm>
        </p:spPr>
        <p:txBody>
          <a:bodyPr/>
          <a:lstStyle/>
          <a:p>
            <a:r>
              <a:rPr lang="pt-PT"/>
              <a:t>Clique no ícone para adicionar uma imagem</a:t>
            </a:r>
          </a:p>
        </p:txBody>
      </p:sp>
      <p:sp>
        <p:nvSpPr>
          <p:cNvPr id="12" name="Marcador de Posição da Imagem 6">
            <a:extLst>
              <a:ext uri="{FF2B5EF4-FFF2-40B4-BE49-F238E27FC236}">
                <a16:creationId xmlns:a16="http://schemas.microsoft.com/office/drawing/2014/main" id="{360F6FB5-9B52-41E9-9F5D-D3CEEE8482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38684" y="3404782"/>
            <a:ext cx="2141672" cy="2141672"/>
          </a:xfrm>
        </p:spPr>
        <p:txBody>
          <a:bodyPr/>
          <a:lstStyle/>
          <a:p>
            <a:r>
              <a:rPr lang="pt-PT"/>
              <a:t>Clique no ícone para adicionar uma imagem</a:t>
            </a:r>
            <a:endParaRPr lang="pt-PT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4991E82-FCBC-46D7-9CB7-EE4087B472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C94DE3B6-2F8F-451C-828E-B4E0CF737477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9F41534-1646-4275-B87A-B8B2AFF36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90" y="634757"/>
            <a:ext cx="6413268" cy="1251748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1F390CBD-FAF9-4949-AAAB-74EA74BC28A5}"/>
              </a:ext>
            </a:extLst>
          </p:cNvPr>
          <p:cNvSpPr>
            <a:spLocks noGrp="1"/>
          </p:cNvSpPr>
          <p:nvPr>
            <p:ph type="subTitle" idx="17"/>
          </p:nvPr>
        </p:nvSpPr>
        <p:spPr>
          <a:xfrm>
            <a:off x="839789" y="1991492"/>
            <a:ext cx="6413268" cy="4195751"/>
          </a:xfrm>
        </p:spPr>
        <p:txBody>
          <a:bodyPr>
            <a:noAutofit/>
          </a:bodyPr>
          <a:lstStyle>
            <a:lvl1pPr marL="0" indent="0" algn="l">
              <a:buNone/>
              <a:defRPr lang="pt-PT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8691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ABB4E-80BC-4524-8101-0AC4BCFD5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5953EA-2B02-49B0-894C-04A262EE2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PT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778698B-715C-488C-AC85-9205F4A5083E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Marcador de Posição do Número do Diapositivo 5">
            <a:extLst>
              <a:ext uri="{FF2B5EF4-FFF2-40B4-BE49-F238E27FC236}">
                <a16:creationId xmlns:a16="http://schemas.microsoft.com/office/drawing/2014/main" id="{6BE43BA5-A917-4919-8E59-6818E8F0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1924" y="6356350"/>
            <a:ext cx="2743200" cy="365125"/>
          </a:xfrm>
        </p:spPr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EE33AA5-EAE8-FF2C-511F-6533E572E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76" y="6330013"/>
            <a:ext cx="860024" cy="41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5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ACE86B4-F7E1-42AE-8D9B-A9B2CE84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C860A31-E6DC-4C22-B840-DC544891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539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AA638-7784-452F-8462-6BCB70D1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 b="1"/>
            </a:lvl1pPr>
          </a:lstStyle>
          <a:p>
            <a:r>
              <a:rPr lang="pt-PT"/>
              <a:t>Clique para editar o estilo de título do Modelo Global</a:t>
            </a:r>
            <a:endParaRPr lang="pt-PT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4817CB4-B0A0-4026-A89C-8C4274C1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109EB00-9BEB-47C6-A2A2-AC47B776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33B30E7-31AE-460C-843C-27EA6C76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42A9F-69DD-4BDA-8A49-F9A43F876396}" type="slidenum">
              <a:rPr lang="pt-PT" smtClean="0"/>
              <a:t>‹nº›</a:t>
            </a:fld>
            <a:endParaRPr lang="pt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74568FE-EBB5-42E0-A6D7-3D7BEF983D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586" y="6429911"/>
            <a:ext cx="497150" cy="21279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8808F5D7-4639-4FA9-8137-29862917D811}"/>
              </a:ext>
            </a:extLst>
          </p:cNvPr>
          <p:cNvSpPr/>
          <p:nvPr userDrawn="1"/>
        </p:nvSpPr>
        <p:spPr>
          <a:xfrm>
            <a:off x="838200" y="6325518"/>
            <a:ext cx="10515600" cy="18000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470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A9FE50D-D22D-4DB6-AE23-B3292A11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9718"/>
            <a:ext cx="10515600" cy="1010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A5A4547-109A-46E0-A716-7B113BCD2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C329E30-E340-4251-927E-A48748513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accent2"/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7E49E80-7498-40D7-94E8-DC25FE4A9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419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accent2"/>
                </a:solidFill>
              </a:defRPr>
            </a:lvl1pPr>
          </a:lstStyle>
          <a:p>
            <a:fld id="{9BF42A9F-69DD-4BDA-8A49-F9A43F876396}" type="slidenum">
              <a:rPr lang="pt-PT" smtClean="0"/>
              <a:pPr/>
              <a:t>‹nº›</a:t>
            </a:fld>
            <a:endParaRPr lang="pt-PT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1725C8D-4E04-49D3-87A2-1BB90652AC1C}"/>
              </a:ext>
            </a:extLst>
          </p:cNvPr>
          <p:cNvSpPr/>
          <p:nvPr userDrawn="1"/>
        </p:nvSpPr>
        <p:spPr>
          <a:xfrm>
            <a:off x="0" y="-1"/>
            <a:ext cx="12192000" cy="370938"/>
          </a:xfrm>
          <a:prstGeom prst="rect">
            <a:avLst/>
          </a:prstGeom>
          <a:solidFill>
            <a:srgbClr val="FF8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83D1363-4C13-4C88-8C12-348CFA30EB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78"/>
          <a:stretch/>
        </p:blipFill>
        <p:spPr>
          <a:xfrm>
            <a:off x="11701057" y="-8491"/>
            <a:ext cx="357593" cy="39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4" r:id="rId3"/>
    <p:sldLayoutId id="2147483650" r:id="rId4"/>
    <p:sldLayoutId id="2147483663" r:id="rId5"/>
    <p:sldLayoutId id="2147483662" r:id="rId6"/>
    <p:sldLayoutId id="2147483649" r:id="rId7"/>
    <p:sldLayoutId id="2147483655" r:id="rId8"/>
    <p:sldLayoutId id="2147483651" r:id="rId9"/>
    <p:sldLayoutId id="2147483652" r:id="rId10"/>
    <p:sldLayoutId id="2147483653" r:id="rId11"/>
    <p:sldLayoutId id="2147483654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7848F-46E5-4A1A-AE9A-0EFDDDBAC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Making virus just for fun!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33E2F7-844A-4485-A3D3-BF79A1F5F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João Rafael Almeida &amp; Camila Fonseca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60888A-4873-243B-FF58-977AB7B96634}"/>
              </a:ext>
            </a:extLst>
          </p:cNvPr>
          <p:cNvSpPr txBox="1"/>
          <p:nvPr/>
        </p:nvSpPr>
        <p:spPr>
          <a:xfrm>
            <a:off x="3045502" y="5863865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CyberSec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Week 2022,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organized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by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UAC</a:t>
            </a:r>
          </a:p>
        </p:txBody>
      </p:sp>
    </p:spTree>
    <p:extLst>
      <p:ext uri="{BB962C8B-B14F-4D97-AF65-F5344CB8AC3E}">
        <p14:creationId xmlns:p14="http://schemas.microsoft.com/office/powerpoint/2010/main" val="911133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bit of context…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You want to play a computer game</a:t>
            </a:r>
          </a:p>
          <a:p>
            <a:pPr lvl="1"/>
            <a:r>
              <a:rPr lang="en-GB" dirty="0"/>
              <a:t>But it is a bit expensive</a:t>
            </a:r>
          </a:p>
          <a:p>
            <a:r>
              <a:rPr lang="en-GB" dirty="0"/>
              <a:t>You found a online crack</a:t>
            </a:r>
          </a:p>
          <a:p>
            <a:pPr lvl="1"/>
            <a:r>
              <a:rPr lang="en-GB" dirty="0"/>
              <a:t>That allows you to play the game for free</a:t>
            </a:r>
          </a:p>
          <a:p>
            <a:r>
              <a:rPr lang="en-GB" dirty="0"/>
              <a:t>Who relates to this story?</a:t>
            </a:r>
          </a:p>
        </p:txBody>
      </p:sp>
      <p:pic>
        <p:nvPicPr>
          <p:cNvPr id="1026" name="Picture 2" descr="computer icon, game icon, gamer icon, gaming icon, happy icon, man icon,  playing icon">
            <a:extLst>
              <a:ext uri="{FF2B5EF4-FFF2-40B4-BE49-F238E27FC236}">
                <a16:creationId xmlns:a16="http://schemas.microsoft.com/office/drawing/2014/main" id="{A518EE62-A359-20E7-977F-2228F597D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907" y="3149600"/>
            <a:ext cx="3037643" cy="303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11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bit of context…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Procedure</a:t>
            </a:r>
          </a:p>
          <a:p>
            <a:pPr lvl="1"/>
            <a:r>
              <a:rPr lang="en-GB" dirty="0"/>
              <a:t>Replace the original .exe file by the crack you got somewhere</a:t>
            </a:r>
          </a:p>
          <a:p>
            <a:pPr lvl="1"/>
            <a:r>
              <a:rPr lang="en-GB" dirty="0"/>
              <a:t>Windows does not like it</a:t>
            </a:r>
          </a:p>
          <a:p>
            <a:pPr lvl="2"/>
            <a:r>
              <a:rPr lang="en-GB" dirty="0"/>
              <a:t>But you are ok with it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46593D3-56BB-85F4-B84D-3A0097293A2B}"/>
              </a:ext>
            </a:extLst>
          </p:cNvPr>
          <p:cNvGrpSpPr/>
          <p:nvPr/>
        </p:nvGrpSpPr>
        <p:grpSpPr>
          <a:xfrm>
            <a:off x="6959396" y="3332168"/>
            <a:ext cx="3803541" cy="2855075"/>
            <a:chOff x="856998" y="3332168"/>
            <a:chExt cx="3803541" cy="285507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8A0DFD0-3E7F-36E7-DAFE-189D5AEB86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83" t="22778" r="29479" b="22593"/>
            <a:stretch/>
          </p:blipFill>
          <p:spPr bwMode="auto">
            <a:xfrm>
              <a:off x="856998" y="3332168"/>
              <a:ext cx="3803541" cy="2855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55A08EE-C1CF-FE29-A6C9-4F09EC5872C1}"/>
                </a:ext>
              </a:extLst>
            </p:cNvPr>
            <p:cNvSpPr txBox="1"/>
            <p:nvPr/>
          </p:nvSpPr>
          <p:spPr>
            <a:xfrm>
              <a:off x="946199" y="4526664"/>
              <a:ext cx="2832100" cy="276999"/>
            </a:xfrm>
            <a:prstGeom prst="rect">
              <a:avLst/>
            </a:prstGeom>
            <a:solidFill>
              <a:srgbClr val="E6E6E6"/>
            </a:solidFill>
          </p:spPr>
          <p:txBody>
            <a:bodyPr wrap="square" rtlCol="0">
              <a:spAutoFit/>
            </a:bodyPr>
            <a:lstStyle/>
            <a:p>
              <a:r>
                <a:rPr lang="en-GB" sz="1200" dirty="0" err="1">
                  <a:solidFill>
                    <a:schemeClr val="accent3">
                      <a:lumMod val="10000"/>
                    </a:schemeClr>
                  </a:solidFill>
                </a:rPr>
                <a:t>awesome_game.exe</a:t>
              </a:r>
              <a:endParaRPr lang="en-GB" sz="1200" dirty="0">
                <a:solidFill>
                  <a:schemeClr val="accent3">
                    <a:lumMod val="10000"/>
                  </a:schemeClr>
                </a:solidFill>
              </a:endParaRPr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64D06A3F-3038-EDF5-3AD4-95E7D10951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" t="1761" r="2054" b="1961"/>
          <a:stretch/>
        </p:blipFill>
        <p:spPr>
          <a:xfrm>
            <a:off x="1603948" y="3335127"/>
            <a:ext cx="3628657" cy="285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3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Good practices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Code obfuscation</a:t>
            </a:r>
          </a:p>
          <a:p>
            <a:r>
              <a:rPr lang="en-GB" dirty="0"/>
              <a:t>Do not reuse code</a:t>
            </a:r>
          </a:p>
          <a:p>
            <a:pPr lvl="1"/>
            <a:r>
              <a:rPr lang="en-GB" dirty="0"/>
              <a:t>Neither toolkits, that is for Lammers</a:t>
            </a:r>
          </a:p>
          <a:p>
            <a:r>
              <a:rPr lang="en-GB" dirty="0"/>
              <a:t>Define an architecture</a:t>
            </a:r>
          </a:p>
          <a:p>
            <a:pPr lvl="1"/>
            <a:r>
              <a:rPr lang="en-GB" dirty="0"/>
              <a:t>It is software, so it should be planned like a software</a:t>
            </a:r>
          </a:p>
          <a:p>
            <a:r>
              <a:rPr lang="en-GB" dirty="0"/>
              <a:t>Use Virtual Machine</a:t>
            </a:r>
          </a:p>
          <a:p>
            <a:pPr lvl="1"/>
            <a:r>
              <a:rPr lang="en-GB" dirty="0"/>
              <a:t>Disconnected from the web</a:t>
            </a:r>
          </a:p>
          <a:p>
            <a:pPr lvl="1"/>
            <a:r>
              <a:rPr lang="en-GB" dirty="0"/>
              <a:t>But for this workshop, we can use your local computer</a:t>
            </a:r>
          </a:p>
          <a:p>
            <a:pPr lvl="2"/>
            <a:r>
              <a:rPr lang="en-GB" dirty="0"/>
              <a:t>Only to develop a POC (proof-of-concept)</a:t>
            </a:r>
          </a:p>
        </p:txBody>
      </p:sp>
    </p:spTree>
    <p:extLst>
      <p:ext uri="{BB962C8B-B14F-4D97-AF65-F5344CB8AC3E}">
        <p14:creationId xmlns:p14="http://schemas.microsoft.com/office/powerpoint/2010/main" val="28848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75AEDC6-D0A7-10D2-4B99-AFA8CD5AF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make a malware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E1C640B9-1539-05DB-5B87-2FEA43196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156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ake shareable snapshots of a folder tree with Snap2HTML | BetaNews">
            <a:extLst>
              <a:ext uri="{FF2B5EF4-FFF2-40B4-BE49-F238E27FC236}">
                <a16:creationId xmlns:a16="http://schemas.microsoft.com/office/drawing/2014/main" id="{FA25E25A-5521-A82C-F55D-33BCF663B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82" y="2059856"/>
            <a:ext cx="3260136" cy="24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make a malware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51446128-0D2D-57E8-8B44-6AFC6D9ACED1}"/>
              </a:ext>
            </a:extLst>
          </p:cNvPr>
          <p:cNvSpPr/>
          <p:nvPr/>
        </p:nvSpPr>
        <p:spPr>
          <a:xfrm>
            <a:off x="5794744" y="2790216"/>
            <a:ext cx="2200275" cy="971550"/>
          </a:xfrm>
          <a:prstGeom prst="roundRect">
            <a:avLst/>
          </a:prstGeom>
          <a:noFill/>
          <a:ln w="28575">
            <a:solidFill>
              <a:srgbClr val="FF8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File Manager</a:t>
            </a:r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9A3ADA8E-7B65-0953-4C67-F18598BCD7DC}"/>
              </a:ext>
            </a:extLst>
          </p:cNvPr>
          <p:cNvSpPr/>
          <p:nvPr/>
        </p:nvSpPr>
        <p:spPr>
          <a:xfrm>
            <a:off x="5794744" y="4634694"/>
            <a:ext cx="2200275" cy="971550"/>
          </a:xfrm>
          <a:prstGeom prst="roundRect">
            <a:avLst/>
          </a:prstGeom>
          <a:noFill/>
          <a:ln w="28575">
            <a:solidFill>
              <a:srgbClr val="FF8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Crypto</a:t>
            </a:r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06FFEBB7-1E3E-53A4-C70F-56B86D3B71C3}"/>
              </a:ext>
            </a:extLst>
          </p:cNvPr>
          <p:cNvSpPr/>
          <p:nvPr/>
        </p:nvSpPr>
        <p:spPr>
          <a:xfrm>
            <a:off x="8658882" y="2790216"/>
            <a:ext cx="2200275" cy="971550"/>
          </a:xfrm>
          <a:prstGeom prst="roundRect">
            <a:avLst/>
          </a:prstGeom>
          <a:noFill/>
          <a:ln w="28575">
            <a:solidFill>
              <a:srgbClr val="FF8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Rescue Generator</a:t>
            </a:r>
          </a:p>
        </p:txBody>
      </p:sp>
      <p:sp>
        <p:nvSpPr>
          <p:cNvPr id="16" name="Seta para a Esquerda e para a Direita 15">
            <a:extLst>
              <a:ext uri="{FF2B5EF4-FFF2-40B4-BE49-F238E27FC236}">
                <a16:creationId xmlns:a16="http://schemas.microsoft.com/office/drawing/2014/main" id="{D923BF12-F6FE-2315-D571-842E1DE2A31B}"/>
              </a:ext>
            </a:extLst>
          </p:cNvPr>
          <p:cNvSpPr/>
          <p:nvPr/>
        </p:nvSpPr>
        <p:spPr>
          <a:xfrm>
            <a:off x="3814022" y="3043238"/>
            <a:ext cx="1764000" cy="468000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FF8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293490"/>
                </a:solidFill>
              </a:rPr>
              <a:t>Read/write</a:t>
            </a:r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FDD7EEF5-1CED-A2C3-E6C9-5E0C3A29F97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894882" y="3761766"/>
            <a:ext cx="0" cy="872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D830AADD-26AE-26A6-F346-9B8920632D7F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995019" y="3275991"/>
            <a:ext cx="6638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Arredondado 24">
            <a:extLst>
              <a:ext uri="{FF2B5EF4-FFF2-40B4-BE49-F238E27FC236}">
                <a16:creationId xmlns:a16="http://schemas.microsoft.com/office/drawing/2014/main" id="{780D6197-D1E4-672C-E09F-5541EBBEF40B}"/>
              </a:ext>
            </a:extLst>
          </p:cNvPr>
          <p:cNvSpPr/>
          <p:nvPr/>
        </p:nvSpPr>
        <p:spPr>
          <a:xfrm>
            <a:off x="5681330" y="2658140"/>
            <a:ext cx="5302103" cy="3072809"/>
          </a:xfrm>
          <a:prstGeom prst="roundRect">
            <a:avLst>
              <a:gd name="adj" fmla="val 4276"/>
            </a:avLst>
          </a:prstGeom>
          <a:noFill/>
          <a:ln w="28575">
            <a:solidFill>
              <a:srgbClr val="FF8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Crack</a:t>
            </a:r>
          </a:p>
        </p:txBody>
      </p:sp>
    </p:spTree>
    <p:extLst>
      <p:ext uri="{BB962C8B-B14F-4D97-AF65-F5344CB8AC3E}">
        <p14:creationId xmlns:p14="http://schemas.microsoft.com/office/powerpoint/2010/main" val="249679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make a malware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9788" y="1989090"/>
            <a:ext cx="5183189" cy="4198153"/>
          </a:xfrm>
        </p:spPr>
        <p:txBody>
          <a:bodyPr/>
          <a:lstStyle/>
          <a:p>
            <a:r>
              <a:rPr lang="en-GB" dirty="0"/>
              <a:t>Entry point</a:t>
            </a:r>
          </a:p>
          <a:p>
            <a:r>
              <a:rPr lang="en-GB" dirty="0"/>
              <a:t>Find files</a:t>
            </a:r>
          </a:p>
          <a:p>
            <a:r>
              <a:rPr lang="en-GB" dirty="0"/>
              <a:t>Call encryption methods</a:t>
            </a:r>
          </a:p>
          <a:p>
            <a:r>
              <a:rPr lang="en-GB" dirty="0"/>
              <a:t>Delete files</a:t>
            </a:r>
          </a:p>
          <a:p>
            <a:r>
              <a:rPr lang="en-GB" dirty="0"/>
              <a:t>Write rescue note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Cracker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37AE1D7-3F7F-2DBF-212E-6F635DF24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24" y="1989090"/>
            <a:ext cx="5183188" cy="351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9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make a malware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9788" y="1989090"/>
            <a:ext cx="5183189" cy="4198153"/>
          </a:xfrm>
        </p:spPr>
        <p:txBody>
          <a:bodyPr/>
          <a:lstStyle/>
          <a:p>
            <a:r>
              <a:rPr lang="en-GB" dirty="0"/>
              <a:t>Gets system root</a:t>
            </a:r>
          </a:p>
          <a:p>
            <a:pPr lvl="1"/>
            <a:r>
              <a:rPr lang="en-GB" dirty="0"/>
              <a:t>Linux (/) or Windows (all drives)</a:t>
            </a:r>
          </a:p>
          <a:p>
            <a:r>
              <a:rPr lang="en-GB" dirty="0"/>
              <a:t>Removes files</a:t>
            </a:r>
          </a:p>
          <a:p>
            <a:pPr lvl="1"/>
            <a:r>
              <a:rPr lang="en-GB" dirty="0"/>
              <a:t>Method comment in our example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File Manager module</a:t>
            </a:r>
          </a:p>
        </p:txBody>
      </p:sp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E4C2F613-8A2A-325D-6950-7419CED95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256" y="3531129"/>
            <a:ext cx="6583442" cy="26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2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make a malware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Writes a TXT file in each directory </a:t>
            </a:r>
          </a:p>
          <a:p>
            <a:pPr lvl="1"/>
            <a:r>
              <a:rPr lang="en-GB" dirty="0"/>
              <a:t>with a rescue message</a:t>
            </a:r>
          </a:p>
          <a:p>
            <a:r>
              <a:rPr lang="en-GB" dirty="0"/>
              <a:t>Simulates the encryption</a:t>
            </a:r>
          </a:p>
          <a:p>
            <a:pPr lvl="1"/>
            <a:r>
              <a:rPr lang="en-GB" dirty="0"/>
              <a:t>prints a message in the console</a:t>
            </a:r>
          </a:p>
          <a:p>
            <a:r>
              <a:rPr lang="en-GB" dirty="0"/>
              <a:t>In real scenario</a:t>
            </a:r>
          </a:p>
          <a:p>
            <a:pPr lvl="1"/>
            <a:r>
              <a:rPr lang="en-GB" dirty="0"/>
              <a:t>AES combined with RSA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Rescue Generator and Crypto modules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A664CA-2F00-CF27-8814-E01844C77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73103"/>
            <a:ext cx="4509248" cy="757027"/>
          </a:xfrm>
          <a:prstGeom prst="rect">
            <a:avLst/>
          </a:prstGeom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431563E1-21E4-BB96-48A7-8FD0D5934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174" y="3224124"/>
            <a:ext cx="5972900" cy="296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make a malware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Dangerous code</a:t>
            </a:r>
          </a:p>
          <a:p>
            <a:pPr lvl="1"/>
            <a:r>
              <a:rPr lang="en-GB" dirty="0"/>
              <a:t>only use inside VM or to encrypt files in a controlled directory</a:t>
            </a:r>
          </a:p>
          <a:p>
            <a:r>
              <a:rPr lang="en-GB" dirty="0"/>
              <a:t>Fernet</a:t>
            </a:r>
          </a:p>
          <a:p>
            <a:pPr lvl="1"/>
            <a:r>
              <a:rPr lang="en-GB" dirty="0"/>
              <a:t>symmetric encryption method</a:t>
            </a:r>
          </a:p>
          <a:p>
            <a:pPr lvl="1"/>
            <a:r>
              <a:rPr lang="pt-PT" dirty="0"/>
              <a:t>uses 128-bit AES in CBC </a:t>
            </a:r>
            <a:r>
              <a:rPr lang="pt-PT" dirty="0" err="1"/>
              <a:t>mode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PKCS7 </a:t>
            </a:r>
            <a:r>
              <a:rPr lang="pt-PT" dirty="0" err="1"/>
              <a:t>padding</a:t>
            </a:r>
            <a:endParaRPr lang="pt-PT" dirty="0"/>
          </a:p>
          <a:p>
            <a:pPr lvl="2"/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ok!</a:t>
            </a:r>
          </a:p>
          <a:p>
            <a:endParaRPr lang="en-GB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Crypto module with encryption</a:t>
            </a:r>
          </a:p>
        </p:txBody>
      </p:sp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2752315B-926B-B00D-BBB5-62B58015A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986" y="4253418"/>
            <a:ext cx="5498028" cy="1800411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A4E5EA9-186E-8B5E-CB68-9469E041BFFC}"/>
              </a:ext>
            </a:extLst>
          </p:cNvPr>
          <p:cNvSpPr/>
          <p:nvPr/>
        </p:nvSpPr>
        <p:spPr>
          <a:xfrm>
            <a:off x="3346986" y="4627084"/>
            <a:ext cx="652137" cy="34152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048B507-EC74-6C01-626D-DAA7EA055B55}"/>
              </a:ext>
            </a:extLst>
          </p:cNvPr>
          <p:cNvSpPr txBox="1"/>
          <p:nvPr/>
        </p:nvSpPr>
        <p:spPr>
          <a:xfrm>
            <a:off x="838200" y="4691958"/>
            <a:ext cx="2104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Protect this key with asymmetric algorithm like RSA</a:t>
            </a:r>
          </a:p>
        </p:txBody>
      </p:sp>
    </p:spTree>
    <p:extLst>
      <p:ext uri="{BB962C8B-B14F-4D97-AF65-F5344CB8AC3E}">
        <p14:creationId xmlns:p14="http://schemas.microsoft.com/office/powerpoint/2010/main" val="281336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75AEDC6-D0A7-10D2-4B99-AFA8CD5AF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Obfuscation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E1C640B9-1539-05DB-5B87-2FEA43196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31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Did you know…</a:t>
            </a:r>
          </a:p>
        </p:txBody>
      </p:sp>
      <p:pic>
        <p:nvPicPr>
          <p:cNvPr id="1026" name="Picture 2" descr="Ransomware Facts, Trends &amp;amp; Statistics for 2022">
            <a:extLst>
              <a:ext uri="{FF2B5EF4-FFF2-40B4-BE49-F238E27FC236}">
                <a16:creationId xmlns:a16="http://schemas.microsoft.com/office/drawing/2014/main" id="{5D7AEA5D-AAAD-3D90-63BA-3832BBCA1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65"/>
          <a:stretch/>
        </p:blipFill>
        <p:spPr bwMode="auto">
          <a:xfrm>
            <a:off x="2133808" y="1317503"/>
            <a:ext cx="7757295" cy="49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548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Obfuscation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Code read to a bytes-like object</a:t>
            </a:r>
          </a:p>
          <a:p>
            <a:r>
              <a:rPr lang="en-GB" dirty="0"/>
              <a:t>Converted to base64</a:t>
            </a:r>
          </a:p>
          <a:p>
            <a:r>
              <a:rPr lang="en-GB" dirty="0"/>
              <a:t>Revert process to execute</a:t>
            </a:r>
          </a:p>
          <a:p>
            <a:pPr lvl="1"/>
            <a:r>
              <a:rPr lang="en-GB" dirty="0"/>
              <a:t>using eval()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Basic base64 technique</a:t>
            </a: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4F48BB3E-DBE0-3ED4-F147-2A03B03DA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585" y="3493858"/>
            <a:ext cx="6976515" cy="1432265"/>
          </a:xfrm>
          <a:prstGeom prst="rect">
            <a:avLst/>
          </a:prstGeom>
        </p:spPr>
      </p:pic>
      <p:pic>
        <p:nvPicPr>
          <p:cNvPr id="10" name="Imagem 9" descr="Uma imagem com texto&#10;&#10;Descrição gerada automaticamente">
            <a:extLst>
              <a:ext uri="{FF2B5EF4-FFF2-40B4-BE49-F238E27FC236}">
                <a16:creationId xmlns:a16="http://schemas.microsoft.com/office/drawing/2014/main" id="{532E93F4-94B0-1482-DF7A-8841FFADD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914" y="5086068"/>
            <a:ext cx="3572072" cy="96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4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Obfuscation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err="1"/>
              <a:t>pyminifier</a:t>
            </a:r>
            <a:r>
              <a:rPr lang="en-GB" dirty="0"/>
              <a:t> good starting point</a:t>
            </a:r>
          </a:p>
          <a:p>
            <a:pPr lvl="1"/>
            <a:r>
              <a:rPr lang="en-GB" dirty="0"/>
              <a:t>pip install </a:t>
            </a:r>
            <a:r>
              <a:rPr lang="en-GB" dirty="0" err="1"/>
              <a:t>pymimifier</a:t>
            </a:r>
            <a:endParaRPr lang="en-GB" dirty="0"/>
          </a:p>
          <a:p>
            <a:pPr lvl="1"/>
            <a:r>
              <a:rPr lang="en-GB" dirty="0"/>
              <a:t>but it has some issues</a:t>
            </a:r>
          </a:p>
          <a:p>
            <a:r>
              <a:rPr lang="en-GB" dirty="0"/>
              <a:t>Example</a:t>
            </a:r>
          </a:p>
          <a:p>
            <a:pPr lvl="1"/>
            <a:r>
              <a:rPr lang="en-GB" dirty="0" err="1"/>
              <a:t>pyminifier</a:t>
            </a:r>
            <a:r>
              <a:rPr lang="en-GB" dirty="0"/>
              <a:t> --obfuscate --</a:t>
            </a:r>
            <a:r>
              <a:rPr lang="en-GB" dirty="0" err="1"/>
              <a:t>nonlatin</a:t>
            </a:r>
            <a:r>
              <a:rPr lang="en-GB" dirty="0"/>
              <a:t> </a:t>
            </a:r>
            <a:r>
              <a:rPr lang="en-GB" dirty="0" err="1"/>
              <a:t>renameVariablesExample.py</a:t>
            </a:r>
            <a:endParaRPr lang="en-GB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Rename variables and methods – </a:t>
            </a:r>
            <a:r>
              <a:rPr lang="en-GB" dirty="0" err="1"/>
              <a:t>Pymimifier</a:t>
            </a:r>
            <a:endParaRPr lang="en-GB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3A200B-ED7F-E156-15CF-CE938CB92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79" y="4277371"/>
            <a:ext cx="2149896" cy="1256862"/>
          </a:xfrm>
          <a:prstGeom prst="rect">
            <a:avLst/>
          </a:prstGeom>
        </p:spPr>
      </p:pic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81F092B6-C8B8-04FC-3921-0E5EAB82B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506" y="4181473"/>
            <a:ext cx="1854987" cy="1448657"/>
          </a:xfrm>
          <a:prstGeom prst="rect">
            <a:avLst/>
          </a:prstGeom>
        </p:spPr>
      </p:pic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92613695-888C-6140-7C3B-6464EFD6F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424" y="4181473"/>
            <a:ext cx="1751893" cy="1450492"/>
          </a:xfrm>
          <a:prstGeom prst="rect">
            <a:avLst/>
          </a:prstGeom>
        </p:spPr>
      </p:pic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D968BD29-39AF-F702-60DE-EEE030E24A56}"/>
              </a:ext>
            </a:extLst>
          </p:cNvPr>
          <p:cNvCxnSpPr/>
          <p:nvPr/>
        </p:nvCxnSpPr>
        <p:spPr>
          <a:xfrm>
            <a:off x="3965097" y="4798577"/>
            <a:ext cx="7282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CDD093B6-4F87-DACB-AC1F-F5A45B6EFE73}"/>
              </a:ext>
            </a:extLst>
          </p:cNvPr>
          <p:cNvCxnSpPr/>
          <p:nvPr/>
        </p:nvCxnSpPr>
        <p:spPr>
          <a:xfrm>
            <a:off x="7394771" y="4798577"/>
            <a:ext cx="7282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A8CBB03-904F-9165-7E51-3A9C545ECE77}"/>
              </a:ext>
            </a:extLst>
          </p:cNvPr>
          <p:cNvSpPr txBox="1"/>
          <p:nvPr/>
        </p:nvSpPr>
        <p:spPr>
          <a:xfrm>
            <a:off x="1213805" y="5534233"/>
            <a:ext cx="207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Original code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A15F059-85E7-2984-574D-8F57DF72AC0C}"/>
              </a:ext>
            </a:extLst>
          </p:cNvPr>
          <p:cNvSpPr txBox="1"/>
          <p:nvPr/>
        </p:nvSpPr>
        <p:spPr>
          <a:xfrm>
            <a:off x="4832490" y="5526379"/>
            <a:ext cx="207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Obfuscated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892F140-E058-A3DC-D8C3-C22869775B2C}"/>
              </a:ext>
            </a:extLst>
          </p:cNvPr>
          <p:cNvSpPr txBox="1"/>
          <p:nvPr/>
        </p:nvSpPr>
        <p:spPr>
          <a:xfrm>
            <a:off x="8069954" y="5534233"/>
            <a:ext cx="279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Obfuscated and fixed</a:t>
            </a:r>
          </a:p>
        </p:txBody>
      </p:sp>
    </p:spTree>
    <p:extLst>
      <p:ext uri="{BB962C8B-B14F-4D97-AF65-F5344CB8AC3E}">
        <p14:creationId xmlns:p14="http://schemas.microsoft.com/office/powerpoint/2010/main" val="320673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Obfuscation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 err="1"/>
              <a:t>pyminify</a:t>
            </a:r>
            <a:r>
              <a:rPr lang="en-GB" dirty="0"/>
              <a:t> is an alternative</a:t>
            </a:r>
          </a:p>
          <a:p>
            <a:pPr lvl="1"/>
            <a:r>
              <a:rPr lang="en-GB" dirty="0"/>
              <a:t>pip install python-</a:t>
            </a:r>
            <a:r>
              <a:rPr lang="en-GB" dirty="0" err="1"/>
              <a:t>minifier</a:t>
            </a:r>
            <a:endParaRPr lang="en-GB" dirty="0"/>
          </a:p>
          <a:p>
            <a:pPr lvl="1"/>
            <a:r>
              <a:rPr lang="en-GB" dirty="0"/>
              <a:t>but it has some issues</a:t>
            </a:r>
          </a:p>
          <a:p>
            <a:r>
              <a:rPr lang="en-GB" dirty="0"/>
              <a:t>Example</a:t>
            </a:r>
          </a:p>
          <a:p>
            <a:pPr lvl="1"/>
            <a:r>
              <a:rPr lang="en-GB" dirty="0" err="1"/>
              <a:t>pyminify</a:t>
            </a:r>
            <a:r>
              <a:rPr lang="en-GB" dirty="0"/>
              <a:t> </a:t>
            </a:r>
            <a:r>
              <a:rPr lang="en-GB" dirty="0" err="1"/>
              <a:t>renameVariablesExample.py</a:t>
            </a:r>
            <a:endParaRPr lang="en-GB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Rename variables and methods – </a:t>
            </a:r>
            <a:r>
              <a:rPr lang="en-GB" dirty="0" err="1"/>
              <a:t>Pymimify</a:t>
            </a:r>
            <a:r>
              <a:rPr lang="en-GB" dirty="0"/>
              <a:t> (alternative)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3A200B-ED7F-E156-15CF-CE938CB92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629" y="4269517"/>
            <a:ext cx="2149896" cy="1256862"/>
          </a:xfrm>
          <a:prstGeom prst="rect">
            <a:avLst/>
          </a:prstGeom>
        </p:spPr>
      </p:pic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D968BD29-39AF-F702-60DE-EEE030E24A56}"/>
              </a:ext>
            </a:extLst>
          </p:cNvPr>
          <p:cNvCxnSpPr/>
          <p:nvPr/>
        </p:nvCxnSpPr>
        <p:spPr>
          <a:xfrm>
            <a:off x="5773863" y="4685288"/>
            <a:ext cx="7282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A8CBB03-904F-9165-7E51-3A9C545ECE77}"/>
              </a:ext>
            </a:extLst>
          </p:cNvPr>
          <p:cNvSpPr txBox="1"/>
          <p:nvPr/>
        </p:nvSpPr>
        <p:spPr>
          <a:xfrm>
            <a:off x="2720796" y="5526379"/>
            <a:ext cx="207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Original code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A15F059-85E7-2984-574D-8F57DF72AC0C}"/>
              </a:ext>
            </a:extLst>
          </p:cNvPr>
          <p:cNvSpPr txBox="1"/>
          <p:nvPr/>
        </p:nvSpPr>
        <p:spPr>
          <a:xfrm>
            <a:off x="7612932" y="5526379"/>
            <a:ext cx="301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Minified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DABCBC0-60F8-638C-377D-41605160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932" y="4269517"/>
            <a:ext cx="3011911" cy="64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7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Obfuscation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Centralise the code into a single file</a:t>
            </a:r>
          </a:p>
          <a:p>
            <a:pPr lvl="1"/>
            <a:r>
              <a:rPr lang="en-GB" dirty="0"/>
              <a:t>manually</a:t>
            </a:r>
          </a:p>
          <a:p>
            <a:r>
              <a:rPr lang="en-GB" dirty="0" err="1"/>
              <a:t>pyminify</a:t>
            </a:r>
            <a:endParaRPr lang="en-GB" dirty="0"/>
          </a:p>
          <a:p>
            <a:pPr lvl="1"/>
            <a:r>
              <a:rPr lang="en-GB" dirty="0"/>
              <a:t>to minimize the code</a:t>
            </a:r>
          </a:p>
          <a:p>
            <a:r>
              <a:rPr lang="en-GB" dirty="0"/>
              <a:t>Base64</a:t>
            </a:r>
          </a:p>
          <a:p>
            <a:pPr lvl="1"/>
            <a:r>
              <a:rPr lang="en-GB" dirty="0"/>
              <a:t>several rounds with creative techniques</a:t>
            </a:r>
          </a:p>
          <a:p>
            <a:pPr lvl="2"/>
            <a:r>
              <a:rPr lang="en-GB" dirty="0" err="1"/>
              <a:t>obfuscatorStageOne.py</a:t>
            </a:r>
            <a:r>
              <a:rPr lang="en-GB" dirty="0"/>
              <a:t> and </a:t>
            </a:r>
            <a:r>
              <a:rPr lang="en-GB" dirty="0" err="1"/>
              <a:t>obfuscatorStageTwo.py</a:t>
            </a:r>
            <a:r>
              <a:rPr lang="en-GB" dirty="0"/>
              <a:t> </a:t>
            </a:r>
          </a:p>
          <a:p>
            <a:r>
              <a:rPr lang="en-GB" dirty="0"/>
              <a:t>Dummy code</a:t>
            </a:r>
          </a:p>
          <a:p>
            <a:pPr lvl="1"/>
            <a:r>
              <a:rPr lang="en-GB" dirty="0"/>
              <a:t>just to create </a:t>
            </a:r>
            <a:r>
              <a:rPr lang="en-GB" i="1" dirty="0"/>
              <a:t>chaos</a:t>
            </a:r>
            <a:r>
              <a:rPr lang="en-GB" dirty="0"/>
              <a:t> in during analysis</a:t>
            </a:r>
          </a:p>
          <a:p>
            <a:pPr lvl="2"/>
            <a:r>
              <a:rPr lang="en-GB" dirty="0" err="1"/>
              <a:t>obfuscatorStageThree.py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Possible strategy</a:t>
            </a:r>
          </a:p>
        </p:txBody>
      </p:sp>
    </p:spTree>
    <p:extLst>
      <p:ext uri="{BB962C8B-B14F-4D97-AF65-F5344CB8AC3E}">
        <p14:creationId xmlns:p14="http://schemas.microsoft.com/office/powerpoint/2010/main" val="2827915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75AEDC6-D0A7-10D2-4B99-AFA8CD5AF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Malware analysis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E1C640B9-1539-05DB-5B87-2FEA43196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066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Malware 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Code obfuscation</a:t>
            </a:r>
          </a:p>
          <a:p>
            <a:r>
              <a:rPr lang="en-GB" dirty="0"/>
              <a:t>Do not reuse code</a:t>
            </a:r>
          </a:p>
          <a:p>
            <a:pPr lvl="1"/>
            <a:r>
              <a:rPr lang="en-GB" dirty="0"/>
              <a:t>Neither toolkits, that is for Lammers</a:t>
            </a:r>
          </a:p>
          <a:p>
            <a:r>
              <a:rPr lang="en-GB" dirty="0"/>
              <a:t>Define an architecture</a:t>
            </a:r>
          </a:p>
          <a:p>
            <a:pPr lvl="1"/>
            <a:r>
              <a:rPr lang="en-GB" dirty="0"/>
              <a:t>It is software, so it should be planned like a software</a:t>
            </a:r>
          </a:p>
          <a:p>
            <a:r>
              <a:rPr lang="en-GB" dirty="0"/>
              <a:t>Use Virtual Machine</a:t>
            </a:r>
          </a:p>
          <a:p>
            <a:pPr lvl="1"/>
            <a:r>
              <a:rPr lang="en-GB" dirty="0"/>
              <a:t>Disconnected from the web</a:t>
            </a:r>
          </a:p>
          <a:p>
            <a:pPr lvl="1"/>
            <a:r>
              <a:rPr lang="en-GB" dirty="0"/>
              <a:t>But for this workshop, we can use your local computer</a:t>
            </a:r>
          </a:p>
          <a:p>
            <a:pPr lvl="2"/>
            <a:r>
              <a:rPr lang="en-GB" dirty="0"/>
              <a:t>Only to develop the POC (proof-of-concept)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Good practices</a:t>
            </a:r>
          </a:p>
        </p:txBody>
      </p:sp>
    </p:spTree>
    <p:extLst>
      <p:ext uri="{BB962C8B-B14F-4D97-AF65-F5344CB8AC3E}">
        <p14:creationId xmlns:p14="http://schemas.microsoft.com/office/powerpoint/2010/main" val="3475394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Malware 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Code obfuscation</a:t>
            </a:r>
          </a:p>
          <a:p>
            <a:r>
              <a:rPr lang="en-GB" dirty="0">
                <a:solidFill>
                  <a:schemeClr val="tx1">
                    <a:lumMod val="20000"/>
                    <a:lumOff val="80000"/>
                  </a:schemeClr>
                </a:solidFill>
              </a:rPr>
              <a:t>Do not reuse code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Neither toolkits, that is for Lammers</a:t>
            </a:r>
          </a:p>
          <a:p>
            <a:r>
              <a:rPr lang="en-GB" dirty="0">
                <a:solidFill>
                  <a:schemeClr val="tx1">
                    <a:lumMod val="20000"/>
                    <a:lumOff val="80000"/>
                  </a:schemeClr>
                </a:solidFill>
              </a:rPr>
              <a:t>Define an architecture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It is software, so it should be planned like a software</a:t>
            </a:r>
          </a:p>
          <a:p>
            <a:r>
              <a:rPr lang="en-GB" b="1" dirty="0"/>
              <a:t>Use Virtual Machine</a:t>
            </a:r>
          </a:p>
          <a:p>
            <a:pPr lvl="1"/>
            <a:r>
              <a:rPr lang="en-GB" b="1" dirty="0"/>
              <a:t>Disconnected from the web</a:t>
            </a:r>
          </a:p>
          <a:p>
            <a:pPr lvl="1"/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But for this workshop, we can use your local computer</a:t>
            </a:r>
          </a:p>
          <a:p>
            <a:pPr lvl="2"/>
            <a:r>
              <a:rPr lang="en-GB" dirty="0">
                <a:solidFill>
                  <a:schemeClr val="tx1">
                    <a:lumMod val="20000"/>
                    <a:lumOff val="80000"/>
                  </a:schemeClr>
                </a:solidFill>
              </a:rPr>
              <a:t>Only to develop the POC (proof-of-concept)</a:t>
            </a:r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Good practices</a:t>
            </a:r>
          </a:p>
        </p:txBody>
      </p:sp>
    </p:spTree>
    <p:extLst>
      <p:ext uri="{BB962C8B-B14F-4D97-AF65-F5344CB8AC3E}">
        <p14:creationId xmlns:p14="http://schemas.microsoft.com/office/powerpoint/2010/main" val="3587499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Malware 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Beautify code</a:t>
            </a:r>
          </a:p>
          <a:p>
            <a:pPr lvl="1"/>
            <a:r>
              <a:rPr lang="en-GB" dirty="0"/>
              <a:t>Online tools would help</a:t>
            </a:r>
          </a:p>
          <a:p>
            <a:pPr lvl="1"/>
            <a:r>
              <a:rPr lang="en-GB" dirty="0"/>
              <a:t>VS Code extensions</a:t>
            </a:r>
          </a:p>
          <a:p>
            <a:r>
              <a:rPr lang="en-GB" dirty="0"/>
              <a:t>Convert eval() functions</a:t>
            </a:r>
          </a:p>
          <a:p>
            <a:pPr lvl="1"/>
            <a:r>
              <a:rPr lang="en-GB" dirty="0"/>
              <a:t>to print()/</a:t>
            </a:r>
            <a:r>
              <a:rPr lang="en-GB" dirty="0" err="1"/>
              <a:t>console.logs</a:t>
            </a:r>
            <a:r>
              <a:rPr lang="en-GB" dirty="0"/>
              <a:t>()</a:t>
            </a:r>
          </a:p>
          <a:p>
            <a:r>
              <a:rPr lang="en-GB" dirty="0"/>
              <a:t>Save files in each stage</a:t>
            </a:r>
          </a:p>
          <a:p>
            <a:r>
              <a:rPr lang="en-GB" dirty="0"/>
              <a:t>That’s it!</a:t>
            </a:r>
          </a:p>
          <a:p>
            <a:pPr lvl="1"/>
            <a:endParaRPr lang="en-GB" dirty="0"/>
          </a:p>
        </p:txBody>
      </p:sp>
      <p:sp>
        <p:nvSpPr>
          <p:cNvPr id="8" name="Marcador de Posição do Texto 7">
            <a:extLst>
              <a:ext uri="{FF2B5EF4-FFF2-40B4-BE49-F238E27FC236}">
                <a16:creationId xmlns:a16="http://schemas.microsoft.com/office/drawing/2014/main" id="{72263B5A-61AA-0518-5E89-7A99458BFE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Strategies</a:t>
            </a:r>
          </a:p>
        </p:txBody>
      </p:sp>
    </p:spTree>
    <p:extLst>
      <p:ext uri="{BB962C8B-B14F-4D97-AF65-F5344CB8AC3E}">
        <p14:creationId xmlns:p14="http://schemas.microsoft.com/office/powerpoint/2010/main" val="1504645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7848F-46E5-4A1A-AE9A-0EFDDDBAC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Making virus just for fun!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33E2F7-844A-4485-A3D3-BF79A1F5F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João Rafael Almeida &amp; Camila Fonseca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60888A-4873-243B-FF58-977AB7B96634}"/>
              </a:ext>
            </a:extLst>
          </p:cNvPr>
          <p:cNvSpPr txBox="1"/>
          <p:nvPr/>
        </p:nvSpPr>
        <p:spPr>
          <a:xfrm>
            <a:off x="3045502" y="5863865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CyberSec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Week 2022,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organized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by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UAC</a:t>
            </a:r>
          </a:p>
        </p:txBody>
      </p:sp>
    </p:spTree>
    <p:extLst>
      <p:ext uri="{BB962C8B-B14F-4D97-AF65-F5344CB8AC3E}">
        <p14:creationId xmlns:p14="http://schemas.microsoft.com/office/powerpoint/2010/main" val="135826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Did you know…</a:t>
            </a:r>
          </a:p>
        </p:txBody>
      </p:sp>
      <p:pic>
        <p:nvPicPr>
          <p:cNvPr id="1026" name="Picture 2" descr="Ransomware Facts, Trends &amp;amp; Statistics for 2022">
            <a:extLst>
              <a:ext uri="{FF2B5EF4-FFF2-40B4-BE49-F238E27FC236}">
                <a16:creationId xmlns:a16="http://schemas.microsoft.com/office/drawing/2014/main" id="{5D7AEA5D-AAAD-3D90-63BA-3832BBCA1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65"/>
          <a:stretch/>
        </p:blipFill>
        <p:spPr bwMode="auto">
          <a:xfrm>
            <a:off x="2686861" y="1859873"/>
            <a:ext cx="6818278" cy="436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nsomware Facts, Trends &amp;amp; Statistics for 2022">
            <a:extLst>
              <a:ext uri="{FF2B5EF4-FFF2-40B4-BE49-F238E27FC236}">
                <a16:creationId xmlns:a16="http://schemas.microsoft.com/office/drawing/2014/main" id="{7DF31AD4-F502-9ED2-AE48-E3A25E4DB2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63"/>
          <a:stretch/>
        </p:blipFill>
        <p:spPr bwMode="auto">
          <a:xfrm>
            <a:off x="2312282" y="1376059"/>
            <a:ext cx="7567435" cy="484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05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Goals for today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Most important: to have fun…</a:t>
            </a:r>
          </a:p>
          <a:p>
            <a:pPr lvl="1"/>
            <a:r>
              <a:rPr lang="en-GB" dirty="0"/>
              <a:t>the famous cliché</a:t>
            </a:r>
          </a:p>
          <a:p>
            <a:r>
              <a:rPr lang="en-GB" dirty="0"/>
              <a:t>Understand the behaviour of a malware</a:t>
            </a:r>
          </a:p>
          <a:p>
            <a:r>
              <a:rPr lang="en-GB" dirty="0"/>
              <a:t>Create a very simple malware</a:t>
            </a:r>
          </a:p>
          <a:p>
            <a:pPr lvl="1"/>
            <a:r>
              <a:rPr lang="en-GB" dirty="0"/>
              <a:t>that will be inoffensive (or not)</a:t>
            </a:r>
          </a:p>
          <a:p>
            <a:r>
              <a:rPr lang="en-GB" dirty="0"/>
              <a:t>Understand malware analysis</a:t>
            </a:r>
          </a:p>
          <a:p>
            <a:pPr lvl="1"/>
            <a:endParaRPr lang="en-GB" dirty="0"/>
          </a:p>
        </p:txBody>
      </p:sp>
      <p:pic>
        <p:nvPicPr>
          <p:cNvPr id="1028" name="Picture 4" descr="Free Target And Goal Icon, Symbol. PNG, SVG Download.">
            <a:extLst>
              <a:ext uri="{FF2B5EF4-FFF2-40B4-BE49-F238E27FC236}">
                <a16:creationId xmlns:a16="http://schemas.microsoft.com/office/drawing/2014/main" id="{D8F1E84C-DD45-106D-221B-ECB52F23E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926" y="2503957"/>
            <a:ext cx="3719286" cy="371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51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is a malware?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A8B4D-8CEE-D51D-5917-4538B5A3405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GB" dirty="0"/>
              <a:t>Quick answer</a:t>
            </a:r>
          </a:p>
          <a:p>
            <a:pPr lvl="1"/>
            <a:r>
              <a:rPr lang="en-GB" dirty="0"/>
              <a:t>Software, with bad purposes</a:t>
            </a:r>
          </a:p>
          <a:p>
            <a:r>
              <a:rPr lang="en-GB" dirty="0"/>
              <a:t>Different types of malware</a:t>
            </a:r>
          </a:p>
          <a:p>
            <a:pPr lvl="1"/>
            <a:r>
              <a:rPr lang="en-GB" dirty="0"/>
              <a:t>Viruses, ransomware, trojan, spyware, worms</a:t>
            </a:r>
          </a:p>
          <a:p>
            <a:r>
              <a:rPr lang="en-GB" dirty="0"/>
              <a:t>Goal</a:t>
            </a:r>
          </a:p>
          <a:p>
            <a:pPr lvl="1"/>
            <a:r>
              <a:rPr lang="en-GB" dirty="0"/>
              <a:t>Money, cyber-vandalism, hacktivism, cyber-war</a:t>
            </a:r>
          </a:p>
          <a:p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33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So, what is a ransomware?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F233BF0C-6EA1-41BA-A80F-708084765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08" y="1816099"/>
            <a:ext cx="1498600" cy="161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DC00EF7D-426E-0701-064A-6237FD3B6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756" y="1854200"/>
            <a:ext cx="1549400" cy="153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A18C7429-3CD4-E8C8-A83A-30E97AAAF619}"/>
              </a:ext>
            </a:extLst>
          </p:cNvPr>
          <p:cNvGrpSpPr/>
          <p:nvPr/>
        </p:nvGrpSpPr>
        <p:grpSpPr>
          <a:xfrm>
            <a:off x="8741504" y="1980701"/>
            <a:ext cx="1657384" cy="1283695"/>
            <a:chOff x="5941977" y="2918415"/>
            <a:chExt cx="1657384" cy="1283695"/>
          </a:xfrm>
        </p:grpSpPr>
        <p:pic>
          <p:nvPicPr>
            <p:cNvPr id="2059" name="Picture 11">
              <a:extLst>
                <a:ext uri="{FF2B5EF4-FFF2-40B4-BE49-F238E27FC236}">
                  <a16:creationId xmlns:a16="http://schemas.microsoft.com/office/drawing/2014/main" id="{D3A1C36F-5BA3-6B7C-06ED-00C1C9B2CB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9361" y="2918415"/>
              <a:ext cx="1270000" cy="119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>
              <a:extLst>
                <a:ext uri="{FF2B5EF4-FFF2-40B4-BE49-F238E27FC236}">
                  <a16:creationId xmlns:a16="http://schemas.microsoft.com/office/drawing/2014/main" id="{3825F040-F3D4-34CF-B8C2-F1D8F7CC8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1977" y="3109910"/>
              <a:ext cx="1155700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1" name="Picture 13">
            <a:extLst>
              <a:ext uri="{FF2B5EF4-FFF2-40B4-BE49-F238E27FC236}">
                <a16:creationId xmlns:a16="http://schemas.microsoft.com/office/drawing/2014/main" id="{963F5039-C3CF-1BD1-7A0A-3A22AE6A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367" y="2530320"/>
            <a:ext cx="11811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065FF50C-73AA-A1FF-9290-40CA948E0DEC}"/>
              </a:ext>
            </a:extLst>
          </p:cNvPr>
          <p:cNvSpPr/>
          <p:nvPr/>
        </p:nvSpPr>
        <p:spPr>
          <a:xfrm>
            <a:off x="3927127" y="2466877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91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So, what is a ransomware?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F233BF0C-6EA1-41BA-A80F-708084765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08" y="1816099"/>
            <a:ext cx="1498600" cy="161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DC00EF7D-426E-0701-064A-6237FD3B6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756" y="1854200"/>
            <a:ext cx="1549400" cy="153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A18C7429-3CD4-E8C8-A83A-30E97AAAF619}"/>
              </a:ext>
            </a:extLst>
          </p:cNvPr>
          <p:cNvGrpSpPr/>
          <p:nvPr/>
        </p:nvGrpSpPr>
        <p:grpSpPr>
          <a:xfrm>
            <a:off x="8741504" y="1980701"/>
            <a:ext cx="1657384" cy="1283695"/>
            <a:chOff x="5941977" y="2918415"/>
            <a:chExt cx="1657384" cy="1283695"/>
          </a:xfrm>
        </p:grpSpPr>
        <p:pic>
          <p:nvPicPr>
            <p:cNvPr id="2059" name="Picture 11">
              <a:extLst>
                <a:ext uri="{FF2B5EF4-FFF2-40B4-BE49-F238E27FC236}">
                  <a16:creationId xmlns:a16="http://schemas.microsoft.com/office/drawing/2014/main" id="{D3A1C36F-5BA3-6B7C-06ED-00C1C9B2CB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9361" y="2918415"/>
              <a:ext cx="1270000" cy="119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>
              <a:extLst>
                <a:ext uri="{FF2B5EF4-FFF2-40B4-BE49-F238E27FC236}">
                  <a16:creationId xmlns:a16="http://schemas.microsoft.com/office/drawing/2014/main" id="{3825F040-F3D4-34CF-B8C2-F1D8F7CC8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1977" y="3109910"/>
              <a:ext cx="1155700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1" name="Picture 13">
            <a:extLst>
              <a:ext uri="{FF2B5EF4-FFF2-40B4-BE49-F238E27FC236}">
                <a16:creationId xmlns:a16="http://schemas.microsoft.com/office/drawing/2014/main" id="{963F5039-C3CF-1BD1-7A0A-3A22AE6A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680" y="2622548"/>
            <a:ext cx="11811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065FF50C-73AA-A1FF-9290-40CA948E0DEC}"/>
              </a:ext>
            </a:extLst>
          </p:cNvPr>
          <p:cNvSpPr/>
          <p:nvPr/>
        </p:nvSpPr>
        <p:spPr>
          <a:xfrm>
            <a:off x="3927127" y="2466877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eta para a Direita 9">
            <a:extLst>
              <a:ext uri="{FF2B5EF4-FFF2-40B4-BE49-F238E27FC236}">
                <a16:creationId xmlns:a16="http://schemas.microsoft.com/office/drawing/2014/main" id="{9AC0D933-7379-CA69-A5FD-09324B54ABE5}"/>
              </a:ext>
            </a:extLst>
          </p:cNvPr>
          <p:cNvSpPr/>
          <p:nvPr/>
        </p:nvSpPr>
        <p:spPr>
          <a:xfrm>
            <a:off x="7748144" y="2466876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51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So, what is a ransomware?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F233BF0C-6EA1-41BA-A80F-708084765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08" y="1816099"/>
            <a:ext cx="1498600" cy="161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DC00EF7D-426E-0701-064A-6237FD3B6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756" y="1854200"/>
            <a:ext cx="1549400" cy="153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A18C7429-3CD4-E8C8-A83A-30E97AAAF619}"/>
              </a:ext>
            </a:extLst>
          </p:cNvPr>
          <p:cNvGrpSpPr/>
          <p:nvPr/>
        </p:nvGrpSpPr>
        <p:grpSpPr>
          <a:xfrm>
            <a:off x="8741504" y="1980701"/>
            <a:ext cx="1657384" cy="1283695"/>
            <a:chOff x="5941977" y="2918415"/>
            <a:chExt cx="1657384" cy="1283695"/>
          </a:xfrm>
        </p:grpSpPr>
        <p:pic>
          <p:nvPicPr>
            <p:cNvPr id="2059" name="Picture 11">
              <a:extLst>
                <a:ext uri="{FF2B5EF4-FFF2-40B4-BE49-F238E27FC236}">
                  <a16:creationId xmlns:a16="http://schemas.microsoft.com/office/drawing/2014/main" id="{D3A1C36F-5BA3-6B7C-06ED-00C1C9B2CB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9361" y="2918415"/>
              <a:ext cx="1270000" cy="119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>
              <a:extLst>
                <a:ext uri="{FF2B5EF4-FFF2-40B4-BE49-F238E27FC236}">
                  <a16:creationId xmlns:a16="http://schemas.microsoft.com/office/drawing/2014/main" id="{3825F040-F3D4-34CF-B8C2-F1D8F7CC8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1977" y="3109910"/>
              <a:ext cx="1155700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1" name="Picture 13">
            <a:extLst>
              <a:ext uri="{FF2B5EF4-FFF2-40B4-BE49-F238E27FC236}">
                <a16:creationId xmlns:a16="http://schemas.microsoft.com/office/drawing/2014/main" id="{963F5039-C3CF-1BD1-7A0A-3A22AE6A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496" y="2622547"/>
            <a:ext cx="11811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065FF50C-73AA-A1FF-9290-40CA948E0DEC}"/>
              </a:ext>
            </a:extLst>
          </p:cNvPr>
          <p:cNvSpPr/>
          <p:nvPr/>
        </p:nvSpPr>
        <p:spPr>
          <a:xfrm>
            <a:off x="3927127" y="2466877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eta para a Direita 9">
            <a:extLst>
              <a:ext uri="{FF2B5EF4-FFF2-40B4-BE49-F238E27FC236}">
                <a16:creationId xmlns:a16="http://schemas.microsoft.com/office/drawing/2014/main" id="{9AC0D933-7379-CA69-A5FD-09324B54ABE5}"/>
              </a:ext>
            </a:extLst>
          </p:cNvPr>
          <p:cNvSpPr/>
          <p:nvPr/>
        </p:nvSpPr>
        <p:spPr>
          <a:xfrm>
            <a:off x="7748144" y="2466876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1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98D7-7381-7BD0-7B6C-3352C41A1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So, what is a ransomware?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F233BF0C-6EA1-41BA-A80F-708084765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808" y="1816099"/>
            <a:ext cx="1498600" cy="161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DC00EF7D-426E-0701-064A-6237FD3B6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756" y="1854200"/>
            <a:ext cx="1549400" cy="153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A18C7429-3CD4-E8C8-A83A-30E97AAAF619}"/>
              </a:ext>
            </a:extLst>
          </p:cNvPr>
          <p:cNvGrpSpPr/>
          <p:nvPr/>
        </p:nvGrpSpPr>
        <p:grpSpPr>
          <a:xfrm>
            <a:off x="8741504" y="1980701"/>
            <a:ext cx="1657384" cy="1283695"/>
            <a:chOff x="5941977" y="2918415"/>
            <a:chExt cx="1657384" cy="1283695"/>
          </a:xfrm>
        </p:grpSpPr>
        <p:pic>
          <p:nvPicPr>
            <p:cNvPr id="2059" name="Picture 11">
              <a:extLst>
                <a:ext uri="{FF2B5EF4-FFF2-40B4-BE49-F238E27FC236}">
                  <a16:creationId xmlns:a16="http://schemas.microsoft.com/office/drawing/2014/main" id="{D3A1C36F-5BA3-6B7C-06ED-00C1C9B2CB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9361" y="2918415"/>
              <a:ext cx="1270000" cy="119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7" name="Picture 9">
              <a:extLst>
                <a:ext uri="{FF2B5EF4-FFF2-40B4-BE49-F238E27FC236}">
                  <a16:creationId xmlns:a16="http://schemas.microsoft.com/office/drawing/2014/main" id="{3825F040-F3D4-34CF-B8C2-F1D8F7CC8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1977" y="3109910"/>
              <a:ext cx="1155700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1" name="Picture 13">
            <a:extLst>
              <a:ext uri="{FF2B5EF4-FFF2-40B4-BE49-F238E27FC236}">
                <a16:creationId xmlns:a16="http://schemas.microsoft.com/office/drawing/2014/main" id="{963F5039-C3CF-1BD1-7A0A-3A22AE6A4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7496" y="2622547"/>
            <a:ext cx="11811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065FF50C-73AA-A1FF-9290-40CA948E0DEC}"/>
              </a:ext>
            </a:extLst>
          </p:cNvPr>
          <p:cNvSpPr/>
          <p:nvPr/>
        </p:nvSpPr>
        <p:spPr>
          <a:xfrm>
            <a:off x="3927127" y="2466877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eta para a Direita 9">
            <a:extLst>
              <a:ext uri="{FF2B5EF4-FFF2-40B4-BE49-F238E27FC236}">
                <a16:creationId xmlns:a16="http://schemas.microsoft.com/office/drawing/2014/main" id="{9AC0D933-7379-CA69-A5FD-09324B54ABE5}"/>
              </a:ext>
            </a:extLst>
          </p:cNvPr>
          <p:cNvSpPr/>
          <p:nvPr/>
        </p:nvSpPr>
        <p:spPr>
          <a:xfrm>
            <a:off x="7748144" y="2466876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EDD889BA-8F78-A4EA-7EF5-B810AD040E9E}"/>
              </a:ext>
            </a:extLst>
          </p:cNvPr>
          <p:cNvCxnSpPr/>
          <p:nvPr/>
        </p:nvCxnSpPr>
        <p:spPr>
          <a:xfrm>
            <a:off x="1244906" y="3790947"/>
            <a:ext cx="961772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BE7B2F9-D1F2-0A82-ACFB-00BD330CF4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77607" y="4407394"/>
            <a:ext cx="981074" cy="1308099"/>
          </a:xfrm>
          <a:prstGeom prst="rect">
            <a:avLst/>
          </a:prstGeom>
        </p:spPr>
      </p:pic>
      <p:pic>
        <p:nvPicPr>
          <p:cNvPr id="16" name="Picture 13">
            <a:extLst>
              <a:ext uri="{FF2B5EF4-FFF2-40B4-BE49-F238E27FC236}">
                <a16:creationId xmlns:a16="http://schemas.microsoft.com/office/drawing/2014/main" id="{09F0853D-86C8-51F8-7665-87889C0C4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218" y="4477586"/>
            <a:ext cx="11811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eta para a Direita 16">
            <a:extLst>
              <a:ext uri="{FF2B5EF4-FFF2-40B4-BE49-F238E27FC236}">
                <a16:creationId xmlns:a16="http://schemas.microsoft.com/office/drawing/2014/main" id="{BEDCE8BB-C518-BAE6-8700-FB7616849CC4}"/>
              </a:ext>
            </a:extLst>
          </p:cNvPr>
          <p:cNvSpPr/>
          <p:nvPr/>
        </p:nvSpPr>
        <p:spPr>
          <a:xfrm>
            <a:off x="3927127" y="4884198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eta para a Direita 17">
            <a:extLst>
              <a:ext uri="{FF2B5EF4-FFF2-40B4-BE49-F238E27FC236}">
                <a16:creationId xmlns:a16="http://schemas.microsoft.com/office/drawing/2014/main" id="{FACB57C6-B774-722A-5770-92CB157FFBCF}"/>
              </a:ext>
            </a:extLst>
          </p:cNvPr>
          <p:cNvSpPr/>
          <p:nvPr/>
        </p:nvSpPr>
        <p:spPr>
          <a:xfrm>
            <a:off x="7748144" y="4884198"/>
            <a:ext cx="705080" cy="31134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38A26539-532B-D40B-C236-2AE956C2F9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84420" y="4407394"/>
            <a:ext cx="981074" cy="1308099"/>
          </a:xfrm>
          <a:prstGeom prst="rect">
            <a:avLst/>
          </a:prstGeom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937E3E5F-2640-21A6-74F9-646B9E204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427" y="4907280"/>
            <a:ext cx="565060" cy="56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599AA0B-D043-C57B-1C8C-E7026705A750}"/>
              </a:ext>
            </a:extLst>
          </p:cNvPr>
          <p:cNvSpPr txBox="1"/>
          <p:nvPr/>
        </p:nvSpPr>
        <p:spPr>
          <a:xfrm>
            <a:off x="5247127" y="5726193"/>
            <a:ext cx="16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Ransomware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19E36EA-5538-3F3E-E2AA-7D9A27346119}"/>
              </a:ext>
            </a:extLst>
          </p:cNvPr>
          <p:cNvSpPr txBox="1"/>
          <p:nvPr/>
        </p:nvSpPr>
        <p:spPr>
          <a:xfrm>
            <a:off x="1819271" y="5720843"/>
            <a:ext cx="169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Files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EA187CF-D8F3-3E4E-5D5E-81BD45B7C4A7}"/>
              </a:ext>
            </a:extLst>
          </p:cNvPr>
          <p:cNvSpPr txBox="1"/>
          <p:nvPr/>
        </p:nvSpPr>
        <p:spPr>
          <a:xfrm>
            <a:off x="8945696" y="5715493"/>
            <a:ext cx="191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Encrypted Files</a:t>
            </a:r>
          </a:p>
        </p:txBody>
      </p:sp>
    </p:spTree>
    <p:extLst>
      <p:ext uri="{BB962C8B-B14F-4D97-AF65-F5344CB8AC3E}">
        <p14:creationId xmlns:p14="http://schemas.microsoft.com/office/powerpoint/2010/main" val="853322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IEETA">
      <a:dk1>
        <a:srgbClr val="293490"/>
      </a:dk1>
      <a:lt1>
        <a:srgbClr val="FFFFFF"/>
      </a:lt1>
      <a:dk2>
        <a:srgbClr val="ED7D31"/>
      </a:dk2>
      <a:lt2>
        <a:srgbClr val="FFFFFF"/>
      </a:lt2>
      <a:accent1>
        <a:srgbClr val="FF8145"/>
      </a:accent1>
      <a:accent2>
        <a:srgbClr val="293490"/>
      </a:accent2>
      <a:accent3>
        <a:srgbClr val="F2F2F2"/>
      </a:accent3>
      <a:accent4>
        <a:srgbClr val="A5A5A5"/>
      </a:accent4>
      <a:accent5>
        <a:srgbClr val="595959"/>
      </a:accent5>
      <a:accent6>
        <a:srgbClr val="70AD47"/>
      </a:accent6>
      <a:hlink>
        <a:srgbClr val="293490"/>
      </a:hlink>
      <a:folHlink>
        <a:srgbClr val="B72D7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_ieeta_v2.potx" id="{68ABE285-32BA-4B01-AAF8-25FF060FBE6E}" vid="{4CCF4B17-42D2-4E6C-A979-BD971C55BFF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do Office</Template>
  <TotalTime>5030</TotalTime>
  <Words>719</Words>
  <Application>Microsoft Macintosh PowerPoint</Application>
  <PresentationFormat>Ecrã Panorâmico</PresentationFormat>
  <Paragraphs>165</Paragraphs>
  <Slides>28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28</vt:i4>
      </vt:variant>
    </vt:vector>
  </HeadingPairs>
  <TitlesOfParts>
    <vt:vector size="32" baseType="lpstr">
      <vt:lpstr>Arial</vt:lpstr>
      <vt:lpstr>Calibri</vt:lpstr>
      <vt:lpstr>Wingdings</vt:lpstr>
      <vt:lpstr>Tema do Office</vt:lpstr>
      <vt:lpstr>Making virus just for fun!</vt:lpstr>
      <vt:lpstr>Did you know…</vt:lpstr>
      <vt:lpstr>Did you know…</vt:lpstr>
      <vt:lpstr>Goals for today</vt:lpstr>
      <vt:lpstr>What is a malware?</vt:lpstr>
      <vt:lpstr>So, what is a ransomware?</vt:lpstr>
      <vt:lpstr>So, what is a ransomware?</vt:lpstr>
      <vt:lpstr>So, what is a ransomware?</vt:lpstr>
      <vt:lpstr>So, what is a ransomware?</vt:lpstr>
      <vt:lpstr>A bit of context…</vt:lpstr>
      <vt:lpstr>A bit of context…</vt:lpstr>
      <vt:lpstr>Good practices</vt:lpstr>
      <vt:lpstr>Let’s make a malware</vt:lpstr>
      <vt:lpstr>Let’s make a malware</vt:lpstr>
      <vt:lpstr>Let’s make a malware</vt:lpstr>
      <vt:lpstr>Let’s make a malware</vt:lpstr>
      <vt:lpstr>Let’s make a malware</vt:lpstr>
      <vt:lpstr>Let’s make a malware</vt:lpstr>
      <vt:lpstr>Obfuscation</vt:lpstr>
      <vt:lpstr>Obfuscation</vt:lpstr>
      <vt:lpstr>Obfuscation</vt:lpstr>
      <vt:lpstr>Obfuscation</vt:lpstr>
      <vt:lpstr>Obfuscation</vt:lpstr>
      <vt:lpstr>Malware analysis</vt:lpstr>
      <vt:lpstr>Malware analysis</vt:lpstr>
      <vt:lpstr>Malware analysis</vt:lpstr>
      <vt:lpstr>Malware analysis</vt:lpstr>
      <vt:lpstr>Making virus just for fun!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teste</dc:title>
  <dc:creator>João Rafael Almeida</dc:creator>
  <cp:lastModifiedBy>João Rafael Almeida</cp:lastModifiedBy>
  <cp:revision>47</cp:revision>
  <dcterms:created xsi:type="dcterms:W3CDTF">2022-05-13T17:50:52Z</dcterms:created>
  <dcterms:modified xsi:type="dcterms:W3CDTF">2022-05-22T01:42:52Z</dcterms:modified>
</cp:coreProperties>
</file>